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61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66" r:id="rId14"/>
    <p:sldId id="267" r:id="rId15"/>
    <p:sldId id="257" r:id="rId16"/>
    <p:sldId id="258" r:id="rId17"/>
    <p:sldId id="264" r:id="rId18"/>
    <p:sldId id="278" r:id="rId19"/>
    <p:sldId id="265" r:id="rId20"/>
    <p:sldId id="259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456D6-9DAC-375C-2F25-5629F9D5B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372C6A-DEC6-E561-BED0-47FE1BE5F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2C3C4E-4E88-0263-8B36-DAC6E652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D9B55-8475-028A-24CC-2786A851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D166B-1CBF-F07B-6C7D-3CECC049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6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2FB08-6FD9-9BEC-C633-14D4D3A1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B8782-E714-524B-251D-9E783315B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E8EA1-0164-C50B-8F39-80040AA8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FFA83E-F9B2-40FD-0554-14297076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175C1A-57D0-69E8-08A3-29A51843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79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5DF42E-53F3-8EC6-350F-772158E3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A06F9B-E482-FB69-B14C-2264E5A6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6A0C6F-2F5F-8BCF-2A9E-D48A818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D26CCA-FE3E-58CE-64F7-F3A71B2B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EDC52B-2AFB-E5AA-C7BF-DDE3F30F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04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F97A9-00A9-96CC-D3CC-AD8E1E97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A576C-3710-AA6E-28A2-42AEB6E01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B1356D-8D10-01E4-2446-92E09DD3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07C26-60B1-C774-9C85-6CFC57D3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C7F5C-52FC-22C6-410C-A94EE2E6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05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0D323-0654-7DF6-9847-08EC2196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DA5832-E89B-ED88-B272-5A2161CF4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689777-550B-7020-25BD-54326375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D785B-3AF1-77AE-B891-FB60CD41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84CC2-B301-56AE-2490-6F8900C2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4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C5F27-3382-7602-5A2E-94431863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B01C2-E875-170B-5D45-5B65560F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71E7F1-67BA-49E0-F5E4-BBDAC2BB9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15B822-2868-8B62-D5B0-2AEA28BC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BFF5FA-5033-9CD6-A659-4D4023E1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7CE570-9DA4-D9E6-FCBE-5E9F94D5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4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F67B3-01AE-C7AA-C624-A03B8F0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2ED43-C03C-6712-41F2-F99A0C3A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4513E2-6F9A-D718-933F-0F89D55FF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24DB58-8C84-B1BD-F7DC-A29243640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ED6A27-07F8-A68A-1C1E-02BC74CAA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6DF402-F077-9AD7-E228-44D88E04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12437A-B51C-17C6-A44F-C319AB37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6059B2-5857-3A4F-2265-72E0D924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7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71B1D-43FE-E79A-5230-149EAC44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B80EE1-A6F3-A284-36F6-1D70E911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AB0757-27EE-989F-6B1A-DF699BCD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B2C9DE-A4C6-5820-BD17-E34754F8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7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41B97D-BBF6-D7A5-33E0-8F8A5C08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09F934-7712-7672-D7B4-D05E7715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A2C9BC-9711-700B-806A-8BB8D2B0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F8332-5923-E4FA-CF17-5E4EF560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EA670-DC7D-4E1D-6348-58C00DF0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94CECA-1292-E9F0-4395-A296CE1E2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1AFEF8-62C8-88C2-946B-610F62E5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D82F90-BC47-BA0F-9ACE-1907DD5C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8A8A54-EB55-AC81-29B5-DD550987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61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E98FF-1421-B44E-D6F8-4AE6040E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8B8BB2-7241-BF8D-1633-ADDC1D4DE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824E57-9059-E8F6-930A-C10A8DD18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C4640-991D-D10D-227C-EBB41770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D07B5C-0BF1-B7E0-46C3-D7845A68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41F160-085A-0D34-6423-C2499E36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7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FF7A30-4B9D-3DAB-687A-C10437CF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0BFA96-7936-F54F-0FA8-24BB06004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E353D6-F8B8-9CE5-EAF0-1845FFC0E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16D87B-3387-473F-9523-028F59EC7153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F668B1-EC5E-EA73-6B3F-23045C1E0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1F60F-A627-59D7-6813-2D2226C0B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2AC41-8FAF-48CF-AFFF-1AC40F9C6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17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F39E2EB-0DD3-58F4-BF3A-8152CB46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75" y="6403403"/>
            <a:ext cx="9144000" cy="437240"/>
          </a:xfrm>
        </p:spPr>
        <p:txBody>
          <a:bodyPr/>
          <a:lstStyle/>
          <a:p>
            <a:r>
              <a:rPr lang="fr-FR" dirty="0"/>
              <a:t>13 octobre 2025 - Visioconférence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0F294D-6171-1B59-D697-60C2FC4D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35" b="10070"/>
          <a:stretch>
            <a:fillRect/>
          </a:stretch>
        </p:blipFill>
        <p:spPr>
          <a:xfrm>
            <a:off x="2461150" y="208344"/>
            <a:ext cx="7251700" cy="21065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9DDB097-EE95-A0B1-5A37-64923632789C}"/>
              </a:ext>
            </a:extLst>
          </p:cNvPr>
          <p:cNvSpPr txBox="1"/>
          <p:nvPr/>
        </p:nvSpPr>
        <p:spPr>
          <a:xfrm>
            <a:off x="0" y="3299313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dirty="0"/>
              <a:t>Conseil de l’ED Biologie-Santé</a:t>
            </a:r>
          </a:p>
        </p:txBody>
      </p:sp>
    </p:spTree>
    <p:extLst>
      <p:ext uri="{BB962C8B-B14F-4D97-AF65-F5344CB8AC3E}">
        <p14:creationId xmlns:p14="http://schemas.microsoft.com/office/powerpoint/2010/main" val="91235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5BD88-A48F-13FE-DF9B-8353F7B4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BEAC9D4-3FD4-5279-3753-0131D6432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05" y="869835"/>
            <a:ext cx="7793249" cy="5900016"/>
          </a:xfrm>
          <a:prstGeom prst="rect">
            <a:avLst/>
          </a:prstGeom>
        </p:spPr>
      </p:pic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174DDE39-E363-6EED-1C95-F3919D01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D9E328-0DC0-F8E6-E018-92FCEB76506C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C8B6-8980-5FA3-1452-F48E5D36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68B195-1096-BEC2-C95A-63C05000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05" y="917408"/>
            <a:ext cx="7793249" cy="5852443"/>
          </a:xfrm>
          <a:prstGeom prst="rect">
            <a:avLst/>
          </a:prstGeom>
        </p:spPr>
      </p:pic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63C0712E-5150-1D6B-7EB9-E7107577B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5FFE3B-353F-C4B2-DAE4-A65A5F574A39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4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EC53477-47B5-CB6F-A69A-86A6EAED645A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 SUIVI DES THESES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A16DAC-A976-6021-A15E-CB519DFAF62D}"/>
              </a:ext>
            </a:extLst>
          </p:cNvPr>
          <p:cNvSpPr txBox="1"/>
          <p:nvPr/>
        </p:nvSpPr>
        <p:spPr>
          <a:xfrm>
            <a:off x="3310359" y="3561247"/>
            <a:ext cx="8299048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Actualité par </a:t>
            </a:r>
            <a:r>
              <a:rPr lang="fr-F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Emilie </a:t>
            </a:r>
            <a:r>
              <a:rPr lang="fr-FR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Camberlein</a:t>
            </a:r>
            <a:endParaRPr lang="fr-FR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Logo BS">
            <a:extLst>
              <a:ext uri="{FF2B5EF4-FFF2-40B4-BE49-F238E27FC236}">
                <a16:creationId xmlns:a16="http://schemas.microsoft.com/office/drawing/2014/main" id="{A79BCC37-F97E-0F1D-4A04-2ADF0B2B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07110" y="69583"/>
            <a:ext cx="3296285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B7DD60F-A26C-8A00-BEB8-3F5DD0CE0A10}"/>
              </a:ext>
            </a:extLst>
          </p:cNvPr>
          <p:cNvSpPr txBox="1"/>
          <p:nvPr/>
        </p:nvSpPr>
        <p:spPr>
          <a:xfrm>
            <a:off x="1489788" y="3063587"/>
            <a:ext cx="10702212" cy="155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d’avancement Julie GAVARD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étroplanning concours 2026, autres informations</a:t>
            </a:r>
          </a:p>
        </p:txBody>
      </p:sp>
      <p:pic>
        <p:nvPicPr>
          <p:cNvPr id="6" name="Image 5" descr="Logo BS">
            <a:extLst>
              <a:ext uri="{FF2B5EF4-FFF2-40B4-BE49-F238E27FC236}">
                <a16:creationId xmlns:a16="http://schemas.microsoft.com/office/drawing/2014/main" id="{4985F4F8-57BE-048A-BD15-1EF3E476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29300" y="112081"/>
            <a:ext cx="3296285" cy="9423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87149B-B56E-6009-3FF9-E84DF2719A6F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 RECHERCHE</a:t>
            </a:r>
          </a:p>
        </p:txBody>
      </p:sp>
    </p:spTree>
    <p:extLst>
      <p:ext uri="{BB962C8B-B14F-4D97-AF65-F5344CB8AC3E}">
        <p14:creationId xmlns:p14="http://schemas.microsoft.com/office/powerpoint/2010/main" val="274276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28" y="2502902"/>
            <a:ext cx="4335392" cy="1153262"/>
          </a:xfrm>
        </p:spPr>
        <p:txBody>
          <a:bodyPr anchor="b">
            <a:noAutofit/>
          </a:bodyPr>
          <a:lstStyle/>
          <a:p>
            <a:r>
              <a:rPr lang="fr-FR" sz="6600" b="1" dirty="0"/>
              <a:t>JBS</a:t>
            </a:r>
            <a:r>
              <a:rPr lang="fr-FR" sz="6600" b="1" dirty="0">
                <a:solidFill>
                  <a:srgbClr val="56A891"/>
                </a:solidFill>
              </a:rPr>
              <a:t> 2026</a:t>
            </a:r>
            <a:endParaRPr lang="fr-FR" sz="6600" dirty="0">
              <a:solidFill>
                <a:srgbClr val="56A89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-134" r="5217" b="60855"/>
          <a:stretch/>
        </p:blipFill>
        <p:spPr>
          <a:xfrm>
            <a:off x="575946" y="1140650"/>
            <a:ext cx="5567423" cy="12184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44831" r="54972" b="34589"/>
          <a:stretch/>
        </p:blipFill>
        <p:spPr>
          <a:xfrm>
            <a:off x="6446856" y="1115281"/>
            <a:ext cx="1543879" cy="14113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468" y="-48575"/>
            <a:ext cx="3303312" cy="944754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2999816" y="4022545"/>
            <a:ext cx="6287107" cy="45828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Appel à candidature (09/09/25) auprès des doctorants 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26303"/>
              </p:ext>
            </p:extLst>
          </p:nvPr>
        </p:nvGraphicFramePr>
        <p:xfrm>
          <a:off x="2964179" y="4446447"/>
          <a:ext cx="63222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87">
                  <a:extLst>
                    <a:ext uri="{9D8B030D-6E8A-4147-A177-3AD203B41FA5}">
                      <a16:colId xmlns:a16="http://schemas.microsoft.com/office/drawing/2014/main" val="4037747157"/>
                    </a:ext>
                  </a:extLst>
                </a:gridCol>
                <a:gridCol w="2510413">
                  <a:extLst>
                    <a:ext uri="{9D8B030D-6E8A-4147-A177-3AD203B41FA5}">
                      <a16:colId xmlns:a16="http://schemas.microsoft.com/office/drawing/2014/main" val="909811141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910462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Doctorants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Laboratoire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21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Claire LALEVEE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CRCI2NA équipe 7,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2ème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0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Mathis BRIER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RMeS</a:t>
                      </a:r>
                      <a:r>
                        <a:rPr lang="fr-FR" dirty="0"/>
                        <a:t>,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2ème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06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Georges BARAKA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Institut</a:t>
                      </a:r>
                      <a:r>
                        <a:rPr lang="fr-FR" baseline="0" dirty="0"/>
                        <a:t> du thorax, </a:t>
                      </a:r>
                      <a:r>
                        <a:rPr lang="fr-FR" dirty="0"/>
                        <a:t>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4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Stelios</a:t>
                      </a:r>
                      <a:r>
                        <a:rPr lang="fr-FR" dirty="0"/>
                        <a:t> PAPAZOGLOU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LERCA,</a:t>
                      </a:r>
                      <a:r>
                        <a:rPr lang="fr-FR" baseline="0" dirty="0"/>
                        <a:t> ONIRIS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9824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69053" y="2648608"/>
            <a:ext cx="6964796" cy="10143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r-FR" sz="2800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Mercredi 29 avril 2026</a:t>
            </a:r>
            <a:endParaRPr lang="fr-FR" sz="2400" dirty="0"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SzPts val="1100"/>
              <a:tabLst>
                <a:tab pos="528955" algn="l"/>
                <a:tab pos="529590" algn="l"/>
              </a:tabLst>
            </a:pPr>
            <a:r>
              <a:rPr lang="fr-FR" sz="2800" b="1" dirty="0">
                <a:solidFill>
                  <a:srgbClr val="56A891"/>
                </a:solidFill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ANGERS </a:t>
            </a:r>
            <a:r>
              <a:rPr lang="fr-FR" sz="20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(Amphithéâtre Ambroise Paré, faculté de santé)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942936" y="2502902"/>
            <a:ext cx="6530196" cy="1232010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236520" y="6409234"/>
            <a:ext cx="2107655" cy="45828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Doctorants UA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5B54A6-4BAB-BF91-66A0-18D4EE22EB70}"/>
              </a:ext>
            </a:extLst>
          </p:cNvPr>
          <p:cNvSpPr txBox="1"/>
          <p:nvPr/>
        </p:nvSpPr>
        <p:spPr>
          <a:xfrm>
            <a:off x="8125428" y="1081486"/>
            <a:ext cx="3908422" cy="134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Un point par Linda Grimaud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8DC1E8-1424-AB69-F44B-E884A5A8D7F3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 ANIMATION SCIENTIFIQUE</a:t>
            </a:r>
          </a:p>
        </p:txBody>
      </p:sp>
    </p:spTree>
    <p:extLst>
      <p:ext uri="{BB962C8B-B14F-4D97-AF65-F5344CB8AC3E}">
        <p14:creationId xmlns:p14="http://schemas.microsoft.com/office/powerpoint/2010/main" val="2335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 txBox="1">
            <a:spLocks/>
          </p:cNvSpPr>
          <p:nvPr/>
        </p:nvSpPr>
        <p:spPr>
          <a:xfrm>
            <a:off x="1617252" y="1071857"/>
            <a:ext cx="7825774" cy="6433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dirty="0">
                <a:solidFill>
                  <a:srgbClr val="56A891"/>
                </a:solidFill>
              </a:rPr>
              <a:t>Propositions d’invité</a:t>
            </a:r>
            <a:endParaRPr lang="fr-FR" sz="3800" dirty="0">
              <a:solidFill>
                <a:srgbClr val="56A89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561724" y="1703379"/>
            <a:ext cx="7936829" cy="45828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Appel à proposition (09/09/25) auprès des directeurs de thèse, 1 réponse…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7252" y="2040781"/>
            <a:ext cx="9613572" cy="26161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Michel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DeWaard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DR CNRS - Nantes - pour une présentation dans le domaine de l'ingénierie de peptide thérapeutique à partir de venins animaux.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Nos propositions 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 err="1">
                <a:solidFill>
                  <a:srgbClr val="222222"/>
                </a:solidFill>
                <a:cs typeface="Arial" panose="020B0604020202020204" pitchFamily="34" charset="0"/>
              </a:rPr>
              <a:t>Lluis</a:t>
            </a:r>
            <a:r>
              <a:rPr lang="fr-FR" altLang="fr-FR" b="1" dirty="0">
                <a:solidFill>
                  <a:srgbClr val="222222"/>
                </a:solidFill>
                <a:cs typeface="Arial" panose="020B0604020202020204" pitchFamily="34" charset="0"/>
              </a:rPr>
              <a:t> Quintana-</a:t>
            </a:r>
            <a:r>
              <a:rPr lang="fr-FR" altLang="fr-FR" b="1" dirty="0" err="1">
                <a:solidFill>
                  <a:srgbClr val="222222"/>
                </a:solidFill>
                <a:cs typeface="Arial" panose="020B0604020202020204" pitchFamily="34" charset="0"/>
              </a:rPr>
              <a:t>Murci</a:t>
            </a:r>
            <a:r>
              <a:rPr lang="fr-FR" altLang="fr-FR" b="1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fr-FR" altLang="fr-FR" dirty="0">
                <a:solidFill>
                  <a:srgbClr val="222222"/>
                </a:solidFill>
                <a:cs typeface="Arial" panose="020B0604020202020204" pitchFamily="34" charset="0"/>
              </a:rPr>
              <a:t>- Génétique des populations, médaille de bronze et d’argent du CNRS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Evelyne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Heyer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-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Génétique des populations, médaille de bronze du CNRS, chevalier de l’ordre national du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mérite,chevalier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de la légion d’honneur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Thomas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Lecuit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-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IBDM Marseille, organisation et dynamique des formes biologiques, médaille d'argent du CNRS en 2015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Jean-Léon Maître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 Génétique et biologie du développement, Institut Curie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7252" y="5512794"/>
            <a:ext cx="10135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Work</a:t>
            </a:r>
            <a:r>
              <a:rPr lang="fr-FR" dirty="0"/>
              <a:t>-Life Balance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Recruitment</a:t>
            </a:r>
            <a:r>
              <a:rPr lang="fr-FR" dirty="0"/>
              <a:t>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22222"/>
                </a:solidFill>
              </a:rPr>
              <a:t>Focus sur les techniques utilisées en biologie spatiale (hybridation fluorescente in situ FISH, </a:t>
            </a:r>
            <a:r>
              <a:rPr lang="fr-FR" dirty="0" err="1">
                <a:solidFill>
                  <a:srgbClr val="222222"/>
                </a:solidFill>
              </a:rPr>
              <a:t>transcriptomique</a:t>
            </a:r>
            <a:r>
              <a:rPr lang="fr-FR" dirty="0">
                <a:solidFill>
                  <a:srgbClr val="222222"/>
                </a:solidFill>
              </a:rPr>
              <a:t> spatiale et la </a:t>
            </a:r>
            <a:r>
              <a:rPr lang="fr-FR" dirty="0" err="1">
                <a:solidFill>
                  <a:srgbClr val="222222"/>
                </a:solidFill>
              </a:rPr>
              <a:t>protéomique</a:t>
            </a:r>
            <a:r>
              <a:rPr lang="fr-FR" dirty="0">
                <a:solidFill>
                  <a:srgbClr val="222222"/>
                </a:solidFill>
              </a:rPr>
              <a:t> spatiale)? Binôme chercheur/ingénieur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6384DE9-BBDB-401E-800A-76879C95B766}"/>
              </a:ext>
            </a:extLst>
          </p:cNvPr>
          <p:cNvSpPr txBox="1">
            <a:spLocks/>
          </p:cNvSpPr>
          <p:nvPr/>
        </p:nvSpPr>
        <p:spPr>
          <a:xfrm>
            <a:off x="1672779" y="4660709"/>
            <a:ext cx="7825774" cy="6433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dirty="0">
                <a:solidFill>
                  <a:srgbClr val="56A891"/>
                </a:solidFill>
              </a:rPr>
              <a:t>Propositions d’ateliers</a:t>
            </a:r>
            <a:endParaRPr lang="fr-FR" sz="3800" dirty="0">
              <a:solidFill>
                <a:srgbClr val="56A89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618020" y="5179308"/>
            <a:ext cx="8526207" cy="45828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Appel à proposition (09/09/25) auprès des directeurs de thèse, pas de réponse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EB8797-4E4F-9330-E779-DA21B28C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468" y="-48575"/>
            <a:ext cx="3303312" cy="9447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37E186-3BE8-4F06-3DF1-C9B09013109E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 ANIMATION SCIENTIFIQUE</a:t>
            </a:r>
          </a:p>
        </p:txBody>
      </p:sp>
    </p:spTree>
    <p:extLst>
      <p:ext uri="{BB962C8B-B14F-4D97-AF65-F5344CB8AC3E}">
        <p14:creationId xmlns:p14="http://schemas.microsoft.com/office/powerpoint/2010/main" val="36023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FF50D1C0-30A0-2CE6-8586-1AB8C00C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92" y="3715590"/>
            <a:ext cx="2438310" cy="23544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678" y="-27104"/>
            <a:ext cx="1831239" cy="13661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9950" y="995312"/>
            <a:ext cx="438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AO n°1 rappel (Jan-Mars 25)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t="3307"/>
          <a:stretch/>
        </p:blipFill>
        <p:spPr>
          <a:xfrm>
            <a:off x="641121" y="1464509"/>
            <a:ext cx="2737747" cy="10279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8840" y="3169287"/>
            <a:ext cx="438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AO 2025 n°2 (Avril-Juin 25)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61054"/>
          <a:stretch/>
        </p:blipFill>
        <p:spPr>
          <a:xfrm>
            <a:off x="3774649" y="1456268"/>
            <a:ext cx="279777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4"/>
          <a:stretch/>
        </p:blipFill>
        <p:spPr>
          <a:xfrm>
            <a:off x="6713754" y="1672272"/>
            <a:ext cx="3037849" cy="23840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7"/>
          <a:stretch/>
        </p:blipFill>
        <p:spPr>
          <a:xfrm>
            <a:off x="4977721" y="1233848"/>
            <a:ext cx="1672549" cy="155592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53440" r="10869"/>
          <a:stretch/>
        </p:blipFill>
        <p:spPr>
          <a:xfrm>
            <a:off x="8067563" y="1248402"/>
            <a:ext cx="1718733" cy="165152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1031" b="31878"/>
          <a:stretch/>
        </p:blipFill>
        <p:spPr>
          <a:xfrm>
            <a:off x="9907305" y="1905453"/>
            <a:ext cx="1950100" cy="22795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3" name="Rectangle à coins arrondis 32"/>
          <p:cNvSpPr/>
          <p:nvPr/>
        </p:nvSpPr>
        <p:spPr>
          <a:xfrm>
            <a:off x="4777740" y="3044934"/>
            <a:ext cx="1092238" cy="164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6674032" y="3136609"/>
            <a:ext cx="717342" cy="132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10517131" y="3964760"/>
            <a:ext cx="1105019" cy="13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Logo LinkedIn : Histoire du logo et téléchargement gratui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9957" r="24837" b="18597"/>
          <a:stretch/>
        </p:blipFill>
        <p:spPr bwMode="auto">
          <a:xfrm>
            <a:off x="7171153" y="1182971"/>
            <a:ext cx="477377" cy="4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668" y="2422727"/>
            <a:ext cx="492362" cy="25888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532" y="2554279"/>
            <a:ext cx="490774" cy="258887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7764" y="2479302"/>
            <a:ext cx="490774" cy="25888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13"/>
          <a:srcRect t="9886" b="8831"/>
          <a:stretch/>
        </p:blipFill>
        <p:spPr>
          <a:xfrm>
            <a:off x="2824219" y="2772405"/>
            <a:ext cx="439994" cy="2477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377" y="2786318"/>
            <a:ext cx="490774" cy="2588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7F92BE-D7C7-F06E-3F83-73A2BC2234BA}"/>
              </a:ext>
            </a:extLst>
          </p:cNvPr>
          <p:cNvSpPr/>
          <p:nvPr/>
        </p:nvSpPr>
        <p:spPr>
          <a:xfrm>
            <a:off x="229951" y="4871759"/>
            <a:ext cx="4022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AO 2025 n°3 (Sept-</a:t>
            </a:r>
            <a:r>
              <a:rPr lang="fr-FR" b="1" dirty="0" err="1"/>
              <a:t>Dec</a:t>
            </a:r>
            <a:r>
              <a:rPr lang="fr-FR" b="1" dirty="0"/>
              <a:t> 25) 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reliquat 1300€ (budget 2025 = 6000€)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sollicitation enveloppe + 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deadline dossiers &lt; 15/12/25 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2 annonces, prévoir une 3</a:t>
            </a:r>
            <a:r>
              <a:rPr lang="fr-FR" sz="1200" baseline="30000" dirty="0"/>
              <a:t>ème</a:t>
            </a:r>
            <a:r>
              <a:rPr lang="fr-FR" sz="1200" dirty="0"/>
              <a:t> fin novembre</a:t>
            </a:r>
            <a:endParaRPr lang="fr-FR" sz="16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52CC43-0D23-62DF-9690-7A56728AE8CE}"/>
              </a:ext>
            </a:extLst>
          </p:cNvPr>
          <p:cNvSpPr txBox="1"/>
          <p:nvPr/>
        </p:nvSpPr>
        <p:spPr>
          <a:xfrm>
            <a:off x="569850" y="3544278"/>
            <a:ext cx="62454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Lucie DANET		</a:t>
            </a:r>
            <a:r>
              <a:rPr lang="fr-FR" sz="1000" dirty="0" err="1"/>
              <a:t>RMeS</a:t>
            </a:r>
            <a:endParaRPr lang="fr-FR" sz="1000" dirty="0"/>
          </a:p>
          <a:p>
            <a:r>
              <a:rPr lang="fr-FR" sz="1000" dirty="0"/>
              <a:t>Guillaume GUINEBRETIERE	I Thorax</a:t>
            </a:r>
          </a:p>
          <a:p>
            <a:r>
              <a:rPr lang="fr-FR" sz="1000" dirty="0"/>
              <a:t>Abdourahmane NDIAYE	</a:t>
            </a:r>
            <a:r>
              <a:rPr lang="fr-FR" sz="1000" dirty="0" err="1"/>
              <a:t>MiNT</a:t>
            </a:r>
            <a:endParaRPr lang="fr-FR" sz="1000" dirty="0"/>
          </a:p>
          <a:p>
            <a:r>
              <a:rPr lang="fr-FR" sz="1000" dirty="0"/>
              <a:t>Corentin HUET		LABERCA</a:t>
            </a:r>
          </a:p>
          <a:p>
            <a:r>
              <a:rPr lang="fr-FR" sz="1000" strike="sngStrike" dirty="0"/>
              <a:t>Mélanie MARQUIS	PANTHER</a:t>
            </a:r>
          </a:p>
          <a:p>
            <a:r>
              <a:rPr lang="fr-FR" sz="1000" dirty="0"/>
              <a:t>Simon BROCARD		CRT2I</a:t>
            </a:r>
          </a:p>
          <a:p>
            <a:r>
              <a:rPr lang="fr-FR" sz="1000" dirty="0"/>
              <a:t>Marie PALARD		I Thorax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2D3A05-910E-2845-D22E-A96379029F63}"/>
              </a:ext>
            </a:extLst>
          </p:cNvPr>
          <p:cNvSpPr txBox="1"/>
          <p:nvPr/>
        </p:nvSpPr>
        <p:spPr>
          <a:xfrm>
            <a:off x="2984682" y="3544278"/>
            <a:ext cx="7883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300</a:t>
            </a:r>
          </a:p>
          <a:p>
            <a:r>
              <a:rPr lang="fr-FR" sz="1000" dirty="0"/>
              <a:t>650</a:t>
            </a:r>
          </a:p>
          <a:p>
            <a:r>
              <a:rPr lang="fr-FR" sz="1000" dirty="0"/>
              <a:t>300</a:t>
            </a:r>
          </a:p>
          <a:p>
            <a:r>
              <a:rPr lang="fr-FR" sz="1000" dirty="0"/>
              <a:t>300</a:t>
            </a:r>
          </a:p>
          <a:p>
            <a:r>
              <a:rPr lang="fr-FR" sz="1000" strike="sngStrike" dirty="0"/>
              <a:t>300</a:t>
            </a:r>
          </a:p>
          <a:p>
            <a:r>
              <a:rPr lang="fr-FR" sz="1000" dirty="0"/>
              <a:t>300</a:t>
            </a:r>
          </a:p>
          <a:p>
            <a:r>
              <a:rPr lang="fr-FR" sz="1000" dirty="0"/>
              <a:t>300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70BB5D-6F22-9B07-CD16-3467B2CE0C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6692" y="3610719"/>
            <a:ext cx="419846" cy="22147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C4ADB36-3A15-85F9-15FD-7679709E0D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2979" y="3528084"/>
            <a:ext cx="501134" cy="50113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5F358EC-8D06-AE24-4999-BC47E45797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5149" y="4008389"/>
            <a:ext cx="515591" cy="2577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696B612-C90F-9DDE-E9B9-1314757F01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4779" y="4248421"/>
            <a:ext cx="548814" cy="54881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2C024B9-DE2C-97CD-CDD6-9BEF2D2D587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20929" r="2551"/>
          <a:stretch>
            <a:fillRect/>
          </a:stretch>
        </p:blipFill>
        <p:spPr>
          <a:xfrm>
            <a:off x="4084065" y="3944766"/>
            <a:ext cx="477418" cy="38738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4EC79A2-C31A-A9C4-AF8D-80A6F113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0814" y="4492357"/>
            <a:ext cx="419846" cy="221472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7352EB5-0456-8F42-F962-0D45E9502888}"/>
              </a:ext>
            </a:extLst>
          </p:cNvPr>
          <p:cNvSpPr txBox="1"/>
          <p:nvPr/>
        </p:nvSpPr>
        <p:spPr>
          <a:xfrm>
            <a:off x="2905662" y="4623479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2150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B1B6681F-2B3E-DA6D-4A9F-7E2348DD4A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1973" y="3976322"/>
            <a:ext cx="2894427" cy="257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1021BEE-0FF2-0934-81BA-2C764608EE65}"/>
              </a:ext>
            </a:extLst>
          </p:cNvPr>
          <p:cNvSpPr/>
          <p:nvPr/>
        </p:nvSpPr>
        <p:spPr>
          <a:xfrm>
            <a:off x="229950" y="6070083"/>
            <a:ext cx="4867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AO 2026</a:t>
            </a:r>
          </a:p>
          <a:p>
            <a:r>
              <a:rPr lang="fr-FR" sz="1400" dirty="0"/>
              <a:t>- </a:t>
            </a:r>
            <a:r>
              <a:rPr lang="fr-FR" sz="1200" dirty="0"/>
              <a:t>Réflexion sur l’augmentation des aides à mener</a:t>
            </a:r>
            <a:endParaRPr lang="fr-FR" sz="1400" dirty="0"/>
          </a:p>
        </p:txBody>
      </p:sp>
      <p:sp>
        <p:nvSpPr>
          <p:cNvPr id="51" name="Rectangle à coins arrondis 32">
            <a:extLst>
              <a:ext uri="{FF2B5EF4-FFF2-40B4-BE49-F238E27FC236}">
                <a16:creationId xmlns:a16="http://schemas.microsoft.com/office/drawing/2014/main" id="{971CB830-A1F3-300A-C911-EB801462714E}"/>
              </a:ext>
            </a:extLst>
          </p:cNvPr>
          <p:cNvSpPr/>
          <p:nvPr/>
        </p:nvSpPr>
        <p:spPr>
          <a:xfrm>
            <a:off x="6187886" y="4360887"/>
            <a:ext cx="1092238" cy="164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32">
            <a:extLst>
              <a:ext uri="{FF2B5EF4-FFF2-40B4-BE49-F238E27FC236}">
                <a16:creationId xmlns:a16="http://schemas.microsoft.com/office/drawing/2014/main" id="{83F83A10-1D05-8B55-8266-322A3A9A9A2E}"/>
              </a:ext>
            </a:extLst>
          </p:cNvPr>
          <p:cNvSpPr/>
          <p:nvPr/>
        </p:nvSpPr>
        <p:spPr>
          <a:xfrm>
            <a:off x="7511973" y="5263222"/>
            <a:ext cx="1092238" cy="164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F091A490-48A8-FEBF-2698-B7FCAF99A3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82913" y="4250869"/>
            <a:ext cx="2485604" cy="19744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5" name="Rectangle à coins arrondis 32">
            <a:extLst>
              <a:ext uri="{FF2B5EF4-FFF2-40B4-BE49-F238E27FC236}">
                <a16:creationId xmlns:a16="http://schemas.microsoft.com/office/drawing/2014/main" id="{A45A4E06-AB50-48F5-FD9C-59F1A0B980FF}"/>
              </a:ext>
            </a:extLst>
          </p:cNvPr>
          <p:cNvSpPr/>
          <p:nvPr/>
        </p:nvSpPr>
        <p:spPr>
          <a:xfrm>
            <a:off x="10379596" y="5784717"/>
            <a:ext cx="1092238" cy="164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1FB357A8-078A-A6D1-144A-B678F43C1C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50316" y="4224167"/>
            <a:ext cx="1545684" cy="24031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8" name="Rectangle à coins arrondis 32">
            <a:extLst>
              <a:ext uri="{FF2B5EF4-FFF2-40B4-BE49-F238E27FC236}">
                <a16:creationId xmlns:a16="http://schemas.microsoft.com/office/drawing/2014/main" id="{A3CD67DA-11D3-0A3C-7A85-F66CAA96ED32}"/>
              </a:ext>
            </a:extLst>
          </p:cNvPr>
          <p:cNvSpPr/>
          <p:nvPr/>
        </p:nvSpPr>
        <p:spPr>
          <a:xfrm>
            <a:off x="4550316" y="5160160"/>
            <a:ext cx="1332502" cy="209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BBD9D6-C377-2051-A648-0B49374CA499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 INTERNATIONALE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40B610-7F3A-522C-6F35-6FC2C7E5BF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86468" y="-48575"/>
            <a:ext cx="3303312" cy="9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 animBg="1"/>
      <p:bldP spid="34" grpId="0" animBg="1"/>
      <p:bldP spid="35" grpId="0" animBg="1"/>
      <p:bldP spid="2" grpId="0"/>
      <p:bldP spid="10" grpId="0"/>
      <p:bldP spid="15" grpId="0"/>
      <p:bldP spid="41" grpId="0"/>
      <p:bldP spid="50" grpId="0"/>
      <p:bldP spid="51" grpId="0" animBg="1"/>
      <p:bldP spid="52" grpId="0" animBg="1"/>
      <p:bldP spid="55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AC5876-8A6B-B2E5-BB4D-6B95BB88E830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BUDGETAIRE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B6DF57-5792-2AA4-9FA2-EBE4FD35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468" y="-48575"/>
            <a:ext cx="3303312" cy="944754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5801287-9742-764E-9A16-B89C03806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77722"/>
              </p:ext>
            </p:extLst>
          </p:nvPr>
        </p:nvGraphicFramePr>
        <p:xfrm>
          <a:off x="1304361" y="1853587"/>
          <a:ext cx="7075658" cy="3285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29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Financements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prévisionnels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286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Calibri"/>
                          <a:cs typeface="Calibri"/>
                        </a:rPr>
                        <a:t>Catégories 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sous</a:t>
                      </a:r>
                      <a:r>
                        <a:rPr sz="800" b="1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catégories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800" b="1" spc="30" dirty="0">
                          <a:latin typeface="Calibri"/>
                          <a:cs typeface="Calibri"/>
                        </a:rPr>
                        <a:t>détail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1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71755" indent="21590" algn="ctr">
                        <a:lnSpc>
                          <a:spcPct val="114399"/>
                        </a:lnSpc>
                        <a:spcBef>
                          <a:spcPts val="450"/>
                        </a:spcBef>
                      </a:pPr>
                      <a:r>
                        <a:rPr sz="800" b="1" u="sng" spc="3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COUT 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P</a:t>
                      </a:r>
                      <a:r>
                        <a:rPr sz="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RE</a:t>
                      </a:r>
                      <a:r>
                        <a:rPr sz="800" b="1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V</a:t>
                      </a:r>
                      <a:r>
                        <a:rPr sz="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IO</a:t>
                      </a:r>
                      <a:r>
                        <a:rPr sz="800" b="1" u="sng" spc="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NN</a:t>
                      </a:r>
                      <a:r>
                        <a:rPr sz="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EL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4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182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78105" indent="-122555">
                        <a:lnSpc>
                          <a:spcPct val="114399"/>
                        </a:lnSpc>
                        <a:spcBef>
                          <a:spcPts val="45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 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Collège  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doctoral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182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40" dirty="0">
                          <a:latin typeface="Calibri"/>
                          <a:cs typeface="Calibri"/>
                        </a:rPr>
                        <a:t>Frais 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fonctionnement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 marL="413384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Déplacement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direction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8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8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8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96">
                <a:tc>
                  <a:txBody>
                    <a:bodyPr/>
                    <a:lstStyle/>
                    <a:p>
                      <a:pPr marL="462280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Conseil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8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présentiel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 marL="635" algn="ctr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Trebuchet MS"/>
                          <a:cs typeface="Trebuchet MS"/>
                        </a:rPr>
                        <a:t>Concours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ED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200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200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 marL="1270" algn="ctr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Divers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Journée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8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35" dirty="0">
                          <a:latin typeface="Trebuchet MS"/>
                          <a:cs typeface="Trebuchet MS"/>
                        </a:rPr>
                        <a:t>rentrée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8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8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8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48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b="1" spc="30" dirty="0">
                          <a:latin typeface="Calibri"/>
                          <a:cs typeface="Calibri"/>
                        </a:rPr>
                        <a:t>Evènements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scientifiques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5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775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Journées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scientifiques</a:t>
                      </a:r>
                      <a:r>
                        <a:rPr sz="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dirty="0">
                          <a:latin typeface="Trebuchet MS"/>
                          <a:cs typeface="Trebuchet MS"/>
                        </a:rPr>
                        <a:t>ED</a:t>
                      </a:r>
                      <a:r>
                        <a:rPr sz="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Réseau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ts val="1045"/>
                        </a:lnSpc>
                        <a:spcBef>
                          <a:spcPts val="15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Alumni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800" spc="25" dirty="0">
                          <a:latin typeface="Trebuchet MS"/>
                          <a:cs typeface="Trebuchet MS"/>
                        </a:rPr>
                        <a:t>JS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6500</a:t>
                      </a:r>
                      <a:r>
                        <a:rPr sz="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r>
                        <a:rPr sz="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Réseau</a:t>
                      </a:r>
                      <a:r>
                        <a:rPr sz="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4000</a:t>
                      </a:r>
                      <a:r>
                        <a:rPr sz="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73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500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500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775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30" dirty="0">
                          <a:latin typeface="Trebuchet MS"/>
                          <a:cs typeface="Trebuchet MS"/>
                        </a:rPr>
                        <a:t>Aide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aux</a:t>
                      </a:r>
                      <a:r>
                        <a:rPr sz="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colloques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45" dirty="0"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8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évènements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ts val="1045"/>
                        </a:lnSpc>
                        <a:spcBef>
                          <a:spcPts val="155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scientifiques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900</a:t>
                      </a:r>
                      <a:r>
                        <a:rPr sz="8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 marL="20320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b="1" spc="30" dirty="0">
                          <a:latin typeface="Calibri"/>
                          <a:cs typeface="Calibri"/>
                        </a:rPr>
                        <a:t>Soutien </a:t>
                      </a:r>
                      <a:r>
                        <a:rPr sz="800" b="1" spc="35" dirty="0">
                          <a:latin typeface="Calibri"/>
                          <a:cs typeface="Calibri"/>
                        </a:rPr>
                        <a:t>aux</a:t>
                      </a:r>
                      <a:r>
                        <a:rPr sz="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étudiants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 marL="405765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Appel</a:t>
                      </a:r>
                      <a:r>
                        <a:rPr sz="8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ouvert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5" dirty="0"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sz="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mobilité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775"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Trebuchet MS"/>
                          <a:cs typeface="Trebuchet MS"/>
                        </a:rPr>
                        <a:t>Soutiens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5" dirty="0">
                          <a:latin typeface="Trebuchet MS"/>
                          <a:cs typeface="Trebuchet MS"/>
                        </a:rPr>
                        <a:t>aux</a:t>
                      </a:r>
                      <a:r>
                        <a:rPr sz="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10" dirty="0">
                          <a:latin typeface="Trebuchet MS"/>
                          <a:cs typeface="Trebuchet MS"/>
                        </a:rPr>
                        <a:t>associations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de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ts val="1045"/>
                        </a:lnSpc>
                        <a:spcBef>
                          <a:spcPts val="155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doctorants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3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600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600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600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196">
                <a:tc>
                  <a:txBody>
                    <a:bodyPr/>
                    <a:lstStyle/>
                    <a:p>
                      <a:pPr marL="20320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b="1" spc="35" dirty="0">
                          <a:latin typeface="Calibri"/>
                          <a:cs typeface="Calibri"/>
                        </a:rPr>
                        <a:t>Formations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 marL="356870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15" dirty="0">
                          <a:latin typeface="Trebuchet MS"/>
                          <a:cs typeface="Trebuchet MS"/>
                        </a:rPr>
                        <a:t>Formations</a:t>
                      </a:r>
                      <a:r>
                        <a:rPr sz="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disciplinaires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spc="-25" dirty="0">
                          <a:latin typeface="Trebuchet MS"/>
                          <a:cs typeface="Trebuchet MS"/>
                        </a:rPr>
                        <a:t>Autres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76530" algn="l"/>
                        </a:tabLst>
                      </a:pPr>
                      <a:r>
                        <a:rPr sz="800" dirty="0">
                          <a:latin typeface="Trebuchet MS"/>
                          <a:cs typeface="Trebuchet MS"/>
                        </a:rPr>
                        <a:t>-	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84150" algn="l"/>
                        </a:tabLst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-	€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B975AB6-DE13-2490-20CC-4C3467461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62815"/>
              </p:ext>
            </p:extLst>
          </p:nvPr>
        </p:nvGraphicFramePr>
        <p:xfrm>
          <a:off x="8527891" y="1849429"/>
          <a:ext cx="1786765" cy="3284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115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Commentaires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DBF08020-B1B3-D921-66A5-067931C53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33963"/>
              </p:ext>
            </p:extLst>
          </p:nvPr>
        </p:nvGraphicFramePr>
        <p:xfrm>
          <a:off x="6025843" y="5278787"/>
          <a:ext cx="2356248" cy="138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542"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25 400</a:t>
                      </a:r>
                      <a:r>
                        <a:rPr sz="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03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2"/>
                    </a:solidFill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25 500</a:t>
                      </a:r>
                      <a:r>
                        <a:rPr sz="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0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25 500</a:t>
                      </a:r>
                      <a:r>
                        <a:rPr sz="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0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93B89A5D-56E1-A072-125D-5B7EF4C77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80558"/>
              </p:ext>
            </p:extLst>
          </p:nvPr>
        </p:nvGraphicFramePr>
        <p:xfrm>
          <a:off x="1304362" y="5970448"/>
          <a:ext cx="9008680" cy="692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7775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spc="30" dirty="0">
                          <a:latin typeface="Calibri"/>
                          <a:cs typeface="Calibri"/>
                        </a:rPr>
                        <a:t>Contribution des</a:t>
                      </a:r>
                      <a:r>
                        <a:rPr sz="8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30" dirty="0">
                          <a:latin typeface="Calibri"/>
                          <a:cs typeface="Calibri"/>
                        </a:rPr>
                        <a:t>établissements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045"/>
                        </a:lnSpc>
                        <a:spcBef>
                          <a:spcPts val="15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2025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900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02"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b="1" spc="35" dirty="0">
                          <a:latin typeface="Calibri"/>
                          <a:cs typeface="Calibri"/>
                        </a:rPr>
                        <a:t>Reliquat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276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96">
                <a:tc>
                  <a:txBody>
                    <a:bodyPr/>
                    <a:lstStyle/>
                    <a:p>
                      <a:pPr marL="1270" algn="ctr">
                        <a:lnSpc>
                          <a:spcPts val="1060"/>
                        </a:lnSpc>
                        <a:spcBef>
                          <a:spcPts val="40"/>
                        </a:spcBef>
                      </a:pPr>
                      <a:r>
                        <a:rPr sz="800" b="1" spc="30" dirty="0">
                          <a:latin typeface="Calibri"/>
                          <a:cs typeface="Calibri"/>
                        </a:rPr>
                        <a:t>versement appel</a:t>
                      </a:r>
                      <a:r>
                        <a:rPr sz="8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Alumni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6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20" dirty="0">
                          <a:latin typeface="Trebuchet MS"/>
                          <a:cs typeface="Trebuchet MS"/>
                        </a:rPr>
                        <a:t>4 000</a:t>
                      </a:r>
                      <a:r>
                        <a:rPr sz="8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-20" dirty="0">
                          <a:latin typeface="Trebuchet MS"/>
                          <a:cs typeface="Trebuchet MS"/>
                        </a:rPr>
                        <a:t>€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30" dirty="0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20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0" dirty="0">
                          <a:latin typeface="Calibri"/>
                          <a:cs typeface="Calibri"/>
                        </a:rPr>
                        <a:t>176</a:t>
                      </a:r>
                      <a:r>
                        <a:rPr sz="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25" dirty="0">
                          <a:latin typeface="Calibri"/>
                          <a:cs typeface="Calibri"/>
                        </a:rPr>
                        <a:t>€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2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BF0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2EE28CC1-E1CC-119F-6C0C-8CCE740D710B}"/>
              </a:ext>
            </a:extLst>
          </p:cNvPr>
          <p:cNvSpPr txBox="1"/>
          <p:nvPr/>
        </p:nvSpPr>
        <p:spPr>
          <a:xfrm>
            <a:off x="3064984" y="5283623"/>
            <a:ext cx="2967193" cy="13078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5182" rIns="0" bIns="0" rtlCol="0">
            <a:spAutoFit/>
          </a:bodyPr>
          <a:lstStyle/>
          <a:p>
            <a:pPr marL="19002">
              <a:spcBef>
                <a:spcPts val="41"/>
              </a:spcBef>
            </a:pPr>
            <a:r>
              <a:rPr sz="816" b="1" spc="36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8E1B271-6550-9647-8A5D-1EC2C73B442C}"/>
              </a:ext>
            </a:extLst>
          </p:cNvPr>
          <p:cNvSpPr txBox="1"/>
          <p:nvPr/>
        </p:nvSpPr>
        <p:spPr>
          <a:xfrm>
            <a:off x="1316339" y="5537721"/>
            <a:ext cx="7263952" cy="28253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lnSpc>
                <a:spcPct val="111100"/>
              </a:lnSpc>
              <a:spcBef>
                <a:spcPts val="86"/>
              </a:spcBef>
            </a:pP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NB: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vous</a:t>
            </a:r>
            <a:r>
              <a:rPr sz="816" b="1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ajoutez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enlever</a:t>
            </a:r>
            <a:r>
              <a:rPr sz="816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816" b="1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lignes,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faire</a:t>
            </a:r>
            <a:r>
              <a:rPr sz="816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également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816" b="1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l'onglet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45" dirty="0">
                <a:solidFill>
                  <a:srgbClr val="FF0000"/>
                </a:solidFill>
                <a:latin typeface="Calibri"/>
                <a:cs typeface="Calibri"/>
              </a:rPr>
              <a:t>"Suivi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6" dirty="0">
                <a:solidFill>
                  <a:srgbClr val="FF0000"/>
                </a:solidFill>
                <a:latin typeface="Calibri"/>
                <a:cs typeface="Calibri"/>
              </a:rPr>
              <a:t>budgétaire"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816" b="1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tableaux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aient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bien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816" b="1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mêmes</a:t>
            </a:r>
            <a:r>
              <a:rPr sz="816" b="1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lignes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référence 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NB2</a:t>
            </a:r>
            <a:r>
              <a:rPr sz="816" b="1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816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mettre</a:t>
            </a:r>
            <a:r>
              <a:rPr sz="816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mêmes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catégories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816" b="1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sous-catégories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budgets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41" dirty="0">
                <a:solidFill>
                  <a:srgbClr val="FF0000"/>
                </a:solidFill>
                <a:latin typeface="Calibri"/>
                <a:cs typeface="Calibri"/>
              </a:rPr>
              <a:t>EUR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3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816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816" b="1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(quitte</a:t>
            </a:r>
            <a:r>
              <a:rPr sz="816" b="1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mettre</a:t>
            </a:r>
            <a:r>
              <a:rPr sz="816" b="1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montants</a:t>
            </a:r>
            <a:r>
              <a:rPr sz="816" b="1" spc="-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816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zéro</a:t>
            </a:r>
            <a:r>
              <a:rPr sz="816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816" b="1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27" dirty="0">
                <a:solidFill>
                  <a:srgbClr val="FF0000"/>
                </a:solidFill>
                <a:latin typeface="Calibri"/>
                <a:cs typeface="Calibri"/>
              </a:rPr>
              <a:t>certaines</a:t>
            </a:r>
            <a:r>
              <a:rPr sz="816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16" b="1" spc="32" dirty="0">
                <a:solidFill>
                  <a:srgbClr val="FF0000"/>
                </a:solidFill>
                <a:latin typeface="Calibri"/>
                <a:cs typeface="Calibri"/>
              </a:rPr>
              <a:t>lignes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CE1564F-6834-99AF-FACA-8433B0B68E26}"/>
              </a:ext>
            </a:extLst>
          </p:cNvPr>
          <p:cNvSpPr txBox="1"/>
          <p:nvPr/>
        </p:nvSpPr>
        <p:spPr>
          <a:xfrm>
            <a:off x="1316339" y="960974"/>
            <a:ext cx="9006379" cy="717874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14971" rIns="0" bIns="0" rtlCol="0">
            <a:spAutoFit/>
          </a:bodyPr>
          <a:lstStyle/>
          <a:p>
            <a:pPr algn="ctr">
              <a:spcBef>
                <a:spcPts val="118"/>
              </a:spcBef>
            </a:pPr>
            <a:r>
              <a:rPr sz="3200" b="1" spc="63" dirty="0">
                <a:solidFill>
                  <a:srgbClr val="FF0000"/>
                </a:solidFill>
                <a:latin typeface="Calibri"/>
                <a:cs typeface="Calibri"/>
              </a:rPr>
              <a:t>Ecole </a:t>
            </a:r>
            <a:r>
              <a:rPr sz="3200" b="1" spc="54" dirty="0">
                <a:solidFill>
                  <a:srgbClr val="FF0000"/>
                </a:solidFill>
                <a:latin typeface="Calibri"/>
                <a:cs typeface="Calibri"/>
              </a:rPr>
              <a:t>doctorale</a:t>
            </a:r>
            <a:r>
              <a:rPr sz="320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113" dirty="0">
                <a:solidFill>
                  <a:srgbClr val="FF0000"/>
                </a:solidFill>
                <a:latin typeface="Calibri"/>
                <a:cs typeface="Calibri"/>
              </a:rPr>
              <a:t>BS</a:t>
            </a:r>
            <a:endParaRPr sz="3200" dirty="0">
              <a:latin typeface="Calibri"/>
              <a:cs typeface="Calibri"/>
            </a:endParaRPr>
          </a:p>
          <a:p>
            <a:pPr algn="ctr">
              <a:spcBef>
                <a:spcPts val="208"/>
              </a:spcBef>
            </a:pPr>
            <a:r>
              <a:rPr sz="1200" b="1" spc="27" dirty="0">
                <a:solidFill>
                  <a:srgbClr val="FF0000"/>
                </a:solidFill>
                <a:latin typeface="Calibri"/>
                <a:cs typeface="Calibri"/>
              </a:rPr>
              <a:t>BUDGET </a:t>
            </a:r>
            <a:r>
              <a:rPr sz="1200" b="1" spc="18" dirty="0">
                <a:solidFill>
                  <a:srgbClr val="FF0000"/>
                </a:solidFill>
                <a:latin typeface="Calibri"/>
                <a:cs typeface="Calibri"/>
              </a:rPr>
              <a:t>2025</a:t>
            </a:r>
            <a:r>
              <a:rPr sz="1200" b="1" spc="-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(01/01/2025&gt;31/12/2025)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86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FA78768-8723-F619-3A8A-987272BE6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13389"/>
            <a:ext cx="7962900" cy="57340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2910278-D3BB-73A8-D2D2-45D5B34DFEC8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BUDGETAIRE</a:t>
            </a:r>
            <a:endParaRPr lang="fr-FR" sz="4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881CB5-3BD9-8A7A-3D55-2B43CD2D4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468" y="-48575"/>
            <a:ext cx="3303312" cy="9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3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1302305-D243-6A8C-906C-F60976620FF5}"/>
              </a:ext>
            </a:extLst>
          </p:cNvPr>
          <p:cNvSpPr txBox="1"/>
          <p:nvPr/>
        </p:nvSpPr>
        <p:spPr>
          <a:xfrm>
            <a:off x="1099594" y="1947148"/>
            <a:ext cx="10995950" cy="269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Collège doctoral UA vs organisation concours</a:t>
            </a:r>
          </a:p>
          <a:p>
            <a:pPr marL="571500" lvl="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 du mandat actuel de l’ED BS (fin 2027)</a:t>
            </a:r>
          </a:p>
          <a:p>
            <a:pPr marL="571500" lvl="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AAP « </a:t>
            </a:r>
            <a:r>
              <a:rPr lang="fr-FR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alumni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 vs collège doctoral </a:t>
            </a:r>
            <a:r>
              <a:rPr lang="fr-F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PdL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Départ de Pierre Boudry du Conseil de l’ED BS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2664B6-D83E-E8AF-0874-CFCECE644873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5D4A8F-1BD6-2CCD-F8EC-73448CA6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468" y="-48575"/>
            <a:ext cx="3303312" cy="9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BS">
            <a:extLst>
              <a:ext uri="{FF2B5EF4-FFF2-40B4-BE49-F238E27FC236}">
                <a16:creationId xmlns:a16="http://schemas.microsoft.com/office/drawing/2014/main" id="{A94315DD-984A-22F5-357A-562BD5B0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95715" y="1838"/>
            <a:ext cx="3296285" cy="9423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890F2F-7E08-6198-0098-F467D5B7C0E1}"/>
              </a:ext>
            </a:extLst>
          </p:cNvPr>
          <p:cNvSpPr txBox="1"/>
          <p:nvPr/>
        </p:nvSpPr>
        <p:spPr>
          <a:xfrm>
            <a:off x="1930" y="0"/>
            <a:ext cx="609407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ORDRE DU JOUR</a:t>
            </a:r>
            <a:endParaRPr lang="fr-FR" sz="4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4F9061-F7FE-6F74-5356-7B8C4122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5" y="1417059"/>
            <a:ext cx="11297015" cy="49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06502E5-1FF0-BA39-4818-54AA085C3C2C}"/>
              </a:ext>
            </a:extLst>
          </p:cNvPr>
          <p:cNvSpPr txBox="1"/>
          <p:nvPr/>
        </p:nvSpPr>
        <p:spPr>
          <a:xfrm>
            <a:off x="1011311" y="2704821"/>
            <a:ext cx="109886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8195" marR="381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Arial" panose="020B0604020202020204" pitchFamily="34" charset="0"/>
              </a:rPr>
              <a:t>Lundi 12/01/2026, Visio à 14h</a:t>
            </a:r>
          </a:p>
          <a:p>
            <a:pPr marL="798195" marR="381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Arial" panose="020B0604020202020204" pitchFamily="34" charset="0"/>
              </a:rPr>
              <a:t>Lundi 16/03/2026, Visio à 14h</a:t>
            </a:r>
          </a:p>
          <a:p>
            <a:pPr marL="798195" marR="381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ヒラギノ角ゴ Pro W3"/>
                <a:cs typeface="Arial" panose="020B0604020202020204" pitchFamily="34" charset="0"/>
              </a:rPr>
              <a:t>Mercredi 01/07/2026, Angers à 10h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4BDBB6-ED34-B462-2260-DCFB815A1404}"/>
              </a:ext>
            </a:extLst>
          </p:cNvPr>
          <p:cNvSpPr txBox="1"/>
          <p:nvPr/>
        </p:nvSpPr>
        <p:spPr>
          <a:xfrm>
            <a:off x="1929" y="0"/>
            <a:ext cx="10311113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PROCHAINS CONSEILS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C3A703-C7F2-F158-DF4A-CBBDE9B2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468" y="-48575"/>
            <a:ext cx="3303312" cy="9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0C9F4-DD96-E103-6394-07EE1C30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BS">
            <a:extLst>
              <a:ext uri="{FF2B5EF4-FFF2-40B4-BE49-F238E27FC236}">
                <a16:creationId xmlns:a16="http://schemas.microsoft.com/office/drawing/2014/main" id="{4E303AEA-48ED-F24F-6A96-BDA9E422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95715" y="1838"/>
            <a:ext cx="3296285" cy="9423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EACB68-4959-D708-3108-230AE030A6F8}"/>
              </a:ext>
            </a:extLst>
          </p:cNvPr>
          <p:cNvSpPr txBox="1"/>
          <p:nvPr/>
        </p:nvSpPr>
        <p:spPr>
          <a:xfrm>
            <a:off x="1929" y="0"/>
            <a:ext cx="9118921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 CONSEIL ED BS</a:t>
            </a:r>
            <a:endParaRPr lang="fr-FR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8992EB-CADB-8A66-6740-D90B228E0809}"/>
              </a:ext>
            </a:extLst>
          </p:cNvPr>
          <p:cNvSpPr txBox="1"/>
          <p:nvPr/>
        </p:nvSpPr>
        <p:spPr>
          <a:xfrm>
            <a:off x="1114063" y="1281912"/>
            <a:ext cx="1048376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800" b="1" i="0" dirty="0">
                <a:solidFill>
                  <a:srgbClr val="000000"/>
                </a:solidFill>
                <a:effectLst/>
                <a:latin typeface="beatrice"/>
              </a:rPr>
              <a:t>Le conseil de l’école doctorale</a:t>
            </a:r>
          </a:p>
          <a:p>
            <a:pPr algn="just">
              <a:buNone/>
            </a:pPr>
            <a:r>
              <a:rPr lang="fr-FR" sz="28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Le conseil de l’ED est composé de 23 membres, dont 16 </a:t>
            </a:r>
            <a:r>
              <a:rPr lang="fr-FR" sz="2800" b="0" i="0" dirty="0" err="1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représentant·es</a:t>
            </a:r>
            <a:r>
              <a:rPr lang="fr-FR" sz="28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 des laboratoires, 5 </a:t>
            </a:r>
            <a:r>
              <a:rPr lang="fr-FR" sz="2800" b="0" i="0" dirty="0" err="1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représentant·es</a:t>
            </a:r>
            <a:r>
              <a:rPr lang="fr-FR" sz="28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 des </a:t>
            </a:r>
            <a:r>
              <a:rPr lang="fr-FR" sz="2800" b="0" i="0" dirty="0" err="1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doctorant·es</a:t>
            </a:r>
            <a:r>
              <a:rPr lang="fr-FR" sz="28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, et </a:t>
            </a:r>
            <a:r>
              <a:rPr lang="fr-FR" sz="2800" i="0" u="sng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3 membres extérieurs</a:t>
            </a:r>
            <a:r>
              <a:rPr lang="fr-FR" sz="28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. Le directeur convoque et préside les réunions du conseil. L’école doctorale compte aussi un bureau, un conseil de direction et une commission des thèses formée de sous-commissions disciplinaires. 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2C56285-63E1-319A-54FD-E135CF2C0081}"/>
              </a:ext>
            </a:extLst>
          </p:cNvPr>
          <p:cNvCxnSpPr/>
          <p:nvPr/>
        </p:nvCxnSpPr>
        <p:spPr>
          <a:xfrm>
            <a:off x="5440101" y="4097438"/>
            <a:ext cx="1469985" cy="180565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2A8905A-65DD-58C4-3125-50859E75181C}"/>
              </a:ext>
            </a:extLst>
          </p:cNvPr>
          <p:cNvSpPr txBox="1"/>
          <p:nvPr/>
        </p:nvSpPr>
        <p:spPr>
          <a:xfrm>
            <a:off x="5812902" y="5960314"/>
            <a:ext cx="2751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i="0" dirty="0">
                <a:solidFill>
                  <a:srgbClr val="000000"/>
                </a:solidFill>
                <a:effectLst/>
                <a:latin typeface="beatrice"/>
              </a:rPr>
              <a:t>Emmanuelle CHEVASSUS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1DE6BB-8212-12EA-E51A-C037239D6EEF}"/>
              </a:ext>
            </a:extLst>
          </p:cNvPr>
          <p:cNvSpPr txBox="1"/>
          <p:nvPr/>
        </p:nvSpPr>
        <p:spPr>
          <a:xfrm>
            <a:off x="5450711" y="4946717"/>
            <a:ext cx="724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FF0000"/>
                </a:solidFill>
                <a:effectLst/>
                <a:latin typeface="beatrice"/>
              </a:rPr>
              <a:t>EXIT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52E0C08-9BC7-1B4A-317D-92BDF415A27D}"/>
              </a:ext>
            </a:extLst>
          </p:cNvPr>
          <p:cNvCxnSpPr>
            <a:cxnSpLocks/>
          </p:cNvCxnSpPr>
          <p:nvPr/>
        </p:nvCxnSpPr>
        <p:spPr>
          <a:xfrm flipV="1">
            <a:off x="7442522" y="4728189"/>
            <a:ext cx="868101" cy="115404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F7DFDF0-538B-8E0B-12D5-7A3ABADD6BE7}"/>
              </a:ext>
            </a:extLst>
          </p:cNvPr>
          <p:cNvSpPr txBox="1"/>
          <p:nvPr/>
        </p:nvSpPr>
        <p:spPr>
          <a:xfrm>
            <a:off x="6933236" y="4268476"/>
            <a:ext cx="2751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i="0" dirty="0">
                <a:solidFill>
                  <a:srgbClr val="000000"/>
                </a:solidFill>
                <a:effectLst/>
                <a:latin typeface="beatrice"/>
              </a:rPr>
              <a:t>Estelle BONIN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525CE54-8C5D-C002-3385-79763E09417E}"/>
              </a:ext>
            </a:extLst>
          </p:cNvPr>
          <p:cNvSpPr txBox="1"/>
          <p:nvPr/>
        </p:nvSpPr>
        <p:spPr>
          <a:xfrm>
            <a:off x="7946984" y="5146772"/>
            <a:ext cx="1173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00B050"/>
                </a:solidFill>
                <a:effectLst/>
                <a:latin typeface="beatrice"/>
              </a:rPr>
              <a:t>ENTREE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6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F41B5E4B-EAE5-662D-BF62-2D474A2A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6F29D5-D2C1-8E72-D351-089ABDC5F8DD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64477C-0192-519E-96A6-B595D07C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99" t="44389" r="5442" b="19999"/>
          <a:stretch>
            <a:fillRect/>
          </a:stretch>
        </p:blipFill>
        <p:spPr>
          <a:xfrm>
            <a:off x="318263" y="1156862"/>
            <a:ext cx="11596226" cy="33109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CA84B4-C821-FABB-7420-A0F423A5B0CD}"/>
              </a:ext>
            </a:extLst>
          </p:cNvPr>
          <p:cNvSpPr txBox="1"/>
          <p:nvPr/>
        </p:nvSpPr>
        <p:spPr>
          <a:xfrm>
            <a:off x="752354" y="4560801"/>
            <a:ext cx="114396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Dr Guillaume Durand</a:t>
            </a:r>
          </a:p>
          <a:p>
            <a:r>
              <a:rPr lang="fr-FR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Sept_2025, changement de laboratoire d’accueil, CAPHI vers UR de NU</a:t>
            </a:r>
          </a:p>
          <a:p>
            <a:r>
              <a:rPr lang="fr-FR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Philosophie de la médecine, l'éthique médicale et la bioéthique.</a:t>
            </a:r>
          </a:p>
          <a:p>
            <a:r>
              <a:rPr lang="fr-FR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Objectif : développer ses recherches dans un contexte ouvert à ces problématiques + enjeux associés</a:t>
            </a:r>
          </a:p>
          <a:p>
            <a:r>
              <a:rPr lang="fr-FR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Intérêt de l’ED BS vis-à-vis de cet axe ?</a:t>
            </a:r>
            <a:endParaRPr lang="fr-FR" sz="2000" dirty="0"/>
          </a:p>
          <a:p>
            <a:r>
              <a:rPr lang="fr-FR" sz="20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Now</a:t>
            </a:r>
            <a:r>
              <a:rPr lang="fr-FR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PhD en éthique médicale/bioéthique</a:t>
            </a:r>
            <a:endParaRPr lang="fr-FR" sz="2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Futur </a:t>
            </a:r>
            <a:r>
              <a:rPr lang="fr-F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PhD (médecin CHU de Nantes) + une </a:t>
            </a:r>
            <a:r>
              <a:rPr lang="fr-FR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co-tutelle</a:t>
            </a:r>
            <a:r>
              <a:rPr lang="fr-F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173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DABF4-B86E-0C8E-231E-9CD4C4F31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A7EC2F93-E49F-479E-D9B6-EB435F0A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85DB2B9-24E0-9F2E-B609-648EDC664FAD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D83D66-8E4D-7F9C-DB1D-73E7BF138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19" y="891251"/>
            <a:ext cx="7890507" cy="59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2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187AD-ADFB-2A1B-6701-F277696B8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50DBBE-6750-C4DC-FAF0-0E56D398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18" y="891251"/>
            <a:ext cx="7887203" cy="5923118"/>
          </a:xfrm>
          <a:prstGeom prst="rect">
            <a:avLst/>
          </a:prstGeom>
        </p:spPr>
      </p:pic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FAF24BD6-F35D-9861-0BB5-8011EAFF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E4EFED-0418-E6B6-B772-32024BEA53C5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7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F7947-42F8-B2C7-6A0D-ED0AA680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98709E-0A74-DF85-8267-E3781CD32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05" y="868076"/>
            <a:ext cx="7881616" cy="5946293"/>
          </a:xfrm>
          <a:prstGeom prst="rect">
            <a:avLst/>
          </a:prstGeom>
        </p:spPr>
      </p:pic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9C5DD8D1-A8B5-436C-91E7-5EA2B5B1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F817ACB-E66D-4FB0-D05C-946A0E5606E0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0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5C1EC-B3E4-46E1-96C0-A4A18E78B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5E3BAC6-7F14-CA30-27D4-643BFD6E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05" y="861234"/>
            <a:ext cx="7881616" cy="5953135"/>
          </a:xfrm>
          <a:prstGeom prst="rect">
            <a:avLst/>
          </a:prstGeom>
        </p:spPr>
      </p:pic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2B5B213A-49A0-0B4D-0E35-85850DD5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F7262C-6FEE-67A7-5545-1D2BAF72D442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2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840D-C432-D835-492D-482ED976D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36EBFA-A71A-25B9-E5E9-81987A15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05" y="859728"/>
            <a:ext cx="7881616" cy="5918804"/>
          </a:xfrm>
          <a:prstGeom prst="rect">
            <a:avLst/>
          </a:prstGeom>
        </p:spPr>
      </p:pic>
      <p:pic>
        <p:nvPicPr>
          <p:cNvPr id="3" name="Image 2" descr="Logo BS">
            <a:extLst>
              <a:ext uri="{FF2B5EF4-FFF2-40B4-BE49-F238E27FC236}">
                <a16:creationId xmlns:a16="http://schemas.microsoft.com/office/drawing/2014/main" id="{5E1943B2-9E37-6958-CE43-2F171182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8204" y="43631"/>
            <a:ext cx="3296285" cy="942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3B0724-243E-2B21-4E41-7F6EDEDC6AEA}"/>
              </a:ext>
            </a:extLst>
          </p:cNvPr>
          <p:cNvSpPr txBox="1"/>
          <p:nvPr/>
        </p:nvSpPr>
        <p:spPr>
          <a:xfrm>
            <a:off x="1929" y="0"/>
            <a:ext cx="914207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 CREATION SECTION BIOETHIQUE</a:t>
            </a:r>
            <a:endParaRPr lang="fr-FR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53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852</Words>
  <Application>Microsoft Office PowerPoint</Application>
  <PresentationFormat>Grand écran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beatrice</vt:lpstr>
      <vt:lpstr>Calibri</vt:lpstr>
      <vt:lpstr>Century Gothic</vt:lpstr>
      <vt:lpstr>Helvetica</vt:lpstr>
      <vt:lpstr>source sans pro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JBS 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Nantes Université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Stéphanie REGERE</dc:creator>
  <cp:lastModifiedBy>Stéphanie REGERE</cp:lastModifiedBy>
  <cp:revision>10</cp:revision>
  <cp:lastPrinted>2025-10-13T11:56:23Z</cp:lastPrinted>
  <dcterms:created xsi:type="dcterms:W3CDTF">2025-10-13T06:36:33Z</dcterms:created>
  <dcterms:modified xsi:type="dcterms:W3CDTF">2025-10-13T14:03:49Z</dcterms:modified>
</cp:coreProperties>
</file>