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74" r:id="rId10"/>
    <p:sldId id="268" r:id="rId11"/>
    <p:sldId id="273" r:id="rId12"/>
    <p:sldId id="269" r:id="rId13"/>
    <p:sldId id="271" r:id="rId14"/>
    <p:sldId id="272" r:id="rId15"/>
    <p:sldId id="270" r:id="rId16"/>
    <p:sldId id="275" r:id="rId17"/>
    <p:sldId id="260" r:id="rId18"/>
  </p:sldIdLst>
  <p:sldSz cx="14255750" cy="10691813"/>
  <p:notesSz cx="14255750" cy="10691813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/>
    <p:restoredTop sz="94694"/>
  </p:normalViewPr>
  <p:slideViewPr>
    <p:cSldViewPr>
      <p:cViewPr varScale="1">
        <p:scale>
          <a:sx n="68" d="100"/>
          <a:sy n="68" d="100"/>
        </p:scale>
        <p:origin x="18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7696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8075613" y="0"/>
            <a:ext cx="6176962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64898-E912-584A-9640-13291CB2AEA8}" type="datetimeFigureOut">
              <a:rPr lang="fr-FR" smtClean="0"/>
              <a:t>18/05/2026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22813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425575" y="5145088"/>
            <a:ext cx="114046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617696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8075613" y="10155238"/>
            <a:ext cx="6176962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A1756-915D-2A41-A6E1-7A8C0F4417C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125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A1756-915D-2A41-A6E1-7A8C0F4417C9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318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r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 bwMode="white">
          <a:xfrm>
            <a:off x="0" y="-25241"/>
            <a:ext cx="14255750" cy="107422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862198" y="2642693"/>
            <a:ext cx="11330240" cy="2769989"/>
          </a:xfr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60096" y="1706027"/>
            <a:ext cx="336394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black">
          <a:xfrm>
            <a:off x="7942880" y="1670992"/>
            <a:ext cx="41861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2"/>
          </p:nvPr>
        </p:nvSpPr>
        <p:spPr bwMode="black">
          <a:xfrm>
            <a:off x="864568" y="5936542"/>
            <a:ext cx="11315169" cy="609398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</a:defRPr>
            </a:lvl1pPr>
            <a:lvl2pPr marL="712775" indent="0" algn="ctr">
              <a:buNone/>
              <a:defRPr sz="3100"/>
            </a:lvl2pPr>
            <a:lvl3pPr marL="1425550" indent="0" algn="ctr">
              <a:buNone/>
              <a:defRPr sz="2800"/>
            </a:lvl3pPr>
            <a:lvl4pPr marL="2138324" indent="0" algn="ctr">
              <a:buNone/>
              <a:defRPr sz="2500"/>
            </a:lvl4pPr>
            <a:lvl5pPr marL="2851099" indent="0" algn="ctr">
              <a:buNone/>
              <a:defRPr sz="2500"/>
            </a:lvl5pPr>
            <a:lvl6pPr marL="3563874" indent="0" algn="ctr">
              <a:buNone/>
              <a:defRPr sz="2500"/>
            </a:lvl6pPr>
            <a:lvl7pPr marL="4276649" indent="0" algn="ctr">
              <a:buNone/>
              <a:defRPr sz="2500"/>
            </a:lvl7pPr>
            <a:lvl8pPr marL="4989424" indent="0" algn="ctr">
              <a:buNone/>
              <a:defRPr sz="2500"/>
            </a:lvl8pPr>
            <a:lvl9pPr marL="5702198" indent="0" algn="ctr">
              <a:buNone/>
              <a:defRPr sz="25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cxnSp>
        <p:nvCxnSpPr>
          <p:cNvPr id="36" name="Connecteur droit 35"/>
          <p:cNvCxnSpPr>
            <a:cxnSpLocks/>
          </p:cNvCxnSpPr>
          <p:nvPr userDrawn="1"/>
        </p:nvCxnSpPr>
        <p:spPr bwMode="black">
          <a:xfrm>
            <a:off x="435782" y="9418865"/>
            <a:ext cx="1335680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space réservé du numéro de diapositive 5"/>
          <p:cNvSpPr>
            <a:spLocks noGrp="1"/>
          </p:cNvSpPr>
          <p:nvPr>
            <p:ph type="sldNum" sz="quarter" idx="13"/>
          </p:nvPr>
        </p:nvSpPr>
        <p:spPr bwMode="black">
          <a:xfrm>
            <a:off x="11701105" y="9532779"/>
            <a:ext cx="2091479" cy="430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 dirty="0"/>
          </a:p>
        </p:txBody>
      </p:sp>
      <p:pic>
        <p:nvPicPr>
          <p:cNvPr id="2051" name="Picture 3" descr="C:\Users\deffrasnes-c\Desktop\1-OUTILS COM\OUTILS\Pattern\Pattern-filigrane-CMJN - Copie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 rot="5400000">
            <a:off x="6783982" y="-6818476"/>
            <a:ext cx="660404" cy="14255749"/>
          </a:xfrm>
          <a:prstGeom prst="rect">
            <a:avLst/>
          </a:prstGeom>
          <a:noFill/>
        </p:spPr>
      </p:pic>
      <p:cxnSp>
        <p:nvCxnSpPr>
          <p:cNvPr id="40" name="Connecteur droit 39"/>
          <p:cNvCxnSpPr>
            <a:cxnSpLocks/>
          </p:cNvCxnSpPr>
          <p:nvPr userDrawn="1"/>
        </p:nvCxnSpPr>
        <p:spPr bwMode="black">
          <a:xfrm flipV="1">
            <a:off x="583324" y="2614668"/>
            <a:ext cx="0" cy="3976632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4"/>
          <p:cNvGrpSpPr>
            <a:grpSpLocks noChangeAspect="1"/>
          </p:cNvGrpSpPr>
          <p:nvPr userDrawn="1"/>
        </p:nvGrpSpPr>
        <p:grpSpPr bwMode="black">
          <a:xfrm>
            <a:off x="430837" y="9680521"/>
            <a:ext cx="2305048" cy="591776"/>
            <a:chOff x="2131" y="919"/>
            <a:chExt cx="3529" cy="906"/>
          </a:xfrm>
          <a:solidFill>
            <a:schemeClr val="bg1"/>
          </a:solidFill>
        </p:grpSpPr>
        <p:sp>
          <p:nvSpPr>
            <p:cNvPr id="16" name="Freeform 5"/>
            <p:cNvSpPr/>
            <p:nvPr userDrawn="1"/>
          </p:nvSpPr>
          <p:spPr bwMode="black">
            <a:xfrm>
              <a:off x="2131" y="1440"/>
              <a:ext cx="709" cy="385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 extrusionOk="0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6"/>
            <p:cNvSpPr/>
            <p:nvPr userDrawn="1"/>
          </p:nvSpPr>
          <p:spPr bwMode="black">
            <a:xfrm>
              <a:off x="3107" y="939"/>
              <a:ext cx="300" cy="359"/>
            </a:xfrm>
            <a:custGeom>
              <a:avLst/>
              <a:gdLst>
                <a:gd name="T0" fmla="*/ 59 w 300"/>
                <a:gd name="T1" fmla="*/ 91 h 359"/>
                <a:gd name="T2" fmla="*/ 59 w 300"/>
                <a:gd name="T3" fmla="*/ 359 h 359"/>
                <a:gd name="T4" fmla="*/ 0 w 300"/>
                <a:gd name="T5" fmla="*/ 359 h 359"/>
                <a:gd name="T6" fmla="*/ 0 w 300"/>
                <a:gd name="T7" fmla="*/ 0 h 359"/>
                <a:gd name="T8" fmla="*/ 72 w 300"/>
                <a:gd name="T9" fmla="*/ 0 h 359"/>
                <a:gd name="T10" fmla="*/ 228 w 300"/>
                <a:gd name="T11" fmla="*/ 262 h 359"/>
                <a:gd name="T12" fmla="*/ 243 w 300"/>
                <a:gd name="T13" fmla="*/ 296 h 359"/>
                <a:gd name="T14" fmla="*/ 242 w 300"/>
                <a:gd name="T15" fmla="*/ 259 h 359"/>
                <a:gd name="T16" fmla="*/ 242 w 300"/>
                <a:gd name="T17" fmla="*/ 0 h 359"/>
                <a:gd name="T18" fmla="*/ 300 w 300"/>
                <a:gd name="T19" fmla="*/ 0 h 359"/>
                <a:gd name="T20" fmla="*/ 300 w 300"/>
                <a:gd name="T21" fmla="*/ 359 h 359"/>
                <a:gd name="T22" fmla="*/ 233 w 300"/>
                <a:gd name="T23" fmla="*/ 359 h 359"/>
                <a:gd name="T24" fmla="*/ 71 w 300"/>
                <a:gd name="T25" fmla="*/ 87 h 359"/>
                <a:gd name="T26" fmla="*/ 56 w 300"/>
                <a:gd name="T27" fmla="*/ 57 h 359"/>
                <a:gd name="T28" fmla="*/ 59 w 300"/>
                <a:gd name="T29" fmla="*/ 9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" h="359" extrusionOk="0">
                  <a:moveTo>
                    <a:pt x="59" y="91"/>
                  </a:moveTo>
                  <a:lnTo>
                    <a:pt x="59" y="359"/>
                  </a:lnTo>
                  <a:lnTo>
                    <a:pt x="0" y="35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28" y="262"/>
                  </a:lnTo>
                  <a:lnTo>
                    <a:pt x="243" y="296"/>
                  </a:lnTo>
                  <a:lnTo>
                    <a:pt x="242" y="259"/>
                  </a:lnTo>
                  <a:lnTo>
                    <a:pt x="242" y="0"/>
                  </a:lnTo>
                  <a:lnTo>
                    <a:pt x="300" y="0"/>
                  </a:lnTo>
                  <a:lnTo>
                    <a:pt x="300" y="359"/>
                  </a:lnTo>
                  <a:lnTo>
                    <a:pt x="233" y="359"/>
                  </a:lnTo>
                  <a:lnTo>
                    <a:pt x="71" y="87"/>
                  </a:lnTo>
                  <a:lnTo>
                    <a:pt x="56" y="57"/>
                  </a:lnTo>
                  <a:lnTo>
                    <a:pt x="59" y="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black">
            <a:xfrm>
              <a:off x="3466" y="1017"/>
              <a:ext cx="297" cy="287"/>
            </a:xfrm>
            <a:custGeom>
              <a:avLst/>
              <a:gdLst>
                <a:gd name="T0" fmla="*/ 57 w 198"/>
                <a:gd name="T1" fmla="*/ 191 h 191"/>
                <a:gd name="T2" fmla="*/ 15 w 198"/>
                <a:gd name="T3" fmla="*/ 178 h 191"/>
                <a:gd name="T4" fmla="*/ 0 w 198"/>
                <a:gd name="T5" fmla="*/ 145 h 191"/>
                <a:gd name="T6" fmla="*/ 6 w 198"/>
                <a:gd name="T7" fmla="*/ 119 h 191"/>
                <a:gd name="T8" fmla="*/ 23 w 198"/>
                <a:gd name="T9" fmla="*/ 103 h 191"/>
                <a:gd name="T10" fmla="*/ 47 w 198"/>
                <a:gd name="T11" fmla="*/ 93 h 191"/>
                <a:gd name="T12" fmla="*/ 84 w 198"/>
                <a:gd name="T13" fmla="*/ 83 h 191"/>
                <a:gd name="T14" fmla="*/ 119 w 198"/>
                <a:gd name="T15" fmla="*/ 73 h 191"/>
                <a:gd name="T16" fmla="*/ 128 w 198"/>
                <a:gd name="T17" fmla="*/ 57 h 191"/>
                <a:gd name="T18" fmla="*/ 120 w 198"/>
                <a:gd name="T19" fmla="*/ 39 h 191"/>
                <a:gd name="T20" fmla="*/ 91 w 198"/>
                <a:gd name="T21" fmla="*/ 32 h 191"/>
                <a:gd name="T22" fmla="*/ 58 w 198"/>
                <a:gd name="T23" fmla="*/ 42 h 191"/>
                <a:gd name="T24" fmla="*/ 40 w 198"/>
                <a:gd name="T25" fmla="*/ 69 h 191"/>
                <a:gd name="T26" fmla="*/ 4 w 198"/>
                <a:gd name="T27" fmla="*/ 58 h 191"/>
                <a:gd name="T28" fmla="*/ 39 w 198"/>
                <a:gd name="T29" fmla="*/ 15 h 191"/>
                <a:gd name="T30" fmla="*/ 92 w 198"/>
                <a:gd name="T31" fmla="*/ 0 h 191"/>
                <a:gd name="T32" fmla="*/ 146 w 198"/>
                <a:gd name="T33" fmla="*/ 17 h 191"/>
                <a:gd name="T34" fmla="*/ 166 w 198"/>
                <a:gd name="T35" fmla="*/ 66 h 191"/>
                <a:gd name="T36" fmla="*/ 166 w 198"/>
                <a:gd name="T37" fmla="*/ 135 h 191"/>
                <a:gd name="T38" fmla="*/ 171 w 198"/>
                <a:gd name="T39" fmla="*/ 155 h 191"/>
                <a:gd name="T40" fmla="*/ 185 w 198"/>
                <a:gd name="T41" fmla="*/ 160 h 191"/>
                <a:gd name="T42" fmla="*/ 192 w 198"/>
                <a:gd name="T43" fmla="*/ 159 h 191"/>
                <a:gd name="T44" fmla="*/ 198 w 198"/>
                <a:gd name="T45" fmla="*/ 157 h 191"/>
                <a:gd name="T46" fmla="*/ 198 w 198"/>
                <a:gd name="T47" fmla="*/ 184 h 191"/>
                <a:gd name="T48" fmla="*/ 186 w 198"/>
                <a:gd name="T49" fmla="*/ 188 h 191"/>
                <a:gd name="T50" fmla="*/ 170 w 198"/>
                <a:gd name="T51" fmla="*/ 190 h 191"/>
                <a:gd name="T52" fmla="*/ 139 w 198"/>
                <a:gd name="T53" fmla="*/ 179 h 191"/>
                <a:gd name="T54" fmla="*/ 129 w 198"/>
                <a:gd name="T55" fmla="*/ 143 h 191"/>
                <a:gd name="T56" fmla="*/ 101 w 198"/>
                <a:gd name="T57" fmla="*/ 178 h 191"/>
                <a:gd name="T58" fmla="*/ 57 w 198"/>
                <a:gd name="T59" fmla="*/ 191 h 191"/>
                <a:gd name="T60" fmla="*/ 72 w 198"/>
                <a:gd name="T61" fmla="*/ 161 h 191"/>
                <a:gd name="T62" fmla="*/ 95 w 198"/>
                <a:gd name="T63" fmla="*/ 156 h 191"/>
                <a:gd name="T64" fmla="*/ 113 w 198"/>
                <a:gd name="T65" fmla="*/ 143 h 191"/>
                <a:gd name="T66" fmla="*/ 125 w 198"/>
                <a:gd name="T67" fmla="*/ 124 h 191"/>
                <a:gd name="T68" fmla="*/ 130 w 198"/>
                <a:gd name="T69" fmla="*/ 101 h 191"/>
                <a:gd name="T70" fmla="*/ 130 w 198"/>
                <a:gd name="T71" fmla="*/ 88 h 191"/>
                <a:gd name="T72" fmla="*/ 116 w 198"/>
                <a:gd name="T73" fmla="*/ 98 h 191"/>
                <a:gd name="T74" fmla="*/ 88 w 198"/>
                <a:gd name="T75" fmla="*/ 105 h 191"/>
                <a:gd name="T76" fmla="*/ 52 w 198"/>
                <a:gd name="T77" fmla="*/ 117 h 191"/>
                <a:gd name="T78" fmla="*/ 40 w 198"/>
                <a:gd name="T79" fmla="*/ 138 h 191"/>
                <a:gd name="T80" fmla="*/ 48 w 198"/>
                <a:gd name="T81" fmla="*/ 155 h 191"/>
                <a:gd name="T82" fmla="*/ 72 w 198"/>
                <a:gd name="T83" fmla="*/ 16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91" extrusionOk="0">
                  <a:moveTo>
                    <a:pt x="57" y="191"/>
                  </a:moveTo>
                  <a:cubicBezTo>
                    <a:pt x="39" y="191"/>
                    <a:pt x="25" y="187"/>
                    <a:pt x="15" y="178"/>
                  </a:cubicBezTo>
                  <a:cubicBezTo>
                    <a:pt x="5" y="170"/>
                    <a:pt x="0" y="159"/>
                    <a:pt x="0" y="145"/>
                  </a:cubicBezTo>
                  <a:cubicBezTo>
                    <a:pt x="0" y="134"/>
                    <a:pt x="2" y="126"/>
                    <a:pt x="6" y="119"/>
                  </a:cubicBezTo>
                  <a:cubicBezTo>
                    <a:pt x="10" y="113"/>
                    <a:pt x="16" y="107"/>
                    <a:pt x="23" y="103"/>
                  </a:cubicBezTo>
                  <a:cubicBezTo>
                    <a:pt x="29" y="99"/>
                    <a:pt x="37" y="95"/>
                    <a:pt x="47" y="93"/>
                  </a:cubicBezTo>
                  <a:cubicBezTo>
                    <a:pt x="56" y="90"/>
                    <a:pt x="69" y="87"/>
                    <a:pt x="84" y="83"/>
                  </a:cubicBezTo>
                  <a:cubicBezTo>
                    <a:pt x="101" y="80"/>
                    <a:pt x="112" y="76"/>
                    <a:pt x="119" y="73"/>
                  </a:cubicBezTo>
                  <a:cubicBezTo>
                    <a:pt x="125" y="69"/>
                    <a:pt x="128" y="64"/>
                    <a:pt x="128" y="57"/>
                  </a:cubicBezTo>
                  <a:cubicBezTo>
                    <a:pt x="128" y="50"/>
                    <a:pt x="126" y="45"/>
                    <a:pt x="120" y="39"/>
                  </a:cubicBezTo>
                  <a:cubicBezTo>
                    <a:pt x="114" y="34"/>
                    <a:pt x="105" y="32"/>
                    <a:pt x="91" y="32"/>
                  </a:cubicBezTo>
                  <a:cubicBezTo>
                    <a:pt x="77" y="32"/>
                    <a:pt x="67" y="35"/>
                    <a:pt x="58" y="42"/>
                  </a:cubicBezTo>
                  <a:cubicBezTo>
                    <a:pt x="50" y="48"/>
                    <a:pt x="44" y="57"/>
                    <a:pt x="40" y="6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11" y="39"/>
                    <a:pt x="23" y="24"/>
                    <a:pt x="39" y="15"/>
                  </a:cubicBezTo>
                  <a:cubicBezTo>
                    <a:pt x="54" y="5"/>
                    <a:pt x="72" y="0"/>
                    <a:pt x="92" y="0"/>
                  </a:cubicBezTo>
                  <a:cubicBezTo>
                    <a:pt x="115" y="0"/>
                    <a:pt x="133" y="6"/>
                    <a:pt x="146" y="17"/>
                  </a:cubicBezTo>
                  <a:cubicBezTo>
                    <a:pt x="160" y="28"/>
                    <a:pt x="166" y="44"/>
                    <a:pt x="166" y="66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6" y="145"/>
                    <a:pt x="168" y="151"/>
                    <a:pt x="171" y="155"/>
                  </a:cubicBezTo>
                  <a:cubicBezTo>
                    <a:pt x="174" y="158"/>
                    <a:pt x="179" y="160"/>
                    <a:pt x="185" y="160"/>
                  </a:cubicBezTo>
                  <a:cubicBezTo>
                    <a:pt x="187" y="160"/>
                    <a:pt x="190" y="159"/>
                    <a:pt x="192" y="159"/>
                  </a:cubicBezTo>
                  <a:cubicBezTo>
                    <a:pt x="194" y="159"/>
                    <a:pt x="196" y="158"/>
                    <a:pt x="198" y="157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5" y="185"/>
                    <a:pt x="191" y="187"/>
                    <a:pt x="186" y="188"/>
                  </a:cubicBezTo>
                  <a:cubicBezTo>
                    <a:pt x="181" y="190"/>
                    <a:pt x="176" y="190"/>
                    <a:pt x="170" y="190"/>
                  </a:cubicBezTo>
                  <a:cubicBezTo>
                    <a:pt x="156" y="190"/>
                    <a:pt x="145" y="187"/>
                    <a:pt x="139" y="179"/>
                  </a:cubicBezTo>
                  <a:cubicBezTo>
                    <a:pt x="132" y="172"/>
                    <a:pt x="129" y="160"/>
                    <a:pt x="129" y="143"/>
                  </a:cubicBezTo>
                  <a:cubicBezTo>
                    <a:pt x="123" y="158"/>
                    <a:pt x="114" y="170"/>
                    <a:pt x="101" y="178"/>
                  </a:cubicBezTo>
                  <a:cubicBezTo>
                    <a:pt x="88" y="187"/>
                    <a:pt x="74" y="191"/>
                    <a:pt x="57" y="191"/>
                  </a:cubicBezTo>
                  <a:close/>
                  <a:moveTo>
                    <a:pt x="72" y="161"/>
                  </a:moveTo>
                  <a:cubicBezTo>
                    <a:pt x="80" y="161"/>
                    <a:pt x="88" y="159"/>
                    <a:pt x="95" y="156"/>
                  </a:cubicBezTo>
                  <a:cubicBezTo>
                    <a:pt x="102" y="153"/>
                    <a:pt x="108" y="148"/>
                    <a:pt x="113" y="143"/>
                  </a:cubicBezTo>
                  <a:cubicBezTo>
                    <a:pt x="118" y="137"/>
                    <a:pt x="122" y="131"/>
                    <a:pt x="125" y="124"/>
                  </a:cubicBezTo>
                  <a:cubicBezTo>
                    <a:pt x="128" y="116"/>
                    <a:pt x="130" y="109"/>
                    <a:pt x="130" y="101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27" y="92"/>
                    <a:pt x="122" y="95"/>
                    <a:pt x="116" y="98"/>
                  </a:cubicBezTo>
                  <a:cubicBezTo>
                    <a:pt x="109" y="100"/>
                    <a:pt x="100" y="103"/>
                    <a:pt x="88" y="105"/>
                  </a:cubicBezTo>
                  <a:cubicBezTo>
                    <a:pt x="72" y="109"/>
                    <a:pt x="60" y="113"/>
                    <a:pt x="52" y="117"/>
                  </a:cubicBezTo>
                  <a:cubicBezTo>
                    <a:pt x="44" y="122"/>
                    <a:pt x="40" y="129"/>
                    <a:pt x="40" y="138"/>
                  </a:cubicBezTo>
                  <a:cubicBezTo>
                    <a:pt x="40" y="145"/>
                    <a:pt x="42" y="151"/>
                    <a:pt x="48" y="155"/>
                  </a:cubicBezTo>
                  <a:cubicBezTo>
                    <a:pt x="54" y="159"/>
                    <a:pt x="62" y="161"/>
                    <a:pt x="72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8"/>
            <p:cNvSpPr/>
            <p:nvPr userDrawn="1"/>
          </p:nvSpPr>
          <p:spPr bwMode="black">
            <a:xfrm>
              <a:off x="3804" y="1017"/>
              <a:ext cx="259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4 h 187"/>
                <a:gd name="T4" fmla="*/ 40 w 172"/>
                <a:gd name="T5" fmla="*/ 4 h 187"/>
                <a:gd name="T6" fmla="*/ 40 w 172"/>
                <a:gd name="T7" fmla="*/ 47 h 187"/>
                <a:gd name="T8" fmla="*/ 65 w 172"/>
                <a:gd name="T9" fmla="*/ 12 h 187"/>
                <a:gd name="T10" fmla="*/ 105 w 172"/>
                <a:gd name="T11" fmla="*/ 0 h 187"/>
                <a:gd name="T12" fmla="*/ 154 w 172"/>
                <a:gd name="T13" fmla="*/ 21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8 h 187"/>
                <a:gd name="T24" fmla="*/ 88 w 172"/>
                <a:gd name="T25" fmla="*/ 33 h 187"/>
                <a:gd name="T26" fmla="*/ 53 w 172"/>
                <a:gd name="T27" fmla="*/ 50 h 187"/>
                <a:gd name="T28" fmla="*/ 40 w 172"/>
                <a:gd name="T29" fmla="*/ 97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2"/>
                    <a:pt x="54" y="20"/>
                    <a:pt x="65" y="12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4" y="21"/>
                  </a:cubicBezTo>
                  <a:cubicBezTo>
                    <a:pt x="166" y="35"/>
                    <a:pt x="172" y="53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70"/>
                    <a:pt x="129" y="57"/>
                    <a:pt x="122" y="48"/>
                  </a:cubicBezTo>
                  <a:cubicBezTo>
                    <a:pt x="115" y="38"/>
                    <a:pt x="104" y="33"/>
                    <a:pt x="88" y="33"/>
                  </a:cubicBezTo>
                  <a:cubicBezTo>
                    <a:pt x="73" y="33"/>
                    <a:pt x="61" y="39"/>
                    <a:pt x="53" y="50"/>
                  </a:cubicBezTo>
                  <a:cubicBezTo>
                    <a:pt x="44" y="61"/>
                    <a:pt x="40" y="77"/>
                    <a:pt x="40" y="97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9"/>
            <p:cNvSpPr/>
            <p:nvPr userDrawn="1"/>
          </p:nvSpPr>
          <p:spPr bwMode="black">
            <a:xfrm>
              <a:off x="4100" y="919"/>
              <a:ext cx="196" cy="385"/>
            </a:xfrm>
            <a:custGeom>
              <a:avLst/>
              <a:gdLst>
                <a:gd name="T0" fmla="*/ 131 w 131"/>
                <a:gd name="T1" fmla="*/ 216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0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89 h 256"/>
                <a:gd name="T34" fmla="*/ 86 w 131"/>
                <a:gd name="T35" fmla="*/ 214 h 256"/>
                <a:gd name="T36" fmla="*/ 107 w 131"/>
                <a:gd name="T37" fmla="*/ 222 h 256"/>
                <a:gd name="T38" fmla="*/ 120 w 131"/>
                <a:gd name="T39" fmla="*/ 220 h 256"/>
                <a:gd name="T40" fmla="*/ 131 w 131"/>
                <a:gd name="T41" fmla="*/ 2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6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2"/>
                    <a:pt x="116" y="254"/>
                  </a:cubicBezTo>
                  <a:cubicBezTo>
                    <a:pt x="111" y="255"/>
                    <a:pt x="105" y="256"/>
                    <a:pt x="98" y="256"/>
                  </a:cubicBezTo>
                  <a:cubicBezTo>
                    <a:pt x="78" y="256"/>
                    <a:pt x="64" y="251"/>
                    <a:pt x="55" y="240"/>
                  </a:cubicBezTo>
                  <a:cubicBezTo>
                    <a:pt x="46" y="230"/>
                    <a:pt x="42" y="214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89"/>
                    <a:pt x="79" y="189"/>
                    <a:pt x="79" y="189"/>
                  </a:cubicBezTo>
                  <a:cubicBezTo>
                    <a:pt x="79" y="201"/>
                    <a:pt x="82" y="210"/>
                    <a:pt x="86" y="214"/>
                  </a:cubicBezTo>
                  <a:cubicBezTo>
                    <a:pt x="91" y="219"/>
                    <a:pt x="98" y="222"/>
                    <a:pt x="107" y="222"/>
                  </a:cubicBezTo>
                  <a:cubicBezTo>
                    <a:pt x="112" y="222"/>
                    <a:pt x="116" y="221"/>
                    <a:pt x="120" y="220"/>
                  </a:cubicBezTo>
                  <a:cubicBezTo>
                    <a:pt x="123" y="219"/>
                    <a:pt x="127" y="218"/>
                    <a:pt x="131" y="2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10"/>
            <p:cNvSpPr>
              <a:spLocks noEditPoints="1"/>
            </p:cNvSpPr>
            <p:nvPr userDrawn="1"/>
          </p:nvSpPr>
          <p:spPr bwMode="black">
            <a:xfrm>
              <a:off x="4328" y="1017"/>
              <a:ext cx="273" cy="287"/>
            </a:xfrm>
            <a:custGeom>
              <a:avLst/>
              <a:gdLst>
                <a:gd name="T0" fmla="*/ 177 w 182"/>
                <a:gd name="T1" fmla="*/ 147 h 191"/>
                <a:gd name="T2" fmla="*/ 146 w 182"/>
                <a:gd name="T3" fmla="*/ 178 h 191"/>
                <a:gd name="T4" fmla="*/ 95 w 182"/>
                <a:gd name="T5" fmla="*/ 191 h 191"/>
                <a:gd name="T6" fmla="*/ 54 w 182"/>
                <a:gd name="T7" fmla="*/ 184 h 191"/>
                <a:gd name="T8" fmla="*/ 24 w 182"/>
                <a:gd name="T9" fmla="*/ 164 h 191"/>
                <a:gd name="T10" fmla="*/ 6 w 182"/>
                <a:gd name="T11" fmla="*/ 134 h 191"/>
                <a:gd name="T12" fmla="*/ 0 w 182"/>
                <a:gd name="T13" fmla="*/ 97 h 191"/>
                <a:gd name="T14" fmla="*/ 6 w 182"/>
                <a:gd name="T15" fmla="*/ 60 h 191"/>
                <a:gd name="T16" fmla="*/ 25 w 182"/>
                <a:gd name="T17" fmla="*/ 29 h 191"/>
                <a:gd name="T18" fmla="*/ 54 w 182"/>
                <a:gd name="T19" fmla="*/ 8 h 191"/>
                <a:gd name="T20" fmla="*/ 94 w 182"/>
                <a:gd name="T21" fmla="*/ 0 h 191"/>
                <a:gd name="T22" fmla="*/ 133 w 182"/>
                <a:gd name="T23" fmla="*/ 8 h 191"/>
                <a:gd name="T24" fmla="*/ 160 w 182"/>
                <a:gd name="T25" fmla="*/ 28 h 191"/>
                <a:gd name="T26" fmla="*/ 176 w 182"/>
                <a:gd name="T27" fmla="*/ 57 h 191"/>
                <a:gd name="T28" fmla="*/ 182 w 182"/>
                <a:gd name="T29" fmla="*/ 93 h 191"/>
                <a:gd name="T30" fmla="*/ 182 w 182"/>
                <a:gd name="T31" fmla="*/ 106 h 191"/>
                <a:gd name="T32" fmla="*/ 39 w 182"/>
                <a:gd name="T33" fmla="*/ 106 h 191"/>
                <a:gd name="T34" fmla="*/ 55 w 182"/>
                <a:gd name="T35" fmla="*/ 144 h 191"/>
                <a:gd name="T36" fmla="*/ 95 w 182"/>
                <a:gd name="T37" fmla="*/ 158 h 191"/>
                <a:gd name="T38" fmla="*/ 125 w 182"/>
                <a:gd name="T39" fmla="*/ 150 h 191"/>
                <a:gd name="T40" fmla="*/ 144 w 182"/>
                <a:gd name="T41" fmla="*/ 128 h 191"/>
                <a:gd name="T42" fmla="*/ 177 w 182"/>
                <a:gd name="T43" fmla="*/ 147 h 191"/>
                <a:gd name="T44" fmla="*/ 94 w 182"/>
                <a:gd name="T45" fmla="*/ 33 h 191"/>
                <a:gd name="T46" fmla="*/ 56 w 182"/>
                <a:gd name="T47" fmla="*/ 46 h 191"/>
                <a:gd name="T48" fmla="*/ 39 w 182"/>
                <a:gd name="T49" fmla="*/ 82 h 191"/>
                <a:gd name="T50" fmla="*/ 143 w 182"/>
                <a:gd name="T51" fmla="*/ 82 h 191"/>
                <a:gd name="T52" fmla="*/ 130 w 182"/>
                <a:gd name="T53" fmla="*/ 47 h 191"/>
                <a:gd name="T54" fmla="*/ 94 w 182"/>
                <a:gd name="T55" fmla="*/ 3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1" extrusionOk="0">
                  <a:moveTo>
                    <a:pt x="177" y="147"/>
                  </a:moveTo>
                  <a:cubicBezTo>
                    <a:pt x="170" y="159"/>
                    <a:pt x="159" y="170"/>
                    <a:pt x="146" y="178"/>
                  </a:cubicBezTo>
                  <a:cubicBezTo>
                    <a:pt x="132" y="187"/>
                    <a:pt x="116" y="191"/>
                    <a:pt x="95" y="191"/>
                  </a:cubicBezTo>
                  <a:cubicBezTo>
                    <a:pt x="80" y="191"/>
                    <a:pt x="66" y="188"/>
                    <a:pt x="54" y="184"/>
                  </a:cubicBezTo>
                  <a:cubicBezTo>
                    <a:pt x="42" y="179"/>
                    <a:pt x="32" y="172"/>
                    <a:pt x="24" y="164"/>
                  </a:cubicBezTo>
                  <a:cubicBezTo>
                    <a:pt x="16" y="156"/>
                    <a:pt x="10" y="146"/>
                    <a:pt x="6" y="134"/>
                  </a:cubicBezTo>
                  <a:cubicBezTo>
                    <a:pt x="2" y="122"/>
                    <a:pt x="0" y="110"/>
                    <a:pt x="0" y="97"/>
                  </a:cubicBezTo>
                  <a:cubicBezTo>
                    <a:pt x="0" y="84"/>
                    <a:pt x="2" y="71"/>
                    <a:pt x="6" y="60"/>
                  </a:cubicBezTo>
                  <a:cubicBezTo>
                    <a:pt x="11" y="48"/>
                    <a:pt x="17" y="37"/>
                    <a:pt x="25" y="29"/>
                  </a:cubicBezTo>
                  <a:cubicBezTo>
                    <a:pt x="33" y="20"/>
                    <a:pt x="43" y="13"/>
                    <a:pt x="54" y="8"/>
                  </a:cubicBezTo>
                  <a:cubicBezTo>
                    <a:pt x="66" y="3"/>
                    <a:pt x="79" y="0"/>
                    <a:pt x="94" y="0"/>
                  </a:cubicBezTo>
                  <a:cubicBezTo>
                    <a:pt x="109" y="0"/>
                    <a:pt x="122" y="3"/>
                    <a:pt x="133" y="8"/>
                  </a:cubicBezTo>
                  <a:cubicBezTo>
                    <a:pt x="144" y="13"/>
                    <a:pt x="153" y="19"/>
                    <a:pt x="160" y="28"/>
                  </a:cubicBezTo>
                  <a:cubicBezTo>
                    <a:pt x="167" y="36"/>
                    <a:pt x="173" y="46"/>
                    <a:pt x="176" y="57"/>
                  </a:cubicBezTo>
                  <a:cubicBezTo>
                    <a:pt x="180" y="68"/>
                    <a:pt x="182" y="80"/>
                    <a:pt x="182" y="93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5"/>
                    <a:pt x="55" y="144"/>
                  </a:cubicBezTo>
                  <a:cubicBezTo>
                    <a:pt x="64" y="153"/>
                    <a:pt x="78" y="158"/>
                    <a:pt x="95" y="158"/>
                  </a:cubicBezTo>
                  <a:cubicBezTo>
                    <a:pt x="107" y="158"/>
                    <a:pt x="117" y="155"/>
                    <a:pt x="125" y="150"/>
                  </a:cubicBezTo>
                  <a:cubicBezTo>
                    <a:pt x="132" y="145"/>
                    <a:pt x="139" y="138"/>
                    <a:pt x="144" y="128"/>
                  </a:cubicBezTo>
                  <a:lnTo>
                    <a:pt x="177" y="147"/>
                  </a:lnTo>
                  <a:close/>
                  <a:moveTo>
                    <a:pt x="94" y="33"/>
                  </a:moveTo>
                  <a:cubicBezTo>
                    <a:pt x="78" y="33"/>
                    <a:pt x="66" y="37"/>
                    <a:pt x="56" y="46"/>
                  </a:cubicBezTo>
                  <a:cubicBezTo>
                    <a:pt x="47" y="55"/>
                    <a:pt x="41" y="66"/>
                    <a:pt x="39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2" y="68"/>
                    <a:pt x="138" y="56"/>
                    <a:pt x="130" y="47"/>
                  </a:cubicBezTo>
                  <a:cubicBezTo>
                    <a:pt x="122" y="38"/>
                    <a:pt x="110" y="33"/>
                    <a:pt x="9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11"/>
            <p:cNvSpPr/>
            <p:nvPr userDrawn="1"/>
          </p:nvSpPr>
          <p:spPr bwMode="black">
            <a:xfrm>
              <a:off x="4637" y="1017"/>
              <a:ext cx="248" cy="287"/>
            </a:xfrm>
            <a:custGeom>
              <a:avLst/>
              <a:gdLst>
                <a:gd name="T0" fmla="*/ 0 w 165"/>
                <a:gd name="T1" fmla="*/ 155 h 191"/>
                <a:gd name="T2" fmla="*/ 28 w 165"/>
                <a:gd name="T3" fmla="*/ 127 h 191"/>
                <a:gd name="T4" fmla="*/ 54 w 165"/>
                <a:gd name="T5" fmla="*/ 150 h 191"/>
                <a:gd name="T6" fmla="*/ 89 w 165"/>
                <a:gd name="T7" fmla="*/ 158 h 191"/>
                <a:gd name="T8" fmla="*/ 117 w 165"/>
                <a:gd name="T9" fmla="*/ 150 h 191"/>
                <a:gd name="T10" fmla="*/ 126 w 165"/>
                <a:gd name="T11" fmla="*/ 132 h 191"/>
                <a:gd name="T12" fmla="*/ 121 w 165"/>
                <a:gd name="T13" fmla="*/ 121 h 191"/>
                <a:gd name="T14" fmla="*/ 108 w 165"/>
                <a:gd name="T15" fmla="*/ 114 h 191"/>
                <a:gd name="T16" fmla="*/ 88 w 165"/>
                <a:gd name="T17" fmla="*/ 110 h 191"/>
                <a:gd name="T18" fmla="*/ 64 w 165"/>
                <a:gd name="T19" fmla="*/ 106 h 191"/>
                <a:gd name="T20" fmla="*/ 23 w 165"/>
                <a:gd name="T21" fmla="*/ 92 h 191"/>
                <a:gd name="T22" fmla="*/ 6 w 165"/>
                <a:gd name="T23" fmla="*/ 57 h 191"/>
                <a:gd name="T24" fmla="*/ 26 w 165"/>
                <a:gd name="T25" fmla="*/ 16 h 191"/>
                <a:gd name="T26" fmla="*/ 79 w 165"/>
                <a:gd name="T27" fmla="*/ 0 h 191"/>
                <a:gd name="T28" fmla="*/ 128 w 165"/>
                <a:gd name="T29" fmla="*/ 9 h 191"/>
                <a:gd name="T30" fmla="*/ 165 w 165"/>
                <a:gd name="T31" fmla="*/ 37 h 191"/>
                <a:gd name="T32" fmla="*/ 134 w 165"/>
                <a:gd name="T33" fmla="*/ 63 h 191"/>
                <a:gd name="T34" fmla="*/ 110 w 165"/>
                <a:gd name="T35" fmla="*/ 41 h 191"/>
                <a:gd name="T36" fmla="*/ 77 w 165"/>
                <a:gd name="T37" fmla="*/ 33 h 191"/>
                <a:gd name="T38" fmla="*/ 50 w 165"/>
                <a:gd name="T39" fmla="*/ 40 h 191"/>
                <a:gd name="T40" fmla="*/ 41 w 165"/>
                <a:gd name="T41" fmla="*/ 57 h 191"/>
                <a:gd name="T42" fmla="*/ 56 w 165"/>
                <a:gd name="T43" fmla="*/ 74 h 191"/>
                <a:gd name="T44" fmla="*/ 94 w 165"/>
                <a:gd name="T45" fmla="*/ 82 h 191"/>
                <a:gd name="T46" fmla="*/ 119 w 165"/>
                <a:gd name="T47" fmla="*/ 87 h 191"/>
                <a:gd name="T48" fmla="*/ 141 w 165"/>
                <a:gd name="T49" fmla="*/ 95 h 191"/>
                <a:gd name="T50" fmla="*/ 156 w 165"/>
                <a:gd name="T51" fmla="*/ 110 h 191"/>
                <a:gd name="T52" fmla="*/ 162 w 165"/>
                <a:gd name="T53" fmla="*/ 132 h 191"/>
                <a:gd name="T54" fmla="*/ 142 w 165"/>
                <a:gd name="T55" fmla="*/ 175 h 191"/>
                <a:gd name="T56" fmla="*/ 88 w 165"/>
                <a:gd name="T57" fmla="*/ 191 h 191"/>
                <a:gd name="T58" fmla="*/ 35 w 165"/>
                <a:gd name="T59" fmla="*/ 181 h 191"/>
                <a:gd name="T60" fmla="*/ 0 w 165"/>
                <a:gd name="T61" fmla="*/ 1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1" extrusionOk="0">
                  <a:moveTo>
                    <a:pt x="0" y="155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6" y="138"/>
                    <a:pt x="44" y="145"/>
                    <a:pt x="54" y="150"/>
                  </a:cubicBezTo>
                  <a:cubicBezTo>
                    <a:pt x="64" y="155"/>
                    <a:pt x="76" y="158"/>
                    <a:pt x="89" y="158"/>
                  </a:cubicBezTo>
                  <a:cubicBezTo>
                    <a:pt x="102" y="158"/>
                    <a:pt x="112" y="155"/>
                    <a:pt x="117" y="150"/>
                  </a:cubicBezTo>
                  <a:cubicBezTo>
                    <a:pt x="123" y="145"/>
                    <a:pt x="126" y="139"/>
                    <a:pt x="126" y="132"/>
                  </a:cubicBezTo>
                  <a:cubicBezTo>
                    <a:pt x="126" y="128"/>
                    <a:pt x="124" y="124"/>
                    <a:pt x="121" y="121"/>
                  </a:cubicBezTo>
                  <a:cubicBezTo>
                    <a:pt x="118" y="118"/>
                    <a:pt x="113" y="116"/>
                    <a:pt x="108" y="114"/>
                  </a:cubicBezTo>
                  <a:cubicBezTo>
                    <a:pt x="102" y="113"/>
                    <a:pt x="95" y="111"/>
                    <a:pt x="88" y="110"/>
                  </a:cubicBezTo>
                  <a:cubicBezTo>
                    <a:pt x="80" y="109"/>
                    <a:pt x="72" y="107"/>
                    <a:pt x="64" y="106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6" y="73"/>
                    <a:pt x="6" y="57"/>
                  </a:cubicBezTo>
                  <a:cubicBezTo>
                    <a:pt x="6" y="41"/>
                    <a:pt x="13" y="27"/>
                    <a:pt x="26" y="16"/>
                  </a:cubicBezTo>
                  <a:cubicBezTo>
                    <a:pt x="39" y="5"/>
                    <a:pt x="56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4"/>
                    <a:pt x="165" y="37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27" y="53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5"/>
                    <a:pt x="50" y="40"/>
                  </a:cubicBezTo>
                  <a:cubicBezTo>
                    <a:pt x="44" y="45"/>
                    <a:pt x="41" y="51"/>
                    <a:pt x="41" y="57"/>
                  </a:cubicBezTo>
                  <a:cubicBezTo>
                    <a:pt x="41" y="66"/>
                    <a:pt x="46" y="71"/>
                    <a:pt x="56" y="74"/>
                  </a:cubicBezTo>
                  <a:cubicBezTo>
                    <a:pt x="66" y="77"/>
                    <a:pt x="78" y="80"/>
                    <a:pt x="94" y="82"/>
                  </a:cubicBezTo>
                  <a:cubicBezTo>
                    <a:pt x="103" y="83"/>
                    <a:pt x="111" y="85"/>
                    <a:pt x="119" y="87"/>
                  </a:cubicBezTo>
                  <a:cubicBezTo>
                    <a:pt x="128" y="89"/>
                    <a:pt x="135" y="92"/>
                    <a:pt x="141" y="95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3"/>
                    <a:pt x="162" y="132"/>
                  </a:cubicBezTo>
                  <a:cubicBezTo>
                    <a:pt x="162" y="149"/>
                    <a:pt x="155" y="163"/>
                    <a:pt x="142" y="175"/>
                  </a:cubicBezTo>
                  <a:cubicBezTo>
                    <a:pt x="129" y="186"/>
                    <a:pt x="111" y="191"/>
                    <a:pt x="88" y="191"/>
                  </a:cubicBezTo>
                  <a:cubicBezTo>
                    <a:pt x="68" y="191"/>
                    <a:pt x="50" y="188"/>
                    <a:pt x="35" y="181"/>
                  </a:cubicBezTo>
                  <a:cubicBezTo>
                    <a:pt x="20" y="175"/>
                    <a:pt x="8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12"/>
            <p:cNvSpPr/>
            <p:nvPr userDrawn="1"/>
          </p:nvSpPr>
          <p:spPr bwMode="black">
            <a:xfrm>
              <a:off x="3104" y="1440"/>
              <a:ext cx="293" cy="365"/>
            </a:xfrm>
            <a:custGeom>
              <a:avLst/>
              <a:gdLst>
                <a:gd name="T0" fmla="*/ 156 w 195"/>
                <a:gd name="T1" fmla="*/ 0 h 243"/>
                <a:gd name="T2" fmla="*/ 195 w 195"/>
                <a:gd name="T3" fmla="*/ 0 h 243"/>
                <a:gd name="T4" fmla="*/ 195 w 195"/>
                <a:gd name="T5" fmla="*/ 140 h 243"/>
                <a:gd name="T6" fmla="*/ 188 w 195"/>
                <a:gd name="T7" fmla="*/ 185 h 243"/>
                <a:gd name="T8" fmla="*/ 168 w 195"/>
                <a:gd name="T9" fmla="*/ 218 h 243"/>
                <a:gd name="T10" fmla="*/ 137 w 195"/>
                <a:gd name="T11" fmla="*/ 237 h 243"/>
                <a:gd name="T12" fmla="*/ 97 w 195"/>
                <a:gd name="T13" fmla="*/ 243 h 243"/>
                <a:gd name="T14" fmla="*/ 25 w 195"/>
                <a:gd name="T15" fmla="*/ 218 h 243"/>
                <a:gd name="T16" fmla="*/ 0 w 195"/>
                <a:gd name="T17" fmla="*/ 140 h 243"/>
                <a:gd name="T18" fmla="*/ 0 w 195"/>
                <a:gd name="T19" fmla="*/ 0 h 243"/>
                <a:gd name="T20" fmla="*/ 40 w 195"/>
                <a:gd name="T21" fmla="*/ 0 h 243"/>
                <a:gd name="T22" fmla="*/ 40 w 195"/>
                <a:gd name="T23" fmla="*/ 137 h 243"/>
                <a:gd name="T24" fmla="*/ 54 w 195"/>
                <a:gd name="T25" fmla="*/ 189 h 243"/>
                <a:gd name="T26" fmla="*/ 97 w 195"/>
                <a:gd name="T27" fmla="*/ 206 h 243"/>
                <a:gd name="T28" fmla="*/ 142 w 195"/>
                <a:gd name="T29" fmla="*/ 189 h 243"/>
                <a:gd name="T30" fmla="*/ 156 w 195"/>
                <a:gd name="T31" fmla="*/ 137 h 243"/>
                <a:gd name="T32" fmla="*/ 156 w 195"/>
                <a:gd name="T3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243" extrusionOk="0">
                  <a:moveTo>
                    <a:pt x="156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57"/>
                    <a:pt x="193" y="172"/>
                    <a:pt x="188" y="185"/>
                  </a:cubicBezTo>
                  <a:cubicBezTo>
                    <a:pt x="184" y="198"/>
                    <a:pt x="177" y="209"/>
                    <a:pt x="168" y="218"/>
                  </a:cubicBezTo>
                  <a:cubicBezTo>
                    <a:pt x="160" y="226"/>
                    <a:pt x="150" y="232"/>
                    <a:pt x="137" y="237"/>
                  </a:cubicBezTo>
                  <a:cubicBezTo>
                    <a:pt x="125" y="241"/>
                    <a:pt x="112" y="243"/>
                    <a:pt x="97" y="243"/>
                  </a:cubicBezTo>
                  <a:cubicBezTo>
                    <a:pt x="66" y="243"/>
                    <a:pt x="42" y="235"/>
                    <a:pt x="25" y="218"/>
                  </a:cubicBezTo>
                  <a:cubicBezTo>
                    <a:pt x="9" y="201"/>
                    <a:pt x="0" y="175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0" y="160"/>
                    <a:pt x="45" y="177"/>
                    <a:pt x="54" y="189"/>
                  </a:cubicBezTo>
                  <a:cubicBezTo>
                    <a:pt x="63" y="200"/>
                    <a:pt x="78" y="206"/>
                    <a:pt x="97" y="206"/>
                  </a:cubicBezTo>
                  <a:cubicBezTo>
                    <a:pt x="118" y="206"/>
                    <a:pt x="133" y="200"/>
                    <a:pt x="142" y="189"/>
                  </a:cubicBezTo>
                  <a:cubicBezTo>
                    <a:pt x="151" y="177"/>
                    <a:pt x="156" y="160"/>
                    <a:pt x="156" y="137"/>
                  </a:cubicBez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13"/>
            <p:cNvSpPr/>
            <p:nvPr userDrawn="1"/>
          </p:nvSpPr>
          <p:spPr bwMode="black">
            <a:xfrm>
              <a:off x="3469" y="1520"/>
              <a:ext cx="258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3 h 187"/>
                <a:gd name="T4" fmla="*/ 40 w 172"/>
                <a:gd name="T5" fmla="*/ 3 h 187"/>
                <a:gd name="T6" fmla="*/ 40 w 172"/>
                <a:gd name="T7" fmla="*/ 47 h 187"/>
                <a:gd name="T8" fmla="*/ 66 w 172"/>
                <a:gd name="T9" fmla="*/ 11 h 187"/>
                <a:gd name="T10" fmla="*/ 105 w 172"/>
                <a:gd name="T11" fmla="*/ 0 h 187"/>
                <a:gd name="T12" fmla="*/ 155 w 172"/>
                <a:gd name="T13" fmla="*/ 20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7 h 187"/>
                <a:gd name="T24" fmla="*/ 88 w 172"/>
                <a:gd name="T25" fmla="*/ 33 h 187"/>
                <a:gd name="T26" fmla="*/ 53 w 172"/>
                <a:gd name="T27" fmla="*/ 49 h 187"/>
                <a:gd name="T28" fmla="*/ 40 w 172"/>
                <a:gd name="T29" fmla="*/ 96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1"/>
                    <a:pt x="55" y="19"/>
                    <a:pt x="66" y="11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5" y="20"/>
                  </a:cubicBezTo>
                  <a:cubicBezTo>
                    <a:pt x="166" y="34"/>
                    <a:pt x="172" y="52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69"/>
                    <a:pt x="129" y="56"/>
                    <a:pt x="122" y="47"/>
                  </a:cubicBezTo>
                  <a:cubicBezTo>
                    <a:pt x="116" y="37"/>
                    <a:pt x="104" y="33"/>
                    <a:pt x="88" y="33"/>
                  </a:cubicBezTo>
                  <a:cubicBezTo>
                    <a:pt x="73" y="33"/>
                    <a:pt x="62" y="38"/>
                    <a:pt x="53" y="49"/>
                  </a:cubicBezTo>
                  <a:cubicBezTo>
                    <a:pt x="44" y="61"/>
                    <a:pt x="40" y="76"/>
                    <a:pt x="40" y="96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14"/>
            <p:cNvSpPr>
              <a:spLocks noEditPoints="1"/>
            </p:cNvSpPr>
            <p:nvPr userDrawn="1"/>
          </p:nvSpPr>
          <p:spPr bwMode="black">
            <a:xfrm>
              <a:off x="3792" y="1404"/>
              <a:ext cx="78" cy="396"/>
            </a:xfrm>
            <a:custGeom>
              <a:avLst/>
              <a:gdLst>
                <a:gd name="T0" fmla="*/ 0 w 52"/>
                <a:gd name="T1" fmla="*/ 27 h 264"/>
                <a:gd name="T2" fmla="*/ 7 w 52"/>
                <a:gd name="T3" fmla="*/ 8 h 264"/>
                <a:gd name="T4" fmla="*/ 26 w 52"/>
                <a:gd name="T5" fmla="*/ 0 h 264"/>
                <a:gd name="T6" fmla="*/ 45 w 52"/>
                <a:gd name="T7" fmla="*/ 8 h 264"/>
                <a:gd name="T8" fmla="*/ 52 w 52"/>
                <a:gd name="T9" fmla="*/ 27 h 264"/>
                <a:gd name="T10" fmla="*/ 45 w 52"/>
                <a:gd name="T11" fmla="*/ 45 h 264"/>
                <a:gd name="T12" fmla="*/ 26 w 52"/>
                <a:gd name="T13" fmla="*/ 52 h 264"/>
                <a:gd name="T14" fmla="*/ 7 w 52"/>
                <a:gd name="T15" fmla="*/ 45 h 264"/>
                <a:gd name="T16" fmla="*/ 0 w 52"/>
                <a:gd name="T17" fmla="*/ 27 h 264"/>
                <a:gd name="T18" fmla="*/ 45 w 52"/>
                <a:gd name="T19" fmla="*/ 80 h 264"/>
                <a:gd name="T20" fmla="*/ 45 w 52"/>
                <a:gd name="T21" fmla="*/ 264 h 264"/>
                <a:gd name="T22" fmla="*/ 5 w 52"/>
                <a:gd name="T23" fmla="*/ 264 h 264"/>
                <a:gd name="T24" fmla="*/ 5 w 52"/>
                <a:gd name="T25" fmla="*/ 80 h 264"/>
                <a:gd name="T26" fmla="*/ 45 w 52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264" extrusionOk="0">
                  <a:moveTo>
                    <a:pt x="0" y="27"/>
                  </a:moveTo>
                  <a:cubicBezTo>
                    <a:pt x="0" y="19"/>
                    <a:pt x="3" y="13"/>
                    <a:pt x="7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34" y="0"/>
                    <a:pt x="41" y="3"/>
                    <a:pt x="45" y="8"/>
                  </a:cubicBezTo>
                  <a:cubicBezTo>
                    <a:pt x="50" y="13"/>
                    <a:pt x="52" y="19"/>
                    <a:pt x="52" y="27"/>
                  </a:cubicBezTo>
                  <a:cubicBezTo>
                    <a:pt x="52" y="34"/>
                    <a:pt x="50" y="40"/>
                    <a:pt x="45" y="45"/>
                  </a:cubicBezTo>
                  <a:cubicBezTo>
                    <a:pt x="41" y="50"/>
                    <a:pt x="34" y="52"/>
                    <a:pt x="26" y="52"/>
                  </a:cubicBezTo>
                  <a:cubicBezTo>
                    <a:pt x="18" y="52"/>
                    <a:pt x="12" y="50"/>
                    <a:pt x="7" y="45"/>
                  </a:cubicBezTo>
                  <a:cubicBezTo>
                    <a:pt x="3" y="40"/>
                    <a:pt x="0" y="34"/>
                    <a:pt x="0" y="27"/>
                  </a:cubicBezTo>
                  <a:close/>
                  <a:moveTo>
                    <a:pt x="45" y="80"/>
                  </a:moveTo>
                  <a:cubicBezTo>
                    <a:pt x="45" y="264"/>
                    <a:pt x="45" y="264"/>
                    <a:pt x="45" y="264"/>
                  </a:cubicBezTo>
                  <a:cubicBezTo>
                    <a:pt x="5" y="264"/>
                    <a:pt x="5" y="264"/>
                    <a:pt x="5" y="264"/>
                  </a:cubicBezTo>
                  <a:cubicBezTo>
                    <a:pt x="5" y="80"/>
                    <a:pt x="5" y="80"/>
                    <a:pt x="5" y="80"/>
                  </a:cubicBezTo>
                  <a:lnTo>
                    <a:pt x="45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5"/>
            <p:cNvSpPr/>
            <p:nvPr userDrawn="1"/>
          </p:nvSpPr>
          <p:spPr bwMode="black">
            <a:xfrm>
              <a:off x="3903" y="1524"/>
              <a:ext cx="288" cy="277"/>
            </a:xfrm>
            <a:custGeom>
              <a:avLst/>
              <a:gdLst>
                <a:gd name="T0" fmla="*/ 174 w 288"/>
                <a:gd name="T1" fmla="*/ 277 h 277"/>
                <a:gd name="T2" fmla="*/ 111 w 288"/>
                <a:gd name="T3" fmla="*/ 277 h 277"/>
                <a:gd name="T4" fmla="*/ 0 w 288"/>
                <a:gd name="T5" fmla="*/ 0 h 277"/>
                <a:gd name="T6" fmla="*/ 62 w 288"/>
                <a:gd name="T7" fmla="*/ 0 h 277"/>
                <a:gd name="T8" fmla="*/ 131 w 288"/>
                <a:gd name="T9" fmla="*/ 181 h 277"/>
                <a:gd name="T10" fmla="*/ 144 w 288"/>
                <a:gd name="T11" fmla="*/ 223 h 277"/>
                <a:gd name="T12" fmla="*/ 158 w 288"/>
                <a:gd name="T13" fmla="*/ 181 h 277"/>
                <a:gd name="T14" fmla="*/ 228 w 288"/>
                <a:gd name="T15" fmla="*/ 0 h 277"/>
                <a:gd name="T16" fmla="*/ 288 w 288"/>
                <a:gd name="T17" fmla="*/ 0 h 277"/>
                <a:gd name="T18" fmla="*/ 174 w 288"/>
                <a:gd name="T1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77" extrusionOk="0">
                  <a:moveTo>
                    <a:pt x="174" y="277"/>
                  </a:moveTo>
                  <a:lnTo>
                    <a:pt x="111" y="277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31" y="181"/>
                  </a:lnTo>
                  <a:lnTo>
                    <a:pt x="144" y="223"/>
                  </a:lnTo>
                  <a:lnTo>
                    <a:pt x="158" y="181"/>
                  </a:lnTo>
                  <a:lnTo>
                    <a:pt x="228" y="0"/>
                  </a:lnTo>
                  <a:lnTo>
                    <a:pt x="288" y="0"/>
                  </a:lnTo>
                  <a:lnTo>
                    <a:pt x="174" y="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6"/>
            <p:cNvSpPr>
              <a:spLocks noEditPoints="1"/>
            </p:cNvSpPr>
            <p:nvPr userDrawn="1"/>
          </p:nvSpPr>
          <p:spPr bwMode="black">
            <a:xfrm>
              <a:off x="4211" y="1520"/>
              <a:ext cx="273" cy="285"/>
            </a:xfrm>
            <a:custGeom>
              <a:avLst/>
              <a:gdLst>
                <a:gd name="T0" fmla="*/ 178 w 182"/>
                <a:gd name="T1" fmla="*/ 146 h 190"/>
                <a:gd name="T2" fmla="*/ 146 w 182"/>
                <a:gd name="T3" fmla="*/ 178 h 190"/>
                <a:gd name="T4" fmla="*/ 96 w 182"/>
                <a:gd name="T5" fmla="*/ 190 h 190"/>
                <a:gd name="T6" fmla="*/ 54 w 182"/>
                <a:gd name="T7" fmla="*/ 183 h 190"/>
                <a:gd name="T8" fmla="*/ 24 w 182"/>
                <a:gd name="T9" fmla="*/ 163 h 190"/>
                <a:gd name="T10" fmla="*/ 6 w 182"/>
                <a:gd name="T11" fmla="*/ 133 h 190"/>
                <a:gd name="T12" fmla="*/ 0 w 182"/>
                <a:gd name="T13" fmla="*/ 96 h 190"/>
                <a:gd name="T14" fmla="*/ 7 w 182"/>
                <a:gd name="T15" fmla="*/ 59 h 190"/>
                <a:gd name="T16" fmla="*/ 25 w 182"/>
                <a:gd name="T17" fmla="*/ 28 h 190"/>
                <a:gd name="T18" fmla="*/ 55 w 182"/>
                <a:gd name="T19" fmla="*/ 7 h 190"/>
                <a:gd name="T20" fmla="*/ 94 w 182"/>
                <a:gd name="T21" fmla="*/ 0 h 190"/>
                <a:gd name="T22" fmla="*/ 133 w 182"/>
                <a:gd name="T23" fmla="*/ 7 h 190"/>
                <a:gd name="T24" fmla="*/ 161 w 182"/>
                <a:gd name="T25" fmla="*/ 27 h 190"/>
                <a:gd name="T26" fmla="*/ 177 w 182"/>
                <a:gd name="T27" fmla="*/ 56 h 190"/>
                <a:gd name="T28" fmla="*/ 182 w 182"/>
                <a:gd name="T29" fmla="*/ 92 h 190"/>
                <a:gd name="T30" fmla="*/ 182 w 182"/>
                <a:gd name="T31" fmla="*/ 106 h 190"/>
                <a:gd name="T32" fmla="*/ 39 w 182"/>
                <a:gd name="T33" fmla="*/ 106 h 190"/>
                <a:gd name="T34" fmla="*/ 55 w 182"/>
                <a:gd name="T35" fmla="*/ 143 h 190"/>
                <a:gd name="T36" fmla="*/ 95 w 182"/>
                <a:gd name="T37" fmla="*/ 157 h 190"/>
                <a:gd name="T38" fmla="*/ 125 w 182"/>
                <a:gd name="T39" fmla="*/ 149 h 190"/>
                <a:gd name="T40" fmla="*/ 144 w 182"/>
                <a:gd name="T41" fmla="*/ 128 h 190"/>
                <a:gd name="T42" fmla="*/ 178 w 182"/>
                <a:gd name="T43" fmla="*/ 146 h 190"/>
                <a:gd name="T44" fmla="*/ 94 w 182"/>
                <a:gd name="T45" fmla="*/ 32 h 190"/>
                <a:gd name="T46" fmla="*/ 57 w 182"/>
                <a:gd name="T47" fmla="*/ 45 h 190"/>
                <a:gd name="T48" fmla="*/ 39 w 182"/>
                <a:gd name="T49" fmla="*/ 81 h 190"/>
                <a:gd name="T50" fmla="*/ 143 w 182"/>
                <a:gd name="T51" fmla="*/ 81 h 190"/>
                <a:gd name="T52" fmla="*/ 130 w 182"/>
                <a:gd name="T53" fmla="*/ 46 h 190"/>
                <a:gd name="T54" fmla="*/ 94 w 182"/>
                <a:gd name="T55" fmla="*/ 3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0" extrusionOk="0">
                  <a:moveTo>
                    <a:pt x="178" y="146"/>
                  </a:moveTo>
                  <a:cubicBezTo>
                    <a:pt x="170" y="159"/>
                    <a:pt x="159" y="169"/>
                    <a:pt x="146" y="178"/>
                  </a:cubicBezTo>
                  <a:cubicBezTo>
                    <a:pt x="133" y="186"/>
                    <a:pt x="116" y="190"/>
                    <a:pt x="96" y="190"/>
                  </a:cubicBezTo>
                  <a:cubicBezTo>
                    <a:pt x="80" y="190"/>
                    <a:pt x="66" y="188"/>
                    <a:pt x="54" y="183"/>
                  </a:cubicBezTo>
                  <a:cubicBezTo>
                    <a:pt x="42" y="178"/>
                    <a:pt x="32" y="172"/>
                    <a:pt x="24" y="163"/>
                  </a:cubicBezTo>
                  <a:cubicBezTo>
                    <a:pt x="16" y="155"/>
                    <a:pt x="10" y="145"/>
                    <a:pt x="6" y="133"/>
                  </a:cubicBezTo>
                  <a:cubicBezTo>
                    <a:pt x="2" y="122"/>
                    <a:pt x="0" y="109"/>
                    <a:pt x="0" y="96"/>
                  </a:cubicBezTo>
                  <a:cubicBezTo>
                    <a:pt x="0" y="83"/>
                    <a:pt x="2" y="71"/>
                    <a:pt x="7" y="59"/>
                  </a:cubicBezTo>
                  <a:cubicBezTo>
                    <a:pt x="11" y="47"/>
                    <a:pt x="17" y="37"/>
                    <a:pt x="25" y="28"/>
                  </a:cubicBezTo>
                  <a:cubicBezTo>
                    <a:pt x="33" y="19"/>
                    <a:pt x="43" y="12"/>
                    <a:pt x="55" y="7"/>
                  </a:cubicBezTo>
                  <a:cubicBezTo>
                    <a:pt x="66" y="2"/>
                    <a:pt x="80" y="0"/>
                    <a:pt x="94" y="0"/>
                  </a:cubicBezTo>
                  <a:cubicBezTo>
                    <a:pt x="109" y="0"/>
                    <a:pt x="122" y="2"/>
                    <a:pt x="133" y="7"/>
                  </a:cubicBezTo>
                  <a:cubicBezTo>
                    <a:pt x="144" y="12"/>
                    <a:pt x="153" y="19"/>
                    <a:pt x="161" y="27"/>
                  </a:cubicBezTo>
                  <a:cubicBezTo>
                    <a:pt x="168" y="35"/>
                    <a:pt x="173" y="45"/>
                    <a:pt x="177" y="56"/>
                  </a:cubicBezTo>
                  <a:cubicBezTo>
                    <a:pt x="180" y="68"/>
                    <a:pt x="182" y="80"/>
                    <a:pt x="182" y="92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4"/>
                    <a:pt x="55" y="143"/>
                  </a:cubicBezTo>
                  <a:cubicBezTo>
                    <a:pt x="65" y="152"/>
                    <a:pt x="78" y="157"/>
                    <a:pt x="95" y="157"/>
                  </a:cubicBezTo>
                  <a:cubicBezTo>
                    <a:pt x="107" y="157"/>
                    <a:pt x="117" y="155"/>
                    <a:pt x="125" y="149"/>
                  </a:cubicBezTo>
                  <a:cubicBezTo>
                    <a:pt x="132" y="144"/>
                    <a:pt x="139" y="137"/>
                    <a:pt x="144" y="128"/>
                  </a:cubicBezTo>
                  <a:lnTo>
                    <a:pt x="178" y="146"/>
                  </a:lnTo>
                  <a:close/>
                  <a:moveTo>
                    <a:pt x="94" y="32"/>
                  </a:moveTo>
                  <a:cubicBezTo>
                    <a:pt x="78" y="32"/>
                    <a:pt x="66" y="37"/>
                    <a:pt x="57" y="45"/>
                  </a:cubicBezTo>
                  <a:cubicBezTo>
                    <a:pt x="47" y="54"/>
                    <a:pt x="41" y="66"/>
                    <a:pt x="39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2" y="67"/>
                    <a:pt x="138" y="55"/>
                    <a:pt x="130" y="46"/>
                  </a:cubicBezTo>
                  <a:cubicBezTo>
                    <a:pt x="122" y="37"/>
                    <a:pt x="110" y="32"/>
                    <a:pt x="9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7"/>
            <p:cNvSpPr/>
            <p:nvPr userDrawn="1"/>
          </p:nvSpPr>
          <p:spPr bwMode="black">
            <a:xfrm>
              <a:off x="4541" y="1521"/>
              <a:ext cx="185" cy="280"/>
            </a:xfrm>
            <a:custGeom>
              <a:avLst/>
              <a:gdLst>
                <a:gd name="T0" fmla="*/ 91 w 123"/>
                <a:gd name="T1" fmla="*/ 0 h 186"/>
                <a:gd name="T2" fmla="*/ 109 w 123"/>
                <a:gd name="T3" fmla="*/ 2 h 186"/>
                <a:gd name="T4" fmla="*/ 123 w 123"/>
                <a:gd name="T5" fmla="*/ 7 h 186"/>
                <a:gd name="T6" fmla="*/ 111 w 123"/>
                <a:gd name="T7" fmla="*/ 43 h 186"/>
                <a:gd name="T8" fmla="*/ 97 w 123"/>
                <a:gd name="T9" fmla="*/ 37 h 186"/>
                <a:gd name="T10" fmla="*/ 80 w 123"/>
                <a:gd name="T11" fmla="*/ 35 h 186"/>
                <a:gd name="T12" fmla="*/ 52 w 123"/>
                <a:gd name="T13" fmla="*/ 49 h 186"/>
                <a:gd name="T14" fmla="*/ 40 w 123"/>
                <a:gd name="T15" fmla="*/ 93 h 186"/>
                <a:gd name="T16" fmla="*/ 40 w 123"/>
                <a:gd name="T17" fmla="*/ 186 h 186"/>
                <a:gd name="T18" fmla="*/ 0 w 123"/>
                <a:gd name="T19" fmla="*/ 186 h 186"/>
                <a:gd name="T20" fmla="*/ 0 w 123"/>
                <a:gd name="T21" fmla="*/ 2 h 186"/>
                <a:gd name="T22" fmla="*/ 40 w 123"/>
                <a:gd name="T23" fmla="*/ 2 h 186"/>
                <a:gd name="T24" fmla="*/ 40 w 123"/>
                <a:gd name="T25" fmla="*/ 46 h 186"/>
                <a:gd name="T26" fmla="*/ 58 w 123"/>
                <a:gd name="T27" fmla="*/ 11 h 186"/>
                <a:gd name="T28" fmla="*/ 91 w 123"/>
                <a:gd name="T2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6" extrusionOk="0">
                  <a:moveTo>
                    <a:pt x="91" y="0"/>
                  </a:moveTo>
                  <a:cubicBezTo>
                    <a:pt x="98" y="0"/>
                    <a:pt x="103" y="0"/>
                    <a:pt x="109" y="2"/>
                  </a:cubicBezTo>
                  <a:cubicBezTo>
                    <a:pt x="114" y="3"/>
                    <a:pt x="118" y="5"/>
                    <a:pt x="123" y="7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7" y="40"/>
                    <a:pt x="102" y="38"/>
                    <a:pt x="97" y="37"/>
                  </a:cubicBezTo>
                  <a:cubicBezTo>
                    <a:pt x="92" y="36"/>
                    <a:pt x="86" y="35"/>
                    <a:pt x="80" y="35"/>
                  </a:cubicBezTo>
                  <a:cubicBezTo>
                    <a:pt x="69" y="35"/>
                    <a:pt x="59" y="40"/>
                    <a:pt x="52" y="49"/>
                  </a:cubicBezTo>
                  <a:cubicBezTo>
                    <a:pt x="44" y="59"/>
                    <a:pt x="40" y="73"/>
                    <a:pt x="40" y="93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4" y="31"/>
                    <a:pt x="50" y="19"/>
                    <a:pt x="58" y="11"/>
                  </a:cubicBezTo>
                  <a:cubicBezTo>
                    <a:pt x="67" y="3"/>
                    <a:pt x="77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8"/>
            <p:cNvSpPr/>
            <p:nvPr userDrawn="1"/>
          </p:nvSpPr>
          <p:spPr bwMode="black">
            <a:xfrm>
              <a:off x="4744" y="1518"/>
              <a:ext cx="248" cy="289"/>
            </a:xfrm>
            <a:custGeom>
              <a:avLst/>
              <a:gdLst>
                <a:gd name="T0" fmla="*/ 0 w 165"/>
                <a:gd name="T1" fmla="*/ 155 h 192"/>
                <a:gd name="T2" fmla="*/ 29 w 165"/>
                <a:gd name="T3" fmla="*/ 128 h 192"/>
                <a:gd name="T4" fmla="*/ 54 w 165"/>
                <a:gd name="T5" fmla="*/ 151 h 192"/>
                <a:gd name="T6" fmla="*/ 90 w 165"/>
                <a:gd name="T7" fmla="*/ 158 h 192"/>
                <a:gd name="T8" fmla="*/ 118 w 165"/>
                <a:gd name="T9" fmla="*/ 150 h 192"/>
                <a:gd name="T10" fmla="*/ 126 w 165"/>
                <a:gd name="T11" fmla="*/ 133 h 192"/>
                <a:gd name="T12" fmla="*/ 121 w 165"/>
                <a:gd name="T13" fmla="*/ 121 h 192"/>
                <a:gd name="T14" fmla="*/ 108 w 165"/>
                <a:gd name="T15" fmla="*/ 115 h 192"/>
                <a:gd name="T16" fmla="*/ 88 w 165"/>
                <a:gd name="T17" fmla="*/ 110 h 192"/>
                <a:gd name="T18" fmla="*/ 64 w 165"/>
                <a:gd name="T19" fmla="*/ 107 h 192"/>
                <a:gd name="T20" fmla="*/ 23 w 165"/>
                <a:gd name="T21" fmla="*/ 92 h 192"/>
                <a:gd name="T22" fmla="*/ 7 w 165"/>
                <a:gd name="T23" fmla="*/ 57 h 192"/>
                <a:gd name="T24" fmla="*/ 26 w 165"/>
                <a:gd name="T25" fmla="*/ 17 h 192"/>
                <a:gd name="T26" fmla="*/ 79 w 165"/>
                <a:gd name="T27" fmla="*/ 0 h 192"/>
                <a:gd name="T28" fmla="*/ 128 w 165"/>
                <a:gd name="T29" fmla="*/ 9 h 192"/>
                <a:gd name="T30" fmla="*/ 165 w 165"/>
                <a:gd name="T31" fmla="*/ 38 h 192"/>
                <a:gd name="T32" fmla="*/ 135 w 165"/>
                <a:gd name="T33" fmla="*/ 64 h 192"/>
                <a:gd name="T34" fmla="*/ 110 w 165"/>
                <a:gd name="T35" fmla="*/ 41 h 192"/>
                <a:gd name="T36" fmla="*/ 77 w 165"/>
                <a:gd name="T37" fmla="*/ 33 h 192"/>
                <a:gd name="T38" fmla="*/ 50 w 165"/>
                <a:gd name="T39" fmla="*/ 41 h 192"/>
                <a:gd name="T40" fmla="*/ 41 w 165"/>
                <a:gd name="T41" fmla="*/ 58 h 192"/>
                <a:gd name="T42" fmla="*/ 56 w 165"/>
                <a:gd name="T43" fmla="*/ 75 h 192"/>
                <a:gd name="T44" fmla="*/ 94 w 165"/>
                <a:gd name="T45" fmla="*/ 82 h 192"/>
                <a:gd name="T46" fmla="*/ 120 w 165"/>
                <a:gd name="T47" fmla="*/ 87 h 192"/>
                <a:gd name="T48" fmla="*/ 141 w 165"/>
                <a:gd name="T49" fmla="*/ 96 h 192"/>
                <a:gd name="T50" fmla="*/ 156 w 165"/>
                <a:gd name="T51" fmla="*/ 110 h 192"/>
                <a:gd name="T52" fmla="*/ 162 w 165"/>
                <a:gd name="T53" fmla="*/ 133 h 192"/>
                <a:gd name="T54" fmla="*/ 142 w 165"/>
                <a:gd name="T55" fmla="*/ 175 h 192"/>
                <a:gd name="T56" fmla="*/ 89 w 165"/>
                <a:gd name="T57" fmla="*/ 192 h 192"/>
                <a:gd name="T58" fmla="*/ 35 w 165"/>
                <a:gd name="T59" fmla="*/ 182 h 192"/>
                <a:gd name="T60" fmla="*/ 0 w 165"/>
                <a:gd name="T61" fmla="*/ 15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2" extrusionOk="0">
                  <a:moveTo>
                    <a:pt x="0" y="155"/>
                  </a:moveTo>
                  <a:cubicBezTo>
                    <a:pt x="29" y="128"/>
                    <a:pt x="29" y="128"/>
                    <a:pt x="29" y="128"/>
                  </a:cubicBezTo>
                  <a:cubicBezTo>
                    <a:pt x="36" y="138"/>
                    <a:pt x="45" y="146"/>
                    <a:pt x="54" y="151"/>
                  </a:cubicBezTo>
                  <a:cubicBezTo>
                    <a:pt x="64" y="156"/>
                    <a:pt x="76" y="158"/>
                    <a:pt x="90" y="158"/>
                  </a:cubicBezTo>
                  <a:cubicBezTo>
                    <a:pt x="102" y="158"/>
                    <a:pt x="112" y="156"/>
                    <a:pt x="118" y="150"/>
                  </a:cubicBezTo>
                  <a:cubicBezTo>
                    <a:pt x="123" y="145"/>
                    <a:pt x="126" y="139"/>
                    <a:pt x="126" y="133"/>
                  </a:cubicBezTo>
                  <a:cubicBezTo>
                    <a:pt x="126" y="128"/>
                    <a:pt x="125" y="124"/>
                    <a:pt x="121" y="121"/>
                  </a:cubicBezTo>
                  <a:cubicBezTo>
                    <a:pt x="118" y="119"/>
                    <a:pt x="114" y="116"/>
                    <a:pt x="108" y="115"/>
                  </a:cubicBezTo>
                  <a:cubicBezTo>
                    <a:pt x="102" y="113"/>
                    <a:pt x="96" y="112"/>
                    <a:pt x="88" y="110"/>
                  </a:cubicBezTo>
                  <a:cubicBezTo>
                    <a:pt x="81" y="109"/>
                    <a:pt x="73" y="108"/>
                    <a:pt x="64" y="107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7" y="74"/>
                    <a:pt x="7" y="57"/>
                  </a:cubicBezTo>
                  <a:cubicBezTo>
                    <a:pt x="7" y="41"/>
                    <a:pt x="13" y="28"/>
                    <a:pt x="26" y="17"/>
                  </a:cubicBezTo>
                  <a:cubicBezTo>
                    <a:pt x="39" y="6"/>
                    <a:pt x="57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5"/>
                    <a:pt x="165" y="38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28" y="54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6"/>
                    <a:pt x="50" y="41"/>
                  </a:cubicBezTo>
                  <a:cubicBezTo>
                    <a:pt x="44" y="46"/>
                    <a:pt x="41" y="51"/>
                    <a:pt x="41" y="58"/>
                  </a:cubicBezTo>
                  <a:cubicBezTo>
                    <a:pt x="41" y="66"/>
                    <a:pt x="46" y="72"/>
                    <a:pt x="56" y="75"/>
                  </a:cubicBezTo>
                  <a:cubicBezTo>
                    <a:pt x="66" y="78"/>
                    <a:pt x="78" y="80"/>
                    <a:pt x="94" y="82"/>
                  </a:cubicBezTo>
                  <a:cubicBezTo>
                    <a:pt x="103" y="84"/>
                    <a:pt x="111" y="85"/>
                    <a:pt x="120" y="87"/>
                  </a:cubicBezTo>
                  <a:cubicBezTo>
                    <a:pt x="128" y="89"/>
                    <a:pt x="135" y="92"/>
                    <a:pt x="141" y="96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4"/>
                    <a:pt x="162" y="133"/>
                  </a:cubicBezTo>
                  <a:cubicBezTo>
                    <a:pt x="162" y="150"/>
                    <a:pt x="155" y="164"/>
                    <a:pt x="142" y="175"/>
                  </a:cubicBezTo>
                  <a:cubicBezTo>
                    <a:pt x="129" y="186"/>
                    <a:pt x="111" y="192"/>
                    <a:pt x="89" y="192"/>
                  </a:cubicBezTo>
                  <a:cubicBezTo>
                    <a:pt x="68" y="192"/>
                    <a:pt x="50" y="188"/>
                    <a:pt x="35" y="182"/>
                  </a:cubicBezTo>
                  <a:cubicBezTo>
                    <a:pt x="21" y="175"/>
                    <a:pt x="9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19"/>
            <p:cNvSpPr>
              <a:spLocks noEditPoints="1"/>
            </p:cNvSpPr>
            <p:nvPr userDrawn="1"/>
          </p:nvSpPr>
          <p:spPr bwMode="black">
            <a:xfrm>
              <a:off x="5040" y="1404"/>
              <a:ext cx="77" cy="396"/>
            </a:xfrm>
            <a:custGeom>
              <a:avLst/>
              <a:gdLst>
                <a:gd name="T0" fmla="*/ 0 w 51"/>
                <a:gd name="T1" fmla="*/ 27 h 264"/>
                <a:gd name="T2" fmla="*/ 6 w 51"/>
                <a:gd name="T3" fmla="*/ 8 h 264"/>
                <a:gd name="T4" fmla="*/ 25 w 51"/>
                <a:gd name="T5" fmla="*/ 0 h 264"/>
                <a:gd name="T6" fmla="*/ 44 w 51"/>
                <a:gd name="T7" fmla="*/ 8 h 264"/>
                <a:gd name="T8" fmla="*/ 51 w 51"/>
                <a:gd name="T9" fmla="*/ 27 h 264"/>
                <a:gd name="T10" fmla="*/ 44 w 51"/>
                <a:gd name="T11" fmla="*/ 45 h 264"/>
                <a:gd name="T12" fmla="*/ 25 w 51"/>
                <a:gd name="T13" fmla="*/ 52 h 264"/>
                <a:gd name="T14" fmla="*/ 6 w 51"/>
                <a:gd name="T15" fmla="*/ 45 h 264"/>
                <a:gd name="T16" fmla="*/ 0 w 51"/>
                <a:gd name="T17" fmla="*/ 27 h 264"/>
                <a:gd name="T18" fmla="*/ 44 w 51"/>
                <a:gd name="T19" fmla="*/ 80 h 264"/>
                <a:gd name="T20" fmla="*/ 44 w 51"/>
                <a:gd name="T21" fmla="*/ 264 h 264"/>
                <a:gd name="T22" fmla="*/ 4 w 51"/>
                <a:gd name="T23" fmla="*/ 264 h 264"/>
                <a:gd name="T24" fmla="*/ 4 w 51"/>
                <a:gd name="T25" fmla="*/ 80 h 264"/>
                <a:gd name="T26" fmla="*/ 44 w 51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264" extrusionOk="0">
                  <a:moveTo>
                    <a:pt x="0" y="27"/>
                  </a:moveTo>
                  <a:cubicBezTo>
                    <a:pt x="0" y="19"/>
                    <a:pt x="2" y="13"/>
                    <a:pt x="6" y="8"/>
                  </a:cubicBezTo>
                  <a:cubicBezTo>
                    <a:pt x="11" y="3"/>
                    <a:pt x="17" y="0"/>
                    <a:pt x="25" y="0"/>
                  </a:cubicBezTo>
                  <a:cubicBezTo>
                    <a:pt x="34" y="0"/>
                    <a:pt x="40" y="3"/>
                    <a:pt x="44" y="8"/>
                  </a:cubicBezTo>
                  <a:cubicBezTo>
                    <a:pt x="49" y="13"/>
                    <a:pt x="51" y="19"/>
                    <a:pt x="51" y="27"/>
                  </a:cubicBezTo>
                  <a:cubicBezTo>
                    <a:pt x="51" y="34"/>
                    <a:pt x="49" y="40"/>
                    <a:pt x="44" y="45"/>
                  </a:cubicBezTo>
                  <a:cubicBezTo>
                    <a:pt x="40" y="50"/>
                    <a:pt x="34" y="52"/>
                    <a:pt x="25" y="52"/>
                  </a:cubicBezTo>
                  <a:cubicBezTo>
                    <a:pt x="17" y="52"/>
                    <a:pt x="11" y="50"/>
                    <a:pt x="6" y="45"/>
                  </a:cubicBezTo>
                  <a:cubicBezTo>
                    <a:pt x="2" y="40"/>
                    <a:pt x="0" y="34"/>
                    <a:pt x="0" y="27"/>
                  </a:cubicBezTo>
                  <a:close/>
                  <a:moveTo>
                    <a:pt x="44" y="80"/>
                  </a:moveTo>
                  <a:cubicBezTo>
                    <a:pt x="44" y="264"/>
                    <a:pt x="44" y="264"/>
                    <a:pt x="4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80"/>
                    <a:pt x="4" y="80"/>
                    <a:pt x="4" y="80"/>
                  </a:cubicBezTo>
                  <a:lnTo>
                    <a:pt x="44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20"/>
            <p:cNvSpPr/>
            <p:nvPr userDrawn="1"/>
          </p:nvSpPr>
          <p:spPr bwMode="black">
            <a:xfrm>
              <a:off x="5159" y="1421"/>
              <a:ext cx="196" cy="384"/>
            </a:xfrm>
            <a:custGeom>
              <a:avLst/>
              <a:gdLst>
                <a:gd name="T0" fmla="*/ 131 w 131"/>
                <a:gd name="T1" fmla="*/ 217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1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90 h 256"/>
                <a:gd name="T34" fmla="*/ 86 w 131"/>
                <a:gd name="T35" fmla="*/ 215 h 256"/>
                <a:gd name="T36" fmla="*/ 107 w 131"/>
                <a:gd name="T37" fmla="*/ 222 h 256"/>
                <a:gd name="T38" fmla="*/ 119 w 131"/>
                <a:gd name="T39" fmla="*/ 221 h 256"/>
                <a:gd name="T40" fmla="*/ 131 w 131"/>
                <a:gd name="T41" fmla="*/ 21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7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3"/>
                    <a:pt x="116" y="254"/>
                  </a:cubicBezTo>
                  <a:cubicBezTo>
                    <a:pt x="110" y="256"/>
                    <a:pt x="104" y="256"/>
                    <a:pt x="98" y="256"/>
                  </a:cubicBezTo>
                  <a:cubicBezTo>
                    <a:pt x="78" y="256"/>
                    <a:pt x="64" y="251"/>
                    <a:pt x="55" y="241"/>
                  </a:cubicBezTo>
                  <a:cubicBezTo>
                    <a:pt x="46" y="230"/>
                    <a:pt x="42" y="215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90"/>
                    <a:pt x="79" y="190"/>
                    <a:pt x="79" y="190"/>
                  </a:cubicBezTo>
                  <a:cubicBezTo>
                    <a:pt x="79" y="202"/>
                    <a:pt x="82" y="210"/>
                    <a:pt x="86" y="215"/>
                  </a:cubicBezTo>
                  <a:cubicBezTo>
                    <a:pt x="91" y="220"/>
                    <a:pt x="98" y="222"/>
                    <a:pt x="107" y="222"/>
                  </a:cubicBezTo>
                  <a:cubicBezTo>
                    <a:pt x="112" y="222"/>
                    <a:pt x="116" y="222"/>
                    <a:pt x="119" y="221"/>
                  </a:cubicBezTo>
                  <a:cubicBezTo>
                    <a:pt x="123" y="220"/>
                    <a:pt x="127" y="219"/>
                    <a:pt x="131" y="2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21"/>
            <p:cNvSpPr>
              <a:spLocks noEditPoints="1"/>
            </p:cNvSpPr>
            <p:nvPr userDrawn="1"/>
          </p:nvSpPr>
          <p:spPr bwMode="black">
            <a:xfrm>
              <a:off x="5387" y="1388"/>
              <a:ext cx="273" cy="417"/>
            </a:xfrm>
            <a:custGeom>
              <a:avLst/>
              <a:gdLst>
                <a:gd name="T0" fmla="*/ 177 w 182"/>
                <a:gd name="T1" fmla="*/ 234 h 278"/>
                <a:gd name="T2" fmla="*/ 146 w 182"/>
                <a:gd name="T3" fmla="*/ 266 h 278"/>
                <a:gd name="T4" fmla="*/ 95 w 182"/>
                <a:gd name="T5" fmla="*/ 278 h 278"/>
                <a:gd name="T6" fmla="*/ 54 w 182"/>
                <a:gd name="T7" fmla="*/ 271 h 278"/>
                <a:gd name="T8" fmla="*/ 24 w 182"/>
                <a:gd name="T9" fmla="*/ 251 h 278"/>
                <a:gd name="T10" fmla="*/ 6 w 182"/>
                <a:gd name="T11" fmla="*/ 221 h 278"/>
                <a:gd name="T12" fmla="*/ 0 w 182"/>
                <a:gd name="T13" fmla="*/ 184 h 278"/>
                <a:gd name="T14" fmla="*/ 6 w 182"/>
                <a:gd name="T15" fmla="*/ 147 h 278"/>
                <a:gd name="T16" fmla="*/ 25 w 182"/>
                <a:gd name="T17" fmla="*/ 116 h 278"/>
                <a:gd name="T18" fmla="*/ 54 w 182"/>
                <a:gd name="T19" fmla="*/ 95 h 278"/>
                <a:gd name="T20" fmla="*/ 94 w 182"/>
                <a:gd name="T21" fmla="*/ 88 h 278"/>
                <a:gd name="T22" fmla="*/ 133 w 182"/>
                <a:gd name="T23" fmla="*/ 95 h 278"/>
                <a:gd name="T24" fmla="*/ 160 w 182"/>
                <a:gd name="T25" fmla="*/ 115 h 278"/>
                <a:gd name="T26" fmla="*/ 176 w 182"/>
                <a:gd name="T27" fmla="*/ 144 h 278"/>
                <a:gd name="T28" fmla="*/ 182 w 182"/>
                <a:gd name="T29" fmla="*/ 180 h 278"/>
                <a:gd name="T30" fmla="*/ 182 w 182"/>
                <a:gd name="T31" fmla="*/ 194 h 278"/>
                <a:gd name="T32" fmla="*/ 38 w 182"/>
                <a:gd name="T33" fmla="*/ 194 h 278"/>
                <a:gd name="T34" fmla="*/ 55 w 182"/>
                <a:gd name="T35" fmla="*/ 231 h 278"/>
                <a:gd name="T36" fmla="*/ 95 w 182"/>
                <a:gd name="T37" fmla="*/ 245 h 278"/>
                <a:gd name="T38" fmla="*/ 124 w 182"/>
                <a:gd name="T39" fmla="*/ 237 h 278"/>
                <a:gd name="T40" fmla="*/ 144 w 182"/>
                <a:gd name="T41" fmla="*/ 216 h 278"/>
                <a:gd name="T42" fmla="*/ 177 w 182"/>
                <a:gd name="T43" fmla="*/ 234 h 278"/>
                <a:gd name="T44" fmla="*/ 94 w 182"/>
                <a:gd name="T45" fmla="*/ 120 h 278"/>
                <a:gd name="T46" fmla="*/ 56 w 182"/>
                <a:gd name="T47" fmla="*/ 133 h 278"/>
                <a:gd name="T48" fmla="*/ 39 w 182"/>
                <a:gd name="T49" fmla="*/ 169 h 278"/>
                <a:gd name="T50" fmla="*/ 143 w 182"/>
                <a:gd name="T51" fmla="*/ 169 h 278"/>
                <a:gd name="T52" fmla="*/ 130 w 182"/>
                <a:gd name="T53" fmla="*/ 134 h 278"/>
                <a:gd name="T54" fmla="*/ 94 w 182"/>
                <a:gd name="T55" fmla="*/ 120 h 278"/>
                <a:gd name="T56" fmla="*/ 88 w 182"/>
                <a:gd name="T57" fmla="*/ 74 h 278"/>
                <a:gd name="T58" fmla="*/ 73 w 182"/>
                <a:gd name="T59" fmla="*/ 59 h 278"/>
                <a:gd name="T60" fmla="*/ 127 w 182"/>
                <a:gd name="T61" fmla="*/ 0 h 278"/>
                <a:gd name="T62" fmla="*/ 147 w 182"/>
                <a:gd name="T63" fmla="*/ 18 h 278"/>
                <a:gd name="T64" fmla="*/ 88 w 182"/>
                <a:gd name="T65" fmla="*/ 7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2" h="278" extrusionOk="0">
                  <a:moveTo>
                    <a:pt x="177" y="234"/>
                  </a:moveTo>
                  <a:cubicBezTo>
                    <a:pt x="170" y="247"/>
                    <a:pt x="159" y="257"/>
                    <a:pt x="146" y="266"/>
                  </a:cubicBezTo>
                  <a:cubicBezTo>
                    <a:pt x="132" y="274"/>
                    <a:pt x="116" y="278"/>
                    <a:pt x="95" y="278"/>
                  </a:cubicBezTo>
                  <a:cubicBezTo>
                    <a:pt x="79" y="278"/>
                    <a:pt x="66" y="276"/>
                    <a:pt x="54" y="271"/>
                  </a:cubicBezTo>
                  <a:cubicBezTo>
                    <a:pt x="42" y="266"/>
                    <a:pt x="32" y="260"/>
                    <a:pt x="24" y="251"/>
                  </a:cubicBezTo>
                  <a:cubicBezTo>
                    <a:pt x="16" y="243"/>
                    <a:pt x="10" y="233"/>
                    <a:pt x="6" y="221"/>
                  </a:cubicBezTo>
                  <a:cubicBezTo>
                    <a:pt x="2" y="210"/>
                    <a:pt x="0" y="197"/>
                    <a:pt x="0" y="184"/>
                  </a:cubicBezTo>
                  <a:cubicBezTo>
                    <a:pt x="0" y="171"/>
                    <a:pt x="2" y="159"/>
                    <a:pt x="6" y="147"/>
                  </a:cubicBezTo>
                  <a:cubicBezTo>
                    <a:pt x="11" y="135"/>
                    <a:pt x="17" y="125"/>
                    <a:pt x="25" y="116"/>
                  </a:cubicBezTo>
                  <a:cubicBezTo>
                    <a:pt x="33" y="107"/>
                    <a:pt x="43" y="100"/>
                    <a:pt x="54" y="95"/>
                  </a:cubicBezTo>
                  <a:cubicBezTo>
                    <a:pt x="66" y="90"/>
                    <a:pt x="79" y="88"/>
                    <a:pt x="94" y="88"/>
                  </a:cubicBezTo>
                  <a:cubicBezTo>
                    <a:pt x="109" y="88"/>
                    <a:pt x="122" y="90"/>
                    <a:pt x="133" y="95"/>
                  </a:cubicBezTo>
                  <a:cubicBezTo>
                    <a:pt x="144" y="100"/>
                    <a:pt x="153" y="107"/>
                    <a:pt x="160" y="115"/>
                  </a:cubicBezTo>
                  <a:cubicBezTo>
                    <a:pt x="167" y="123"/>
                    <a:pt x="173" y="133"/>
                    <a:pt x="176" y="144"/>
                  </a:cubicBezTo>
                  <a:cubicBezTo>
                    <a:pt x="180" y="156"/>
                    <a:pt x="182" y="168"/>
                    <a:pt x="182" y="180"/>
                  </a:cubicBezTo>
                  <a:cubicBezTo>
                    <a:pt x="182" y="194"/>
                    <a:pt x="182" y="194"/>
                    <a:pt x="182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40" y="210"/>
                    <a:pt x="45" y="222"/>
                    <a:pt x="55" y="231"/>
                  </a:cubicBezTo>
                  <a:cubicBezTo>
                    <a:pt x="64" y="240"/>
                    <a:pt x="77" y="245"/>
                    <a:pt x="95" y="245"/>
                  </a:cubicBezTo>
                  <a:cubicBezTo>
                    <a:pt x="107" y="245"/>
                    <a:pt x="117" y="243"/>
                    <a:pt x="124" y="237"/>
                  </a:cubicBezTo>
                  <a:cubicBezTo>
                    <a:pt x="132" y="232"/>
                    <a:pt x="139" y="225"/>
                    <a:pt x="144" y="216"/>
                  </a:cubicBezTo>
                  <a:lnTo>
                    <a:pt x="177" y="234"/>
                  </a:lnTo>
                  <a:close/>
                  <a:moveTo>
                    <a:pt x="94" y="120"/>
                  </a:moveTo>
                  <a:cubicBezTo>
                    <a:pt x="78" y="120"/>
                    <a:pt x="66" y="125"/>
                    <a:pt x="56" y="133"/>
                  </a:cubicBezTo>
                  <a:cubicBezTo>
                    <a:pt x="47" y="142"/>
                    <a:pt x="41" y="154"/>
                    <a:pt x="39" y="16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2" y="155"/>
                    <a:pt x="138" y="143"/>
                    <a:pt x="130" y="134"/>
                  </a:cubicBezTo>
                  <a:cubicBezTo>
                    <a:pt x="122" y="125"/>
                    <a:pt x="110" y="120"/>
                    <a:pt x="94" y="120"/>
                  </a:cubicBezTo>
                  <a:close/>
                  <a:moveTo>
                    <a:pt x="88" y="74"/>
                  </a:moveTo>
                  <a:cubicBezTo>
                    <a:pt x="73" y="59"/>
                    <a:pt x="73" y="59"/>
                    <a:pt x="73" y="5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7" y="18"/>
                    <a:pt x="147" y="18"/>
                    <a:pt x="147" y="18"/>
                  </a:cubicBezTo>
                  <a:lnTo>
                    <a:pt x="88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 22"/>
            <p:cNvSpPr/>
            <p:nvPr userDrawn="1"/>
          </p:nvSpPr>
          <p:spPr bwMode="black">
            <a:xfrm>
              <a:off x="2367" y="939"/>
              <a:ext cx="473" cy="360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 extrusionOk="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23"/>
            <p:cNvSpPr>
              <a:spLocks noChangeArrowheads="1"/>
            </p:cNvSpPr>
            <p:nvPr userDrawn="1"/>
          </p:nvSpPr>
          <p:spPr bwMode="black">
            <a:xfrm>
              <a:off x="2131" y="939"/>
              <a:ext cx="173" cy="3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ag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840739" y="2957566"/>
            <a:ext cx="11330240" cy="4373399"/>
          </a:xfrm>
        </p:spPr>
        <p:txBody>
          <a:bodyPr/>
          <a:lstStyle>
            <a:lvl1pPr marL="0" indent="0">
              <a:buNone/>
              <a:defRPr sz="9600"/>
            </a:lvl1pPr>
          </a:lstStyle>
          <a:p>
            <a:pPr lvl="0"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 dirty="0"/>
          </a:p>
        </p:txBody>
      </p:sp>
      <p:cxnSp>
        <p:nvCxnSpPr>
          <p:cNvPr id="7" name="Connecteur droit 6"/>
          <p:cNvCxnSpPr>
            <a:cxnSpLocks/>
          </p:cNvCxnSpPr>
          <p:nvPr userDrawn="1"/>
        </p:nvCxnSpPr>
        <p:spPr bwMode="auto">
          <a:xfrm flipV="1">
            <a:off x="583324" y="2957568"/>
            <a:ext cx="0" cy="232388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Page de contenu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46735" y="687419"/>
            <a:ext cx="12392174" cy="69249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990601" y="3064847"/>
            <a:ext cx="11887200" cy="997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6603" y="8894233"/>
            <a:ext cx="48113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 dirty="0"/>
          </a:p>
        </p:txBody>
      </p:sp>
      <p:cxnSp>
        <p:nvCxnSpPr>
          <p:cNvPr id="8" name="Connecteur droit 7"/>
          <p:cNvCxnSpPr>
            <a:cxnSpLocks/>
          </p:cNvCxnSpPr>
          <p:nvPr userDrawn="1"/>
        </p:nvCxnSpPr>
        <p:spPr bwMode="auto">
          <a:xfrm flipV="1">
            <a:off x="443624" y="341368"/>
            <a:ext cx="0" cy="1387803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age de contenu avec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469268" y="2561168"/>
            <a:ext cx="6323316" cy="1274195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7469268" y="8183033"/>
            <a:ext cx="48113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 bwMode="auto">
          <a:xfrm>
            <a:off x="431799" y="2540000"/>
            <a:ext cx="6664325" cy="6604000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646735" y="687419"/>
            <a:ext cx="12392174" cy="69249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auto">
          <a:xfrm flipV="1">
            <a:off x="443624" y="341368"/>
            <a:ext cx="0" cy="1387803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ernièr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-50481"/>
            <a:ext cx="14255750" cy="107422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ln>
                <a:noFill/>
              </a:ln>
            </a:endParaRPr>
          </a:p>
        </p:txBody>
      </p:sp>
      <p:grpSp>
        <p:nvGrpSpPr>
          <p:cNvPr id="10" name="Groupe 9"/>
          <p:cNvGrpSpPr/>
          <p:nvPr userDrawn="1"/>
        </p:nvGrpSpPr>
        <p:grpSpPr bwMode="black">
          <a:xfrm>
            <a:off x="4081773" y="1517232"/>
            <a:ext cx="6092203" cy="7613123"/>
            <a:chOff x="5624516" y="-1210470"/>
            <a:chExt cx="463100" cy="578713"/>
          </a:xfrm>
          <a:solidFill>
            <a:schemeClr val="bg1"/>
          </a:solidFill>
        </p:grpSpPr>
        <p:sp>
          <p:nvSpPr>
            <p:cNvPr id="11" name="Freeform 5"/>
            <p:cNvSpPr/>
            <p:nvPr userDrawn="1"/>
          </p:nvSpPr>
          <p:spPr bwMode="black">
            <a:xfrm>
              <a:off x="5624516" y="-883229"/>
              <a:ext cx="463100" cy="251472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 extrusionOk="0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22"/>
            <p:cNvSpPr/>
            <p:nvPr userDrawn="1"/>
          </p:nvSpPr>
          <p:spPr bwMode="black">
            <a:xfrm>
              <a:off x="5778665" y="-1210470"/>
              <a:ext cx="308951" cy="235143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 extrusionOk="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23"/>
            <p:cNvSpPr>
              <a:spLocks noChangeArrowheads="1"/>
            </p:cNvSpPr>
            <p:nvPr userDrawn="1"/>
          </p:nvSpPr>
          <p:spPr bwMode="black">
            <a:xfrm>
              <a:off x="5624516" y="-1210470"/>
              <a:ext cx="112999" cy="23514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30835" y="522319"/>
            <a:ext cx="12392174" cy="6924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0834" y="3064847"/>
            <a:ext cx="13361747" cy="1349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Fdsd</a:t>
            </a:r>
          </a:p>
          <a:p>
            <a:pPr lvl="2">
              <a:defRPr/>
            </a:pPr>
            <a:r>
              <a:rPr lang="fr-FR"/>
              <a:t>Gfgdfgdfg</a:t>
            </a:r>
          </a:p>
          <a:p>
            <a:pPr lvl="3">
              <a:defRPr/>
            </a:pPr>
            <a:r>
              <a:rPr lang="fr-FR"/>
              <a:t>Gfgfdgfdgdfgdf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701105" y="9532779"/>
            <a:ext cx="2091479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 dirty="0"/>
          </a:p>
        </p:txBody>
      </p:sp>
      <p:cxnSp>
        <p:nvCxnSpPr>
          <p:cNvPr id="7" name="Connecteur droit 6"/>
          <p:cNvCxnSpPr>
            <a:cxnSpLocks/>
          </p:cNvCxnSpPr>
          <p:nvPr userDrawn="1"/>
        </p:nvCxnSpPr>
        <p:spPr bwMode="auto">
          <a:xfrm>
            <a:off x="435782" y="9418865"/>
            <a:ext cx="133568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"/>
          <p:cNvGrpSpPr>
            <a:grpSpLocks noChangeAspect="1"/>
          </p:cNvGrpSpPr>
          <p:nvPr userDrawn="1"/>
        </p:nvGrpSpPr>
        <p:grpSpPr bwMode="black">
          <a:xfrm>
            <a:off x="430837" y="9680521"/>
            <a:ext cx="2305048" cy="591776"/>
            <a:chOff x="2131" y="919"/>
            <a:chExt cx="3529" cy="906"/>
          </a:xfrm>
          <a:solidFill>
            <a:schemeClr val="tx1"/>
          </a:solidFill>
        </p:grpSpPr>
        <p:sp>
          <p:nvSpPr>
            <p:cNvPr id="51" name="Freeform 5"/>
            <p:cNvSpPr/>
            <p:nvPr userDrawn="1"/>
          </p:nvSpPr>
          <p:spPr bwMode="black">
            <a:xfrm>
              <a:off x="2131" y="1440"/>
              <a:ext cx="709" cy="385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 extrusionOk="0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52" name="Freeform 6"/>
            <p:cNvSpPr/>
            <p:nvPr userDrawn="1"/>
          </p:nvSpPr>
          <p:spPr bwMode="black">
            <a:xfrm>
              <a:off x="3107" y="939"/>
              <a:ext cx="300" cy="359"/>
            </a:xfrm>
            <a:custGeom>
              <a:avLst/>
              <a:gdLst>
                <a:gd name="T0" fmla="*/ 59 w 300"/>
                <a:gd name="T1" fmla="*/ 91 h 359"/>
                <a:gd name="T2" fmla="*/ 59 w 300"/>
                <a:gd name="T3" fmla="*/ 359 h 359"/>
                <a:gd name="T4" fmla="*/ 0 w 300"/>
                <a:gd name="T5" fmla="*/ 359 h 359"/>
                <a:gd name="T6" fmla="*/ 0 w 300"/>
                <a:gd name="T7" fmla="*/ 0 h 359"/>
                <a:gd name="T8" fmla="*/ 72 w 300"/>
                <a:gd name="T9" fmla="*/ 0 h 359"/>
                <a:gd name="T10" fmla="*/ 228 w 300"/>
                <a:gd name="T11" fmla="*/ 262 h 359"/>
                <a:gd name="T12" fmla="*/ 243 w 300"/>
                <a:gd name="T13" fmla="*/ 296 h 359"/>
                <a:gd name="T14" fmla="*/ 242 w 300"/>
                <a:gd name="T15" fmla="*/ 259 h 359"/>
                <a:gd name="T16" fmla="*/ 242 w 300"/>
                <a:gd name="T17" fmla="*/ 0 h 359"/>
                <a:gd name="T18" fmla="*/ 300 w 300"/>
                <a:gd name="T19" fmla="*/ 0 h 359"/>
                <a:gd name="T20" fmla="*/ 300 w 300"/>
                <a:gd name="T21" fmla="*/ 359 h 359"/>
                <a:gd name="T22" fmla="*/ 233 w 300"/>
                <a:gd name="T23" fmla="*/ 359 h 359"/>
                <a:gd name="T24" fmla="*/ 71 w 300"/>
                <a:gd name="T25" fmla="*/ 87 h 359"/>
                <a:gd name="T26" fmla="*/ 56 w 300"/>
                <a:gd name="T27" fmla="*/ 57 h 359"/>
                <a:gd name="T28" fmla="*/ 59 w 300"/>
                <a:gd name="T29" fmla="*/ 9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" h="359" extrusionOk="0">
                  <a:moveTo>
                    <a:pt x="59" y="91"/>
                  </a:moveTo>
                  <a:lnTo>
                    <a:pt x="59" y="359"/>
                  </a:lnTo>
                  <a:lnTo>
                    <a:pt x="0" y="35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28" y="262"/>
                  </a:lnTo>
                  <a:lnTo>
                    <a:pt x="243" y="296"/>
                  </a:lnTo>
                  <a:lnTo>
                    <a:pt x="242" y="259"/>
                  </a:lnTo>
                  <a:lnTo>
                    <a:pt x="242" y="0"/>
                  </a:lnTo>
                  <a:lnTo>
                    <a:pt x="300" y="0"/>
                  </a:lnTo>
                  <a:lnTo>
                    <a:pt x="300" y="359"/>
                  </a:lnTo>
                  <a:lnTo>
                    <a:pt x="233" y="359"/>
                  </a:lnTo>
                  <a:lnTo>
                    <a:pt x="71" y="87"/>
                  </a:lnTo>
                  <a:lnTo>
                    <a:pt x="56" y="57"/>
                  </a:lnTo>
                  <a:lnTo>
                    <a:pt x="59" y="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53" name="Freeform 7"/>
            <p:cNvSpPr>
              <a:spLocks noEditPoints="1"/>
            </p:cNvSpPr>
            <p:nvPr userDrawn="1"/>
          </p:nvSpPr>
          <p:spPr bwMode="black">
            <a:xfrm>
              <a:off x="3466" y="1017"/>
              <a:ext cx="297" cy="287"/>
            </a:xfrm>
            <a:custGeom>
              <a:avLst/>
              <a:gdLst>
                <a:gd name="T0" fmla="*/ 57 w 198"/>
                <a:gd name="T1" fmla="*/ 191 h 191"/>
                <a:gd name="T2" fmla="*/ 15 w 198"/>
                <a:gd name="T3" fmla="*/ 178 h 191"/>
                <a:gd name="T4" fmla="*/ 0 w 198"/>
                <a:gd name="T5" fmla="*/ 145 h 191"/>
                <a:gd name="T6" fmla="*/ 6 w 198"/>
                <a:gd name="T7" fmla="*/ 119 h 191"/>
                <a:gd name="T8" fmla="*/ 23 w 198"/>
                <a:gd name="T9" fmla="*/ 103 h 191"/>
                <a:gd name="T10" fmla="*/ 47 w 198"/>
                <a:gd name="T11" fmla="*/ 93 h 191"/>
                <a:gd name="T12" fmla="*/ 84 w 198"/>
                <a:gd name="T13" fmla="*/ 83 h 191"/>
                <a:gd name="T14" fmla="*/ 119 w 198"/>
                <a:gd name="T15" fmla="*/ 73 h 191"/>
                <a:gd name="T16" fmla="*/ 128 w 198"/>
                <a:gd name="T17" fmla="*/ 57 h 191"/>
                <a:gd name="T18" fmla="*/ 120 w 198"/>
                <a:gd name="T19" fmla="*/ 39 h 191"/>
                <a:gd name="T20" fmla="*/ 91 w 198"/>
                <a:gd name="T21" fmla="*/ 32 h 191"/>
                <a:gd name="T22" fmla="*/ 58 w 198"/>
                <a:gd name="T23" fmla="*/ 42 h 191"/>
                <a:gd name="T24" fmla="*/ 40 w 198"/>
                <a:gd name="T25" fmla="*/ 69 h 191"/>
                <a:gd name="T26" fmla="*/ 4 w 198"/>
                <a:gd name="T27" fmla="*/ 58 h 191"/>
                <a:gd name="T28" fmla="*/ 39 w 198"/>
                <a:gd name="T29" fmla="*/ 15 h 191"/>
                <a:gd name="T30" fmla="*/ 92 w 198"/>
                <a:gd name="T31" fmla="*/ 0 h 191"/>
                <a:gd name="T32" fmla="*/ 146 w 198"/>
                <a:gd name="T33" fmla="*/ 17 h 191"/>
                <a:gd name="T34" fmla="*/ 166 w 198"/>
                <a:gd name="T35" fmla="*/ 66 h 191"/>
                <a:gd name="T36" fmla="*/ 166 w 198"/>
                <a:gd name="T37" fmla="*/ 135 h 191"/>
                <a:gd name="T38" fmla="*/ 171 w 198"/>
                <a:gd name="T39" fmla="*/ 155 h 191"/>
                <a:gd name="T40" fmla="*/ 185 w 198"/>
                <a:gd name="T41" fmla="*/ 160 h 191"/>
                <a:gd name="T42" fmla="*/ 192 w 198"/>
                <a:gd name="T43" fmla="*/ 159 h 191"/>
                <a:gd name="T44" fmla="*/ 198 w 198"/>
                <a:gd name="T45" fmla="*/ 157 h 191"/>
                <a:gd name="T46" fmla="*/ 198 w 198"/>
                <a:gd name="T47" fmla="*/ 184 h 191"/>
                <a:gd name="T48" fmla="*/ 186 w 198"/>
                <a:gd name="T49" fmla="*/ 188 h 191"/>
                <a:gd name="T50" fmla="*/ 170 w 198"/>
                <a:gd name="T51" fmla="*/ 190 h 191"/>
                <a:gd name="T52" fmla="*/ 139 w 198"/>
                <a:gd name="T53" fmla="*/ 179 h 191"/>
                <a:gd name="T54" fmla="*/ 129 w 198"/>
                <a:gd name="T55" fmla="*/ 143 h 191"/>
                <a:gd name="T56" fmla="*/ 101 w 198"/>
                <a:gd name="T57" fmla="*/ 178 h 191"/>
                <a:gd name="T58" fmla="*/ 57 w 198"/>
                <a:gd name="T59" fmla="*/ 191 h 191"/>
                <a:gd name="T60" fmla="*/ 72 w 198"/>
                <a:gd name="T61" fmla="*/ 161 h 191"/>
                <a:gd name="T62" fmla="*/ 95 w 198"/>
                <a:gd name="T63" fmla="*/ 156 h 191"/>
                <a:gd name="T64" fmla="*/ 113 w 198"/>
                <a:gd name="T65" fmla="*/ 143 h 191"/>
                <a:gd name="T66" fmla="*/ 125 w 198"/>
                <a:gd name="T67" fmla="*/ 124 h 191"/>
                <a:gd name="T68" fmla="*/ 130 w 198"/>
                <a:gd name="T69" fmla="*/ 101 h 191"/>
                <a:gd name="T70" fmla="*/ 130 w 198"/>
                <a:gd name="T71" fmla="*/ 88 h 191"/>
                <a:gd name="T72" fmla="*/ 116 w 198"/>
                <a:gd name="T73" fmla="*/ 98 h 191"/>
                <a:gd name="T74" fmla="*/ 88 w 198"/>
                <a:gd name="T75" fmla="*/ 105 h 191"/>
                <a:gd name="T76" fmla="*/ 52 w 198"/>
                <a:gd name="T77" fmla="*/ 117 h 191"/>
                <a:gd name="T78" fmla="*/ 40 w 198"/>
                <a:gd name="T79" fmla="*/ 138 h 191"/>
                <a:gd name="T80" fmla="*/ 48 w 198"/>
                <a:gd name="T81" fmla="*/ 155 h 191"/>
                <a:gd name="T82" fmla="*/ 72 w 198"/>
                <a:gd name="T83" fmla="*/ 16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91" extrusionOk="0">
                  <a:moveTo>
                    <a:pt x="57" y="191"/>
                  </a:moveTo>
                  <a:cubicBezTo>
                    <a:pt x="39" y="191"/>
                    <a:pt x="25" y="187"/>
                    <a:pt x="15" y="178"/>
                  </a:cubicBezTo>
                  <a:cubicBezTo>
                    <a:pt x="5" y="170"/>
                    <a:pt x="0" y="159"/>
                    <a:pt x="0" y="145"/>
                  </a:cubicBezTo>
                  <a:cubicBezTo>
                    <a:pt x="0" y="134"/>
                    <a:pt x="2" y="126"/>
                    <a:pt x="6" y="119"/>
                  </a:cubicBezTo>
                  <a:cubicBezTo>
                    <a:pt x="10" y="113"/>
                    <a:pt x="16" y="107"/>
                    <a:pt x="23" y="103"/>
                  </a:cubicBezTo>
                  <a:cubicBezTo>
                    <a:pt x="29" y="99"/>
                    <a:pt x="37" y="95"/>
                    <a:pt x="47" y="93"/>
                  </a:cubicBezTo>
                  <a:cubicBezTo>
                    <a:pt x="56" y="90"/>
                    <a:pt x="69" y="87"/>
                    <a:pt x="84" y="83"/>
                  </a:cubicBezTo>
                  <a:cubicBezTo>
                    <a:pt x="101" y="80"/>
                    <a:pt x="112" y="76"/>
                    <a:pt x="119" y="73"/>
                  </a:cubicBezTo>
                  <a:cubicBezTo>
                    <a:pt x="125" y="69"/>
                    <a:pt x="128" y="64"/>
                    <a:pt x="128" y="57"/>
                  </a:cubicBezTo>
                  <a:cubicBezTo>
                    <a:pt x="128" y="50"/>
                    <a:pt x="126" y="45"/>
                    <a:pt x="120" y="39"/>
                  </a:cubicBezTo>
                  <a:cubicBezTo>
                    <a:pt x="114" y="34"/>
                    <a:pt x="105" y="32"/>
                    <a:pt x="91" y="32"/>
                  </a:cubicBezTo>
                  <a:cubicBezTo>
                    <a:pt x="77" y="32"/>
                    <a:pt x="67" y="35"/>
                    <a:pt x="58" y="42"/>
                  </a:cubicBezTo>
                  <a:cubicBezTo>
                    <a:pt x="50" y="48"/>
                    <a:pt x="44" y="57"/>
                    <a:pt x="40" y="6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11" y="39"/>
                    <a:pt x="23" y="24"/>
                    <a:pt x="39" y="15"/>
                  </a:cubicBezTo>
                  <a:cubicBezTo>
                    <a:pt x="54" y="5"/>
                    <a:pt x="72" y="0"/>
                    <a:pt x="92" y="0"/>
                  </a:cubicBezTo>
                  <a:cubicBezTo>
                    <a:pt x="115" y="0"/>
                    <a:pt x="133" y="6"/>
                    <a:pt x="146" y="17"/>
                  </a:cubicBezTo>
                  <a:cubicBezTo>
                    <a:pt x="160" y="28"/>
                    <a:pt x="166" y="44"/>
                    <a:pt x="166" y="66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6" y="145"/>
                    <a:pt x="168" y="151"/>
                    <a:pt x="171" y="155"/>
                  </a:cubicBezTo>
                  <a:cubicBezTo>
                    <a:pt x="174" y="158"/>
                    <a:pt x="179" y="160"/>
                    <a:pt x="185" y="160"/>
                  </a:cubicBezTo>
                  <a:cubicBezTo>
                    <a:pt x="187" y="160"/>
                    <a:pt x="190" y="159"/>
                    <a:pt x="192" y="159"/>
                  </a:cubicBezTo>
                  <a:cubicBezTo>
                    <a:pt x="194" y="159"/>
                    <a:pt x="196" y="158"/>
                    <a:pt x="198" y="157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5" y="185"/>
                    <a:pt x="191" y="187"/>
                    <a:pt x="186" y="188"/>
                  </a:cubicBezTo>
                  <a:cubicBezTo>
                    <a:pt x="181" y="190"/>
                    <a:pt x="176" y="190"/>
                    <a:pt x="170" y="190"/>
                  </a:cubicBezTo>
                  <a:cubicBezTo>
                    <a:pt x="156" y="190"/>
                    <a:pt x="145" y="187"/>
                    <a:pt x="139" y="179"/>
                  </a:cubicBezTo>
                  <a:cubicBezTo>
                    <a:pt x="132" y="172"/>
                    <a:pt x="129" y="160"/>
                    <a:pt x="129" y="143"/>
                  </a:cubicBezTo>
                  <a:cubicBezTo>
                    <a:pt x="123" y="158"/>
                    <a:pt x="114" y="170"/>
                    <a:pt x="101" y="178"/>
                  </a:cubicBezTo>
                  <a:cubicBezTo>
                    <a:pt x="88" y="187"/>
                    <a:pt x="74" y="191"/>
                    <a:pt x="57" y="191"/>
                  </a:cubicBezTo>
                  <a:close/>
                  <a:moveTo>
                    <a:pt x="72" y="161"/>
                  </a:moveTo>
                  <a:cubicBezTo>
                    <a:pt x="80" y="161"/>
                    <a:pt x="88" y="159"/>
                    <a:pt x="95" y="156"/>
                  </a:cubicBezTo>
                  <a:cubicBezTo>
                    <a:pt x="102" y="153"/>
                    <a:pt x="108" y="148"/>
                    <a:pt x="113" y="143"/>
                  </a:cubicBezTo>
                  <a:cubicBezTo>
                    <a:pt x="118" y="137"/>
                    <a:pt x="122" y="131"/>
                    <a:pt x="125" y="124"/>
                  </a:cubicBezTo>
                  <a:cubicBezTo>
                    <a:pt x="128" y="116"/>
                    <a:pt x="130" y="109"/>
                    <a:pt x="130" y="101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27" y="92"/>
                    <a:pt x="122" y="95"/>
                    <a:pt x="116" y="98"/>
                  </a:cubicBezTo>
                  <a:cubicBezTo>
                    <a:pt x="109" y="100"/>
                    <a:pt x="100" y="103"/>
                    <a:pt x="88" y="105"/>
                  </a:cubicBezTo>
                  <a:cubicBezTo>
                    <a:pt x="72" y="109"/>
                    <a:pt x="60" y="113"/>
                    <a:pt x="52" y="117"/>
                  </a:cubicBezTo>
                  <a:cubicBezTo>
                    <a:pt x="44" y="122"/>
                    <a:pt x="40" y="129"/>
                    <a:pt x="40" y="138"/>
                  </a:cubicBezTo>
                  <a:cubicBezTo>
                    <a:pt x="40" y="145"/>
                    <a:pt x="42" y="151"/>
                    <a:pt x="48" y="155"/>
                  </a:cubicBezTo>
                  <a:cubicBezTo>
                    <a:pt x="54" y="159"/>
                    <a:pt x="62" y="161"/>
                    <a:pt x="72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54" name="Freeform 8"/>
            <p:cNvSpPr/>
            <p:nvPr userDrawn="1"/>
          </p:nvSpPr>
          <p:spPr bwMode="black">
            <a:xfrm>
              <a:off x="3804" y="1017"/>
              <a:ext cx="259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4 h 187"/>
                <a:gd name="T4" fmla="*/ 40 w 172"/>
                <a:gd name="T5" fmla="*/ 4 h 187"/>
                <a:gd name="T6" fmla="*/ 40 w 172"/>
                <a:gd name="T7" fmla="*/ 47 h 187"/>
                <a:gd name="T8" fmla="*/ 65 w 172"/>
                <a:gd name="T9" fmla="*/ 12 h 187"/>
                <a:gd name="T10" fmla="*/ 105 w 172"/>
                <a:gd name="T11" fmla="*/ 0 h 187"/>
                <a:gd name="T12" fmla="*/ 154 w 172"/>
                <a:gd name="T13" fmla="*/ 21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8 h 187"/>
                <a:gd name="T24" fmla="*/ 88 w 172"/>
                <a:gd name="T25" fmla="*/ 33 h 187"/>
                <a:gd name="T26" fmla="*/ 53 w 172"/>
                <a:gd name="T27" fmla="*/ 50 h 187"/>
                <a:gd name="T28" fmla="*/ 40 w 172"/>
                <a:gd name="T29" fmla="*/ 97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2"/>
                    <a:pt x="54" y="20"/>
                    <a:pt x="65" y="12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4" y="21"/>
                  </a:cubicBezTo>
                  <a:cubicBezTo>
                    <a:pt x="166" y="35"/>
                    <a:pt x="172" y="53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70"/>
                    <a:pt x="129" y="57"/>
                    <a:pt x="122" y="48"/>
                  </a:cubicBezTo>
                  <a:cubicBezTo>
                    <a:pt x="115" y="38"/>
                    <a:pt x="104" y="33"/>
                    <a:pt x="88" y="33"/>
                  </a:cubicBezTo>
                  <a:cubicBezTo>
                    <a:pt x="73" y="33"/>
                    <a:pt x="61" y="39"/>
                    <a:pt x="53" y="50"/>
                  </a:cubicBezTo>
                  <a:cubicBezTo>
                    <a:pt x="44" y="61"/>
                    <a:pt x="40" y="77"/>
                    <a:pt x="40" y="97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55" name="Freeform 9"/>
            <p:cNvSpPr/>
            <p:nvPr userDrawn="1"/>
          </p:nvSpPr>
          <p:spPr bwMode="black">
            <a:xfrm>
              <a:off x="4100" y="919"/>
              <a:ext cx="196" cy="385"/>
            </a:xfrm>
            <a:custGeom>
              <a:avLst/>
              <a:gdLst>
                <a:gd name="T0" fmla="*/ 131 w 131"/>
                <a:gd name="T1" fmla="*/ 216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0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89 h 256"/>
                <a:gd name="T34" fmla="*/ 86 w 131"/>
                <a:gd name="T35" fmla="*/ 214 h 256"/>
                <a:gd name="T36" fmla="*/ 107 w 131"/>
                <a:gd name="T37" fmla="*/ 222 h 256"/>
                <a:gd name="T38" fmla="*/ 120 w 131"/>
                <a:gd name="T39" fmla="*/ 220 h 256"/>
                <a:gd name="T40" fmla="*/ 131 w 131"/>
                <a:gd name="T41" fmla="*/ 2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6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2"/>
                    <a:pt x="116" y="254"/>
                  </a:cubicBezTo>
                  <a:cubicBezTo>
                    <a:pt x="111" y="255"/>
                    <a:pt x="105" y="256"/>
                    <a:pt x="98" y="256"/>
                  </a:cubicBezTo>
                  <a:cubicBezTo>
                    <a:pt x="78" y="256"/>
                    <a:pt x="64" y="251"/>
                    <a:pt x="55" y="240"/>
                  </a:cubicBezTo>
                  <a:cubicBezTo>
                    <a:pt x="46" y="230"/>
                    <a:pt x="42" y="214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89"/>
                    <a:pt x="79" y="189"/>
                    <a:pt x="79" y="189"/>
                  </a:cubicBezTo>
                  <a:cubicBezTo>
                    <a:pt x="79" y="201"/>
                    <a:pt x="82" y="210"/>
                    <a:pt x="86" y="214"/>
                  </a:cubicBezTo>
                  <a:cubicBezTo>
                    <a:pt x="91" y="219"/>
                    <a:pt x="98" y="222"/>
                    <a:pt x="107" y="222"/>
                  </a:cubicBezTo>
                  <a:cubicBezTo>
                    <a:pt x="112" y="222"/>
                    <a:pt x="116" y="221"/>
                    <a:pt x="120" y="220"/>
                  </a:cubicBezTo>
                  <a:cubicBezTo>
                    <a:pt x="123" y="219"/>
                    <a:pt x="127" y="218"/>
                    <a:pt x="131" y="2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56" name="Freeform 10"/>
            <p:cNvSpPr>
              <a:spLocks noEditPoints="1"/>
            </p:cNvSpPr>
            <p:nvPr userDrawn="1"/>
          </p:nvSpPr>
          <p:spPr bwMode="black">
            <a:xfrm>
              <a:off x="4328" y="1017"/>
              <a:ext cx="273" cy="287"/>
            </a:xfrm>
            <a:custGeom>
              <a:avLst/>
              <a:gdLst>
                <a:gd name="T0" fmla="*/ 177 w 182"/>
                <a:gd name="T1" fmla="*/ 147 h 191"/>
                <a:gd name="T2" fmla="*/ 146 w 182"/>
                <a:gd name="T3" fmla="*/ 178 h 191"/>
                <a:gd name="T4" fmla="*/ 95 w 182"/>
                <a:gd name="T5" fmla="*/ 191 h 191"/>
                <a:gd name="T6" fmla="*/ 54 w 182"/>
                <a:gd name="T7" fmla="*/ 184 h 191"/>
                <a:gd name="T8" fmla="*/ 24 w 182"/>
                <a:gd name="T9" fmla="*/ 164 h 191"/>
                <a:gd name="T10" fmla="*/ 6 w 182"/>
                <a:gd name="T11" fmla="*/ 134 h 191"/>
                <a:gd name="T12" fmla="*/ 0 w 182"/>
                <a:gd name="T13" fmla="*/ 97 h 191"/>
                <a:gd name="T14" fmla="*/ 6 w 182"/>
                <a:gd name="T15" fmla="*/ 60 h 191"/>
                <a:gd name="T16" fmla="*/ 25 w 182"/>
                <a:gd name="T17" fmla="*/ 29 h 191"/>
                <a:gd name="T18" fmla="*/ 54 w 182"/>
                <a:gd name="T19" fmla="*/ 8 h 191"/>
                <a:gd name="T20" fmla="*/ 94 w 182"/>
                <a:gd name="T21" fmla="*/ 0 h 191"/>
                <a:gd name="T22" fmla="*/ 133 w 182"/>
                <a:gd name="T23" fmla="*/ 8 h 191"/>
                <a:gd name="T24" fmla="*/ 160 w 182"/>
                <a:gd name="T25" fmla="*/ 28 h 191"/>
                <a:gd name="T26" fmla="*/ 176 w 182"/>
                <a:gd name="T27" fmla="*/ 57 h 191"/>
                <a:gd name="T28" fmla="*/ 182 w 182"/>
                <a:gd name="T29" fmla="*/ 93 h 191"/>
                <a:gd name="T30" fmla="*/ 182 w 182"/>
                <a:gd name="T31" fmla="*/ 106 h 191"/>
                <a:gd name="T32" fmla="*/ 39 w 182"/>
                <a:gd name="T33" fmla="*/ 106 h 191"/>
                <a:gd name="T34" fmla="*/ 55 w 182"/>
                <a:gd name="T35" fmla="*/ 144 h 191"/>
                <a:gd name="T36" fmla="*/ 95 w 182"/>
                <a:gd name="T37" fmla="*/ 158 h 191"/>
                <a:gd name="T38" fmla="*/ 125 w 182"/>
                <a:gd name="T39" fmla="*/ 150 h 191"/>
                <a:gd name="T40" fmla="*/ 144 w 182"/>
                <a:gd name="T41" fmla="*/ 128 h 191"/>
                <a:gd name="T42" fmla="*/ 177 w 182"/>
                <a:gd name="T43" fmla="*/ 147 h 191"/>
                <a:gd name="T44" fmla="*/ 94 w 182"/>
                <a:gd name="T45" fmla="*/ 33 h 191"/>
                <a:gd name="T46" fmla="*/ 56 w 182"/>
                <a:gd name="T47" fmla="*/ 46 h 191"/>
                <a:gd name="T48" fmla="*/ 39 w 182"/>
                <a:gd name="T49" fmla="*/ 82 h 191"/>
                <a:gd name="T50" fmla="*/ 143 w 182"/>
                <a:gd name="T51" fmla="*/ 82 h 191"/>
                <a:gd name="T52" fmla="*/ 130 w 182"/>
                <a:gd name="T53" fmla="*/ 47 h 191"/>
                <a:gd name="T54" fmla="*/ 94 w 182"/>
                <a:gd name="T55" fmla="*/ 3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1" extrusionOk="0">
                  <a:moveTo>
                    <a:pt x="177" y="147"/>
                  </a:moveTo>
                  <a:cubicBezTo>
                    <a:pt x="170" y="159"/>
                    <a:pt x="159" y="170"/>
                    <a:pt x="146" y="178"/>
                  </a:cubicBezTo>
                  <a:cubicBezTo>
                    <a:pt x="132" y="187"/>
                    <a:pt x="116" y="191"/>
                    <a:pt x="95" y="191"/>
                  </a:cubicBezTo>
                  <a:cubicBezTo>
                    <a:pt x="80" y="191"/>
                    <a:pt x="66" y="188"/>
                    <a:pt x="54" y="184"/>
                  </a:cubicBezTo>
                  <a:cubicBezTo>
                    <a:pt x="42" y="179"/>
                    <a:pt x="32" y="172"/>
                    <a:pt x="24" y="164"/>
                  </a:cubicBezTo>
                  <a:cubicBezTo>
                    <a:pt x="16" y="156"/>
                    <a:pt x="10" y="146"/>
                    <a:pt x="6" y="134"/>
                  </a:cubicBezTo>
                  <a:cubicBezTo>
                    <a:pt x="2" y="122"/>
                    <a:pt x="0" y="110"/>
                    <a:pt x="0" y="97"/>
                  </a:cubicBezTo>
                  <a:cubicBezTo>
                    <a:pt x="0" y="84"/>
                    <a:pt x="2" y="71"/>
                    <a:pt x="6" y="60"/>
                  </a:cubicBezTo>
                  <a:cubicBezTo>
                    <a:pt x="11" y="48"/>
                    <a:pt x="17" y="37"/>
                    <a:pt x="25" y="29"/>
                  </a:cubicBezTo>
                  <a:cubicBezTo>
                    <a:pt x="33" y="20"/>
                    <a:pt x="43" y="13"/>
                    <a:pt x="54" y="8"/>
                  </a:cubicBezTo>
                  <a:cubicBezTo>
                    <a:pt x="66" y="3"/>
                    <a:pt x="79" y="0"/>
                    <a:pt x="94" y="0"/>
                  </a:cubicBezTo>
                  <a:cubicBezTo>
                    <a:pt x="109" y="0"/>
                    <a:pt x="122" y="3"/>
                    <a:pt x="133" y="8"/>
                  </a:cubicBezTo>
                  <a:cubicBezTo>
                    <a:pt x="144" y="13"/>
                    <a:pt x="153" y="19"/>
                    <a:pt x="160" y="28"/>
                  </a:cubicBezTo>
                  <a:cubicBezTo>
                    <a:pt x="167" y="36"/>
                    <a:pt x="173" y="46"/>
                    <a:pt x="176" y="57"/>
                  </a:cubicBezTo>
                  <a:cubicBezTo>
                    <a:pt x="180" y="68"/>
                    <a:pt x="182" y="80"/>
                    <a:pt x="182" y="93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5"/>
                    <a:pt x="55" y="144"/>
                  </a:cubicBezTo>
                  <a:cubicBezTo>
                    <a:pt x="64" y="153"/>
                    <a:pt x="78" y="158"/>
                    <a:pt x="95" y="158"/>
                  </a:cubicBezTo>
                  <a:cubicBezTo>
                    <a:pt x="107" y="158"/>
                    <a:pt x="117" y="155"/>
                    <a:pt x="125" y="150"/>
                  </a:cubicBezTo>
                  <a:cubicBezTo>
                    <a:pt x="132" y="145"/>
                    <a:pt x="139" y="138"/>
                    <a:pt x="144" y="128"/>
                  </a:cubicBezTo>
                  <a:lnTo>
                    <a:pt x="177" y="147"/>
                  </a:lnTo>
                  <a:close/>
                  <a:moveTo>
                    <a:pt x="94" y="33"/>
                  </a:moveTo>
                  <a:cubicBezTo>
                    <a:pt x="78" y="33"/>
                    <a:pt x="66" y="37"/>
                    <a:pt x="56" y="46"/>
                  </a:cubicBezTo>
                  <a:cubicBezTo>
                    <a:pt x="47" y="55"/>
                    <a:pt x="41" y="66"/>
                    <a:pt x="39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2" y="68"/>
                    <a:pt x="138" y="56"/>
                    <a:pt x="130" y="47"/>
                  </a:cubicBezTo>
                  <a:cubicBezTo>
                    <a:pt x="122" y="38"/>
                    <a:pt x="110" y="33"/>
                    <a:pt x="9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57" name="Freeform 11"/>
            <p:cNvSpPr/>
            <p:nvPr userDrawn="1"/>
          </p:nvSpPr>
          <p:spPr bwMode="black">
            <a:xfrm>
              <a:off x="4637" y="1017"/>
              <a:ext cx="248" cy="287"/>
            </a:xfrm>
            <a:custGeom>
              <a:avLst/>
              <a:gdLst>
                <a:gd name="T0" fmla="*/ 0 w 165"/>
                <a:gd name="T1" fmla="*/ 155 h 191"/>
                <a:gd name="T2" fmla="*/ 28 w 165"/>
                <a:gd name="T3" fmla="*/ 127 h 191"/>
                <a:gd name="T4" fmla="*/ 54 w 165"/>
                <a:gd name="T5" fmla="*/ 150 h 191"/>
                <a:gd name="T6" fmla="*/ 89 w 165"/>
                <a:gd name="T7" fmla="*/ 158 h 191"/>
                <a:gd name="T8" fmla="*/ 117 w 165"/>
                <a:gd name="T9" fmla="*/ 150 h 191"/>
                <a:gd name="T10" fmla="*/ 126 w 165"/>
                <a:gd name="T11" fmla="*/ 132 h 191"/>
                <a:gd name="T12" fmla="*/ 121 w 165"/>
                <a:gd name="T13" fmla="*/ 121 h 191"/>
                <a:gd name="T14" fmla="*/ 108 w 165"/>
                <a:gd name="T15" fmla="*/ 114 h 191"/>
                <a:gd name="T16" fmla="*/ 88 w 165"/>
                <a:gd name="T17" fmla="*/ 110 h 191"/>
                <a:gd name="T18" fmla="*/ 64 w 165"/>
                <a:gd name="T19" fmla="*/ 106 h 191"/>
                <a:gd name="T20" fmla="*/ 23 w 165"/>
                <a:gd name="T21" fmla="*/ 92 h 191"/>
                <a:gd name="T22" fmla="*/ 6 w 165"/>
                <a:gd name="T23" fmla="*/ 57 h 191"/>
                <a:gd name="T24" fmla="*/ 26 w 165"/>
                <a:gd name="T25" fmla="*/ 16 h 191"/>
                <a:gd name="T26" fmla="*/ 79 w 165"/>
                <a:gd name="T27" fmla="*/ 0 h 191"/>
                <a:gd name="T28" fmla="*/ 128 w 165"/>
                <a:gd name="T29" fmla="*/ 9 h 191"/>
                <a:gd name="T30" fmla="*/ 165 w 165"/>
                <a:gd name="T31" fmla="*/ 37 h 191"/>
                <a:gd name="T32" fmla="*/ 134 w 165"/>
                <a:gd name="T33" fmla="*/ 63 h 191"/>
                <a:gd name="T34" fmla="*/ 110 w 165"/>
                <a:gd name="T35" fmla="*/ 41 h 191"/>
                <a:gd name="T36" fmla="*/ 77 w 165"/>
                <a:gd name="T37" fmla="*/ 33 h 191"/>
                <a:gd name="T38" fmla="*/ 50 w 165"/>
                <a:gd name="T39" fmla="*/ 40 h 191"/>
                <a:gd name="T40" fmla="*/ 41 w 165"/>
                <a:gd name="T41" fmla="*/ 57 h 191"/>
                <a:gd name="T42" fmla="*/ 56 w 165"/>
                <a:gd name="T43" fmla="*/ 74 h 191"/>
                <a:gd name="T44" fmla="*/ 94 w 165"/>
                <a:gd name="T45" fmla="*/ 82 h 191"/>
                <a:gd name="T46" fmla="*/ 119 w 165"/>
                <a:gd name="T47" fmla="*/ 87 h 191"/>
                <a:gd name="T48" fmla="*/ 141 w 165"/>
                <a:gd name="T49" fmla="*/ 95 h 191"/>
                <a:gd name="T50" fmla="*/ 156 w 165"/>
                <a:gd name="T51" fmla="*/ 110 h 191"/>
                <a:gd name="T52" fmla="*/ 162 w 165"/>
                <a:gd name="T53" fmla="*/ 132 h 191"/>
                <a:gd name="T54" fmla="*/ 142 w 165"/>
                <a:gd name="T55" fmla="*/ 175 h 191"/>
                <a:gd name="T56" fmla="*/ 88 w 165"/>
                <a:gd name="T57" fmla="*/ 191 h 191"/>
                <a:gd name="T58" fmla="*/ 35 w 165"/>
                <a:gd name="T59" fmla="*/ 181 h 191"/>
                <a:gd name="T60" fmla="*/ 0 w 165"/>
                <a:gd name="T61" fmla="*/ 1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1" extrusionOk="0">
                  <a:moveTo>
                    <a:pt x="0" y="155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6" y="138"/>
                    <a:pt x="44" y="145"/>
                    <a:pt x="54" y="150"/>
                  </a:cubicBezTo>
                  <a:cubicBezTo>
                    <a:pt x="64" y="155"/>
                    <a:pt x="76" y="158"/>
                    <a:pt x="89" y="158"/>
                  </a:cubicBezTo>
                  <a:cubicBezTo>
                    <a:pt x="102" y="158"/>
                    <a:pt x="112" y="155"/>
                    <a:pt x="117" y="150"/>
                  </a:cubicBezTo>
                  <a:cubicBezTo>
                    <a:pt x="123" y="145"/>
                    <a:pt x="126" y="139"/>
                    <a:pt x="126" y="132"/>
                  </a:cubicBezTo>
                  <a:cubicBezTo>
                    <a:pt x="126" y="128"/>
                    <a:pt x="124" y="124"/>
                    <a:pt x="121" y="121"/>
                  </a:cubicBezTo>
                  <a:cubicBezTo>
                    <a:pt x="118" y="118"/>
                    <a:pt x="113" y="116"/>
                    <a:pt x="108" y="114"/>
                  </a:cubicBezTo>
                  <a:cubicBezTo>
                    <a:pt x="102" y="113"/>
                    <a:pt x="95" y="111"/>
                    <a:pt x="88" y="110"/>
                  </a:cubicBezTo>
                  <a:cubicBezTo>
                    <a:pt x="80" y="109"/>
                    <a:pt x="72" y="107"/>
                    <a:pt x="64" y="106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6" y="73"/>
                    <a:pt x="6" y="57"/>
                  </a:cubicBezTo>
                  <a:cubicBezTo>
                    <a:pt x="6" y="41"/>
                    <a:pt x="13" y="27"/>
                    <a:pt x="26" y="16"/>
                  </a:cubicBezTo>
                  <a:cubicBezTo>
                    <a:pt x="39" y="5"/>
                    <a:pt x="56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4"/>
                    <a:pt x="165" y="37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27" y="53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5"/>
                    <a:pt x="50" y="40"/>
                  </a:cubicBezTo>
                  <a:cubicBezTo>
                    <a:pt x="44" y="45"/>
                    <a:pt x="41" y="51"/>
                    <a:pt x="41" y="57"/>
                  </a:cubicBezTo>
                  <a:cubicBezTo>
                    <a:pt x="41" y="66"/>
                    <a:pt x="46" y="71"/>
                    <a:pt x="56" y="74"/>
                  </a:cubicBezTo>
                  <a:cubicBezTo>
                    <a:pt x="66" y="77"/>
                    <a:pt x="78" y="80"/>
                    <a:pt x="94" y="82"/>
                  </a:cubicBezTo>
                  <a:cubicBezTo>
                    <a:pt x="103" y="83"/>
                    <a:pt x="111" y="85"/>
                    <a:pt x="119" y="87"/>
                  </a:cubicBezTo>
                  <a:cubicBezTo>
                    <a:pt x="128" y="89"/>
                    <a:pt x="135" y="92"/>
                    <a:pt x="141" y="95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3"/>
                    <a:pt x="162" y="132"/>
                  </a:cubicBezTo>
                  <a:cubicBezTo>
                    <a:pt x="162" y="149"/>
                    <a:pt x="155" y="163"/>
                    <a:pt x="142" y="175"/>
                  </a:cubicBezTo>
                  <a:cubicBezTo>
                    <a:pt x="129" y="186"/>
                    <a:pt x="111" y="191"/>
                    <a:pt x="88" y="191"/>
                  </a:cubicBezTo>
                  <a:cubicBezTo>
                    <a:pt x="68" y="191"/>
                    <a:pt x="50" y="188"/>
                    <a:pt x="35" y="181"/>
                  </a:cubicBezTo>
                  <a:cubicBezTo>
                    <a:pt x="20" y="175"/>
                    <a:pt x="8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58" name="Freeform 12"/>
            <p:cNvSpPr/>
            <p:nvPr userDrawn="1"/>
          </p:nvSpPr>
          <p:spPr bwMode="black">
            <a:xfrm>
              <a:off x="3104" y="1440"/>
              <a:ext cx="293" cy="365"/>
            </a:xfrm>
            <a:custGeom>
              <a:avLst/>
              <a:gdLst>
                <a:gd name="T0" fmla="*/ 156 w 195"/>
                <a:gd name="T1" fmla="*/ 0 h 243"/>
                <a:gd name="T2" fmla="*/ 195 w 195"/>
                <a:gd name="T3" fmla="*/ 0 h 243"/>
                <a:gd name="T4" fmla="*/ 195 w 195"/>
                <a:gd name="T5" fmla="*/ 140 h 243"/>
                <a:gd name="T6" fmla="*/ 188 w 195"/>
                <a:gd name="T7" fmla="*/ 185 h 243"/>
                <a:gd name="T8" fmla="*/ 168 w 195"/>
                <a:gd name="T9" fmla="*/ 218 h 243"/>
                <a:gd name="T10" fmla="*/ 137 w 195"/>
                <a:gd name="T11" fmla="*/ 237 h 243"/>
                <a:gd name="T12" fmla="*/ 97 w 195"/>
                <a:gd name="T13" fmla="*/ 243 h 243"/>
                <a:gd name="T14" fmla="*/ 25 w 195"/>
                <a:gd name="T15" fmla="*/ 218 h 243"/>
                <a:gd name="T16" fmla="*/ 0 w 195"/>
                <a:gd name="T17" fmla="*/ 140 h 243"/>
                <a:gd name="T18" fmla="*/ 0 w 195"/>
                <a:gd name="T19" fmla="*/ 0 h 243"/>
                <a:gd name="T20" fmla="*/ 40 w 195"/>
                <a:gd name="T21" fmla="*/ 0 h 243"/>
                <a:gd name="T22" fmla="*/ 40 w 195"/>
                <a:gd name="T23" fmla="*/ 137 h 243"/>
                <a:gd name="T24" fmla="*/ 54 w 195"/>
                <a:gd name="T25" fmla="*/ 189 h 243"/>
                <a:gd name="T26" fmla="*/ 97 w 195"/>
                <a:gd name="T27" fmla="*/ 206 h 243"/>
                <a:gd name="T28" fmla="*/ 142 w 195"/>
                <a:gd name="T29" fmla="*/ 189 h 243"/>
                <a:gd name="T30" fmla="*/ 156 w 195"/>
                <a:gd name="T31" fmla="*/ 137 h 243"/>
                <a:gd name="T32" fmla="*/ 156 w 195"/>
                <a:gd name="T3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243" extrusionOk="0">
                  <a:moveTo>
                    <a:pt x="156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57"/>
                    <a:pt x="193" y="172"/>
                    <a:pt x="188" y="185"/>
                  </a:cubicBezTo>
                  <a:cubicBezTo>
                    <a:pt x="184" y="198"/>
                    <a:pt x="177" y="209"/>
                    <a:pt x="168" y="218"/>
                  </a:cubicBezTo>
                  <a:cubicBezTo>
                    <a:pt x="160" y="226"/>
                    <a:pt x="150" y="232"/>
                    <a:pt x="137" y="237"/>
                  </a:cubicBezTo>
                  <a:cubicBezTo>
                    <a:pt x="125" y="241"/>
                    <a:pt x="112" y="243"/>
                    <a:pt x="97" y="243"/>
                  </a:cubicBezTo>
                  <a:cubicBezTo>
                    <a:pt x="66" y="243"/>
                    <a:pt x="42" y="235"/>
                    <a:pt x="25" y="218"/>
                  </a:cubicBezTo>
                  <a:cubicBezTo>
                    <a:pt x="9" y="201"/>
                    <a:pt x="0" y="175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0" y="160"/>
                    <a:pt x="45" y="177"/>
                    <a:pt x="54" y="189"/>
                  </a:cubicBezTo>
                  <a:cubicBezTo>
                    <a:pt x="63" y="200"/>
                    <a:pt x="78" y="206"/>
                    <a:pt x="97" y="206"/>
                  </a:cubicBezTo>
                  <a:cubicBezTo>
                    <a:pt x="118" y="206"/>
                    <a:pt x="133" y="200"/>
                    <a:pt x="142" y="189"/>
                  </a:cubicBezTo>
                  <a:cubicBezTo>
                    <a:pt x="151" y="177"/>
                    <a:pt x="156" y="160"/>
                    <a:pt x="156" y="137"/>
                  </a:cubicBez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59" name="Freeform 13"/>
            <p:cNvSpPr/>
            <p:nvPr userDrawn="1"/>
          </p:nvSpPr>
          <p:spPr bwMode="black">
            <a:xfrm>
              <a:off x="3469" y="1520"/>
              <a:ext cx="258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3 h 187"/>
                <a:gd name="T4" fmla="*/ 40 w 172"/>
                <a:gd name="T5" fmla="*/ 3 h 187"/>
                <a:gd name="T6" fmla="*/ 40 w 172"/>
                <a:gd name="T7" fmla="*/ 47 h 187"/>
                <a:gd name="T8" fmla="*/ 66 w 172"/>
                <a:gd name="T9" fmla="*/ 11 h 187"/>
                <a:gd name="T10" fmla="*/ 105 w 172"/>
                <a:gd name="T11" fmla="*/ 0 h 187"/>
                <a:gd name="T12" fmla="*/ 155 w 172"/>
                <a:gd name="T13" fmla="*/ 20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7 h 187"/>
                <a:gd name="T24" fmla="*/ 88 w 172"/>
                <a:gd name="T25" fmla="*/ 33 h 187"/>
                <a:gd name="T26" fmla="*/ 53 w 172"/>
                <a:gd name="T27" fmla="*/ 49 h 187"/>
                <a:gd name="T28" fmla="*/ 40 w 172"/>
                <a:gd name="T29" fmla="*/ 96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1"/>
                    <a:pt x="55" y="19"/>
                    <a:pt x="66" y="11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5" y="20"/>
                  </a:cubicBezTo>
                  <a:cubicBezTo>
                    <a:pt x="166" y="34"/>
                    <a:pt x="172" y="52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69"/>
                    <a:pt x="129" y="56"/>
                    <a:pt x="122" y="47"/>
                  </a:cubicBezTo>
                  <a:cubicBezTo>
                    <a:pt x="116" y="37"/>
                    <a:pt x="104" y="33"/>
                    <a:pt x="88" y="33"/>
                  </a:cubicBezTo>
                  <a:cubicBezTo>
                    <a:pt x="73" y="33"/>
                    <a:pt x="62" y="38"/>
                    <a:pt x="53" y="49"/>
                  </a:cubicBezTo>
                  <a:cubicBezTo>
                    <a:pt x="44" y="61"/>
                    <a:pt x="40" y="76"/>
                    <a:pt x="40" y="96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60" name="Freeform 14"/>
            <p:cNvSpPr>
              <a:spLocks noEditPoints="1"/>
            </p:cNvSpPr>
            <p:nvPr userDrawn="1"/>
          </p:nvSpPr>
          <p:spPr bwMode="black">
            <a:xfrm>
              <a:off x="3792" y="1404"/>
              <a:ext cx="78" cy="396"/>
            </a:xfrm>
            <a:custGeom>
              <a:avLst/>
              <a:gdLst>
                <a:gd name="T0" fmla="*/ 0 w 52"/>
                <a:gd name="T1" fmla="*/ 27 h 264"/>
                <a:gd name="T2" fmla="*/ 7 w 52"/>
                <a:gd name="T3" fmla="*/ 8 h 264"/>
                <a:gd name="T4" fmla="*/ 26 w 52"/>
                <a:gd name="T5" fmla="*/ 0 h 264"/>
                <a:gd name="T6" fmla="*/ 45 w 52"/>
                <a:gd name="T7" fmla="*/ 8 h 264"/>
                <a:gd name="T8" fmla="*/ 52 w 52"/>
                <a:gd name="T9" fmla="*/ 27 h 264"/>
                <a:gd name="T10" fmla="*/ 45 w 52"/>
                <a:gd name="T11" fmla="*/ 45 h 264"/>
                <a:gd name="T12" fmla="*/ 26 w 52"/>
                <a:gd name="T13" fmla="*/ 52 h 264"/>
                <a:gd name="T14" fmla="*/ 7 w 52"/>
                <a:gd name="T15" fmla="*/ 45 h 264"/>
                <a:gd name="T16" fmla="*/ 0 w 52"/>
                <a:gd name="T17" fmla="*/ 27 h 264"/>
                <a:gd name="T18" fmla="*/ 45 w 52"/>
                <a:gd name="T19" fmla="*/ 80 h 264"/>
                <a:gd name="T20" fmla="*/ 45 w 52"/>
                <a:gd name="T21" fmla="*/ 264 h 264"/>
                <a:gd name="T22" fmla="*/ 5 w 52"/>
                <a:gd name="T23" fmla="*/ 264 h 264"/>
                <a:gd name="T24" fmla="*/ 5 w 52"/>
                <a:gd name="T25" fmla="*/ 80 h 264"/>
                <a:gd name="T26" fmla="*/ 45 w 52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264" extrusionOk="0">
                  <a:moveTo>
                    <a:pt x="0" y="27"/>
                  </a:moveTo>
                  <a:cubicBezTo>
                    <a:pt x="0" y="19"/>
                    <a:pt x="3" y="13"/>
                    <a:pt x="7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34" y="0"/>
                    <a:pt x="41" y="3"/>
                    <a:pt x="45" y="8"/>
                  </a:cubicBezTo>
                  <a:cubicBezTo>
                    <a:pt x="50" y="13"/>
                    <a:pt x="52" y="19"/>
                    <a:pt x="52" y="27"/>
                  </a:cubicBezTo>
                  <a:cubicBezTo>
                    <a:pt x="52" y="34"/>
                    <a:pt x="50" y="40"/>
                    <a:pt x="45" y="45"/>
                  </a:cubicBezTo>
                  <a:cubicBezTo>
                    <a:pt x="41" y="50"/>
                    <a:pt x="34" y="52"/>
                    <a:pt x="26" y="52"/>
                  </a:cubicBezTo>
                  <a:cubicBezTo>
                    <a:pt x="18" y="52"/>
                    <a:pt x="12" y="50"/>
                    <a:pt x="7" y="45"/>
                  </a:cubicBezTo>
                  <a:cubicBezTo>
                    <a:pt x="3" y="40"/>
                    <a:pt x="0" y="34"/>
                    <a:pt x="0" y="27"/>
                  </a:cubicBezTo>
                  <a:close/>
                  <a:moveTo>
                    <a:pt x="45" y="80"/>
                  </a:moveTo>
                  <a:cubicBezTo>
                    <a:pt x="45" y="264"/>
                    <a:pt x="45" y="264"/>
                    <a:pt x="45" y="264"/>
                  </a:cubicBezTo>
                  <a:cubicBezTo>
                    <a:pt x="5" y="264"/>
                    <a:pt x="5" y="264"/>
                    <a:pt x="5" y="264"/>
                  </a:cubicBezTo>
                  <a:cubicBezTo>
                    <a:pt x="5" y="80"/>
                    <a:pt x="5" y="80"/>
                    <a:pt x="5" y="80"/>
                  </a:cubicBezTo>
                  <a:lnTo>
                    <a:pt x="45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61" name="Freeform 15"/>
            <p:cNvSpPr/>
            <p:nvPr userDrawn="1"/>
          </p:nvSpPr>
          <p:spPr bwMode="black">
            <a:xfrm>
              <a:off x="3903" y="1524"/>
              <a:ext cx="288" cy="277"/>
            </a:xfrm>
            <a:custGeom>
              <a:avLst/>
              <a:gdLst>
                <a:gd name="T0" fmla="*/ 174 w 288"/>
                <a:gd name="T1" fmla="*/ 277 h 277"/>
                <a:gd name="T2" fmla="*/ 111 w 288"/>
                <a:gd name="T3" fmla="*/ 277 h 277"/>
                <a:gd name="T4" fmla="*/ 0 w 288"/>
                <a:gd name="T5" fmla="*/ 0 h 277"/>
                <a:gd name="T6" fmla="*/ 62 w 288"/>
                <a:gd name="T7" fmla="*/ 0 h 277"/>
                <a:gd name="T8" fmla="*/ 131 w 288"/>
                <a:gd name="T9" fmla="*/ 181 h 277"/>
                <a:gd name="T10" fmla="*/ 144 w 288"/>
                <a:gd name="T11" fmla="*/ 223 h 277"/>
                <a:gd name="T12" fmla="*/ 158 w 288"/>
                <a:gd name="T13" fmla="*/ 181 h 277"/>
                <a:gd name="T14" fmla="*/ 228 w 288"/>
                <a:gd name="T15" fmla="*/ 0 h 277"/>
                <a:gd name="T16" fmla="*/ 288 w 288"/>
                <a:gd name="T17" fmla="*/ 0 h 277"/>
                <a:gd name="T18" fmla="*/ 174 w 288"/>
                <a:gd name="T1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77" extrusionOk="0">
                  <a:moveTo>
                    <a:pt x="174" y="277"/>
                  </a:moveTo>
                  <a:lnTo>
                    <a:pt x="111" y="277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31" y="181"/>
                  </a:lnTo>
                  <a:lnTo>
                    <a:pt x="144" y="223"/>
                  </a:lnTo>
                  <a:lnTo>
                    <a:pt x="158" y="181"/>
                  </a:lnTo>
                  <a:lnTo>
                    <a:pt x="228" y="0"/>
                  </a:lnTo>
                  <a:lnTo>
                    <a:pt x="288" y="0"/>
                  </a:lnTo>
                  <a:lnTo>
                    <a:pt x="174" y="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62" name="Freeform 16"/>
            <p:cNvSpPr>
              <a:spLocks noEditPoints="1"/>
            </p:cNvSpPr>
            <p:nvPr userDrawn="1"/>
          </p:nvSpPr>
          <p:spPr bwMode="black">
            <a:xfrm>
              <a:off x="4211" y="1520"/>
              <a:ext cx="273" cy="285"/>
            </a:xfrm>
            <a:custGeom>
              <a:avLst/>
              <a:gdLst>
                <a:gd name="T0" fmla="*/ 178 w 182"/>
                <a:gd name="T1" fmla="*/ 146 h 190"/>
                <a:gd name="T2" fmla="*/ 146 w 182"/>
                <a:gd name="T3" fmla="*/ 178 h 190"/>
                <a:gd name="T4" fmla="*/ 96 w 182"/>
                <a:gd name="T5" fmla="*/ 190 h 190"/>
                <a:gd name="T6" fmla="*/ 54 w 182"/>
                <a:gd name="T7" fmla="*/ 183 h 190"/>
                <a:gd name="T8" fmla="*/ 24 w 182"/>
                <a:gd name="T9" fmla="*/ 163 h 190"/>
                <a:gd name="T10" fmla="*/ 6 w 182"/>
                <a:gd name="T11" fmla="*/ 133 h 190"/>
                <a:gd name="T12" fmla="*/ 0 w 182"/>
                <a:gd name="T13" fmla="*/ 96 h 190"/>
                <a:gd name="T14" fmla="*/ 7 w 182"/>
                <a:gd name="T15" fmla="*/ 59 h 190"/>
                <a:gd name="T16" fmla="*/ 25 w 182"/>
                <a:gd name="T17" fmla="*/ 28 h 190"/>
                <a:gd name="T18" fmla="*/ 55 w 182"/>
                <a:gd name="T19" fmla="*/ 7 h 190"/>
                <a:gd name="T20" fmla="*/ 94 w 182"/>
                <a:gd name="T21" fmla="*/ 0 h 190"/>
                <a:gd name="T22" fmla="*/ 133 w 182"/>
                <a:gd name="T23" fmla="*/ 7 h 190"/>
                <a:gd name="T24" fmla="*/ 161 w 182"/>
                <a:gd name="T25" fmla="*/ 27 h 190"/>
                <a:gd name="T26" fmla="*/ 177 w 182"/>
                <a:gd name="T27" fmla="*/ 56 h 190"/>
                <a:gd name="T28" fmla="*/ 182 w 182"/>
                <a:gd name="T29" fmla="*/ 92 h 190"/>
                <a:gd name="T30" fmla="*/ 182 w 182"/>
                <a:gd name="T31" fmla="*/ 106 h 190"/>
                <a:gd name="T32" fmla="*/ 39 w 182"/>
                <a:gd name="T33" fmla="*/ 106 h 190"/>
                <a:gd name="T34" fmla="*/ 55 w 182"/>
                <a:gd name="T35" fmla="*/ 143 h 190"/>
                <a:gd name="T36" fmla="*/ 95 w 182"/>
                <a:gd name="T37" fmla="*/ 157 h 190"/>
                <a:gd name="T38" fmla="*/ 125 w 182"/>
                <a:gd name="T39" fmla="*/ 149 h 190"/>
                <a:gd name="T40" fmla="*/ 144 w 182"/>
                <a:gd name="T41" fmla="*/ 128 h 190"/>
                <a:gd name="T42" fmla="*/ 178 w 182"/>
                <a:gd name="T43" fmla="*/ 146 h 190"/>
                <a:gd name="T44" fmla="*/ 94 w 182"/>
                <a:gd name="T45" fmla="*/ 32 h 190"/>
                <a:gd name="T46" fmla="*/ 57 w 182"/>
                <a:gd name="T47" fmla="*/ 45 h 190"/>
                <a:gd name="T48" fmla="*/ 39 w 182"/>
                <a:gd name="T49" fmla="*/ 81 h 190"/>
                <a:gd name="T50" fmla="*/ 143 w 182"/>
                <a:gd name="T51" fmla="*/ 81 h 190"/>
                <a:gd name="T52" fmla="*/ 130 w 182"/>
                <a:gd name="T53" fmla="*/ 46 h 190"/>
                <a:gd name="T54" fmla="*/ 94 w 182"/>
                <a:gd name="T55" fmla="*/ 3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0" extrusionOk="0">
                  <a:moveTo>
                    <a:pt x="178" y="146"/>
                  </a:moveTo>
                  <a:cubicBezTo>
                    <a:pt x="170" y="159"/>
                    <a:pt x="159" y="169"/>
                    <a:pt x="146" y="178"/>
                  </a:cubicBezTo>
                  <a:cubicBezTo>
                    <a:pt x="133" y="186"/>
                    <a:pt x="116" y="190"/>
                    <a:pt x="96" y="190"/>
                  </a:cubicBezTo>
                  <a:cubicBezTo>
                    <a:pt x="80" y="190"/>
                    <a:pt x="66" y="188"/>
                    <a:pt x="54" y="183"/>
                  </a:cubicBezTo>
                  <a:cubicBezTo>
                    <a:pt x="42" y="178"/>
                    <a:pt x="32" y="172"/>
                    <a:pt x="24" y="163"/>
                  </a:cubicBezTo>
                  <a:cubicBezTo>
                    <a:pt x="16" y="155"/>
                    <a:pt x="10" y="145"/>
                    <a:pt x="6" y="133"/>
                  </a:cubicBezTo>
                  <a:cubicBezTo>
                    <a:pt x="2" y="122"/>
                    <a:pt x="0" y="109"/>
                    <a:pt x="0" y="96"/>
                  </a:cubicBezTo>
                  <a:cubicBezTo>
                    <a:pt x="0" y="83"/>
                    <a:pt x="2" y="71"/>
                    <a:pt x="7" y="59"/>
                  </a:cubicBezTo>
                  <a:cubicBezTo>
                    <a:pt x="11" y="47"/>
                    <a:pt x="17" y="37"/>
                    <a:pt x="25" y="28"/>
                  </a:cubicBezTo>
                  <a:cubicBezTo>
                    <a:pt x="33" y="19"/>
                    <a:pt x="43" y="12"/>
                    <a:pt x="55" y="7"/>
                  </a:cubicBezTo>
                  <a:cubicBezTo>
                    <a:pt x="66" y="2"/>
                    <a:pt x="80" y="0"/>
                    <a:pt x="94" y="0"/>
                  </a:cubicBezTo>
                  <a:cubicBezTo>
                    <a:pt x="109" y="0"/>
                    <a:pt x="122" y="2"/>
                    <a:pt x="133" y="7"/>
                  </a:cubicBezTo>
                  <a:cubicBezTo>
                    <a:pt x="144" y="12"/>
                    <a:pt x="153" y="19"/>
                    <a:pt x="161" y="27"/>
                  </a:cubicBezTo>
                  <a:cubicBezTo>
                    <a:pt x="168" y="35"/>
                    <a:pt x="173" y="45"/>
                    <a:pt x="177" y="56"/>
                  </a:cubicBezTo>
                  <a:cubicBezTo>
                    <a:pt x="180" y="68"/>
                    <a:pt x="182" y="80"/>
                    <a:pt x="182" y="92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4"/>
                    <a:pt x="55" y="143"/>
                  </a:cubicBezTo>
                  <a:cubicBezTo>
                    <a:pt x="65" y="152"/>
                    <a:pt x="78" y="157"/>
                    <a:pt x="95" y="157"/>
                  </a:cubicBezTo>
                  <a:cubicBezTo>
                    <a:pt x="107" y="157"/>
                    <a:pt x="117" y="155"/>
                    <a:pt x="125" y="149"/>
                  </a:cubicBezTo>
                  <a:cubicBezTo>
                    <a:pt x="132" y="144"/>
                    <a:pt x="139" y="137"/>
                    <a:pt x="144" y="128"/>
                  </a:cubicBezTo>
                  <a:lnTo>
                    <a:pt x="178" y="146"/>
                  </a:lnTo>
                  <a:close/>
                  <a:moveTo>
                    <a:pt x="94" y="32"/>
                  </a:moveTo>
                  <a:cubicBezTo>
                    <a:pt x="78" y="32"/>
                    <a:pt x="66" y="37"/>
                    <a:pt x="57" y="45"/>
                  </a:cubicBezTo>
                  <a:cubicBezTo>
                    <a:pt x="47" y="54"/>
                    <a:pt x="41" y="66"/>
                    <a:pt x="39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2" y="67"/>
                    <a:pt x="138" y="55"/>
                    <a:pt x="130" y="46"/>
                  </a:cubicBezTo>
                  <a:cubicBezTo>
                    <a:pt x="122" y="37"/>
                    <a:pt x="110" y="32"/>
                    <a:pt x="9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63" name="Freeform 17"/>
            <p:cNvSpPr/>
            <p:nvPr userDrawn="1"/>
          </p:nvSpPr>
          <p:spPr bwMode="black">
            <a:xfrm>
              <a:off x="4541" y="1521"/>
              <a:ext cx="185" cy="280"/>
            </a:xfrm>
            <a:custGeom>
              <a:avLst/>
              <a:gdLst>
                <a:gd name="T0" fmla="*/ 91 w 123"/>
                <a:gd name="T1" fmla="*/ 0 h 186"/>
                <a:gd name="T2" fmla="*/ 109 w 123"/>
                <a:gd name="T3" fmla="*/ 2 h 186"/>
                <a:gd name="T4" fmla="*/ 123 w 123"/>
                <a:gd name="T5" fmla="*/ 7 h 186"/>
                <a:gd name="T6" fmla="*/ 111 w 123"/>
                <a:gd name="T7" fmla="*/ 43 h 186"/>
                <a:gd name="T8" fmla="*/ 97 w 123"/>
                <a:gd name="T9" fmla="*/ 37 h 186"/>
                <a:gd name="T10" fmla="*/ 80 w 123"/>
                <a:gd name="T11" fmla="*/ 35 h 186"/>
                <a:gd name="T12" fmla="*/ 52 w 123"/>
                <a:gd name="T13" fmla="*/ 49 h 186"/>
                <a:gd name="T14" fmla="*/ 40 w 123"/>
                <a:gd name="T15" fmla="*/ 93 h 186"/>
                <a:gd name="T16" fmla="*/ 40 w 123"/>
                <a:gd name="T17" fmla="*/ 186 h 186"/>
                <a:gd name="T18" fmla="*/ 0 w 123"/>
                <a:gd name="T19" fmla="*/ 186 h 186"/>
                <a:gd name="T20" fmla="*/ 0 w 123"/>
                <a:gd name="T21" fmla="*/ 2 h 186"/>
                <a:gd name="T22" fmla="*/ 40 w 123"/>
                <a:gd name="T23" fmla="*/ 2 h 186"/>
                <a:gd name="T24" fmla="*/ 40 w 123"/>
                <a:gd name="T25" fmla="*/ 46 h 186"/>
                <a:gd name="T26" fmla="*/ 58 w 123"/>
                <a:gd name="T27" fmla="*/ 11 h 186"/>
                <a:gd name="T28" fmla="*/ 91 w 123"/>
                <a:gd name="T2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6" extrusionOk="0">
                  <a:moveTo>
                    <a:pt x="91" y="0"/>
                  </a:moveTo>
                  <a:cubicBezTo>
                    <a:pt x="98" y="0"/>
                    <a:pt x="103" y="0"/>
                    <a:pt x="109" y="2"/>
                  </a:cubicBezTo>
                  <a:cubicBezTo>
                    <a:pt x="114" y="3"/>
                    <a:pt x="118" y="5"/>
                    <a:pt x="123" y="7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7" y="40"/>
                    <a:pt x="102" y="38"/>
                    <a:pt x="97" y="37"/>
                  </a:cubicBezTo>
                  <a:cubicBezTo>
                    <a:pt x="92" y="36"/>
                    <a:pt x="86" y="35"/>
                    <a:pt x="80" y="35"/>
                  </a:cubicBezTo>
                  <a:cubicBezTo>
                    <a:pt x="69" y="35"/>
                    <a:pt x="59" y="40"/>
                    <a:pt x="52" y="49"/>
                  </a:cubicBezTo>
                  <a:cubicBezTo>
                    <a:pt x="44" y="59"/>
                    <a:pt x="40" y="73"/>
                    <a:pt x="40" y="93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4" y="31"/>
                    <a:pt x="50" y="19"/>
                    <a:pt x="58" y="11"/>
                  </a:cubicBezTo>
                  <a:cubicBezTo>
                    <a:pt x="67" y="3"/>
                    <a:pt x="77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64" name="Freeform 18"/>
            <p:cNvSpPr/>
            <p:nvPr userDrawn="1"/>
          </p:nvSpPr>
          <p:spPr bwMode="black">
            <a:xfrm>
              <a:off x="4744" y="1518"/>
              <a:ext cx="248" cy="289"/>
            </a:xfrm>
            <a:custGeom>
              <a:avLst/>
              <a:gdLst>
                <a:gd name="T0" fmla="*/ 0 w 165"/>
                <a:gd name="T1" fmla="*/ 155 h 192"/>
                <a:gd name="T2" fmla="*/ 29 w 165"/>
                <a:gd name="T3" fmla="*/ 128 h 192"/>
                <a:gd name="T4" fmla="*/ 54 w 165"/>
                <a:gd name="T5" fmla="*/ 151 h 192"/>
                <a:gd name="T6" fmla="*/ 90 w 165"/>
                <a:gd name="T7" fmla="*/ 158 h 192"/>
                <a:gd name="T8" fmla="*/ 118 w 165"/>
                <a:gd name="T9" fmla="*/ 150 h 192"/>
                <a:gd name="T10" fmla="*/ 126 w 165"/>
                <a:gd name="T11" fmla="*/ 133 h 192"/>
                <a:gd name="T12" fmla="*/ 121 w 165"/>
                <a:gd name="T13" fmla="*/ 121 h 192"/>
                <a:gd name="T14" fmla="*/ 108 w 165"/>
                <a:gd name="T15" fmla="*/ 115 h 192"/>
                <a:gd name="T16" fmla="*/ 88 w 165"/>
                <a:gd name="T17" fmla="*/ 110 h 192"/>
                <a:gd name="T18" fmla="*/ 64 w 165"/>
                <a:gd name="T19" fmla="*/ 107 h 192"/>
                <a:gd name="T20" fmla="*/ 23 w 165"/>
                <a:gd name="T21" fmla="*/ 92 h 192"/>
                <a:gd name="T22" fmla="*/ 7 w 165"/>
                <a:gd name="T23" fmla="*/ 57 h 192"/>
                <a:gd name="T24" fmla="*/ 26 w 165"/>
                <a:gd name="T25" fmla="*/ 17 h 192"/>
                <a:gd name="T26" fmla="*/ 79 w 165"/>
                <a:gd name="T27" fmla="*/ 0 h 192"/>
                <a:gd name="T28" fmla="*/ 128 w 165"/>
                <a:gd name="T29" fmla="*/ 9 h 192"/>
                <a:gd name="T30" fmla="*/ 165 w 165"/>
                <a:gd name="T31" fmla="*/ 38 h 192"/>
                <a:gd name="T32" fmla="*/ 135 w 165"/>
                <a:gd name="T33" fmla="*/ 64 h 192"/>
                <a:gd name="T34" fmla="*/ 110 w 165"/>
                <a:gd name="T35" fmla="*/ 41 h 192"/>
                <a:gd name="T36" fmla="*/ 77 w 165"/>
                <a:gd name="T37" fmla="*/ 33 h 192"/>
                <a:gd name="T38" fmla="*/ 50 w 165"/>
                <a:gd name="T39" fmla="*/ 41 h 192"/>
                <a:gd name="T40" fmla="*/ 41 w 165"/>
                <a:gd name="T41" fmla="*/ 58 h 192"/>
                <a:gd name="T42" fmla="*/ 56 w 165"/>
                <a:gd name="T43" fmla="*/ 75 h 192"/>
                <a:gd name="T44" fmla="*/ 94 w 165"/>
                <a:gd name="T45" fmla="*/ 82 h 192"/>
                <a:gd name="T46" fmla="*/ 120 w 165"/>
                <a:gd name="T47" fmla="*/ 87 h 192"/>
                <a:gd name="T48" fmla="*/ 141 w 165"/>
                <a:gd name="T49" fmla="*/ 96 h 192"/>
                <a:gd name="T50" fmla="*/ 156 w 165"/>
                <a:gd name="T51" fmla="*/ 110 h 192"/>
                <a:gd name="T52" fmla="*/ 162 w 165"/>
                <a:gd name="T53" fmla="*/ 133 h 192"/>
                <a:gd name="T54" fmla="*/ 142 w 165"/>
                <a:gd name="T55" fmla="*/ 175 h 192"/>
                <a:gd name="T56" fmla="*/ 89 w 165"/>
                <a:gd name="T57" fmla="*/ 192 h 192"/>
                <a:gd name="T58" fmla="*/ 35 w 165"/>
                <a:gd name="T59" fmla="*/ 182 h 192"/>
                <a:gd name="T60" fmla="*/ 0 w 165"/>
                <a:gd name="T61" fmla="*/ 15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2" extrusionOk="0">
                  <a:moveTo>
                    <a:pt x="0" y="155"/>
                  </a:moveTo>
                  <a:cubicBezTo>
                    <a:pt x="29" y="128"/>
                    <a:pt x="29" y="128"/>
                    <a:pt x="29" y="128"/>
                  </a:cubicBezTo>
                  <a:cubicBezTo>
                    <a:pt x="36" y="138"/>
                    <a:pt x="45" y="146"/>
                    <a:pt x="54" y="151"/>
                  </a:cubicBezTo>
                  <a:cubicBezTo>
                    <a:pt x="64" y="156"/>
                    <a:pt x="76" y="158"/>
                    <a:pt x="90" y="158"/>
                  </a:cubicBezTo>
                  <a:cubicBezTo>
                    <a:pt x="102" y="158"/>
                    <a:pt x="112" y="156"/>
                    <a:pt x="118" y="150"/>
                  </a:cubicBezTo>
                  <a:cubicBezTo>
                    <a:pt x="123" y="145"/>
                    <a:pt x="126" y="139"/>
                    <a:pt x="126" y="133"/>
                  </a:cubicBezTo>
                  <a:cubicBezTo>
                    <a:pt x="126" y="128"/>
                    <a:pt x="125" y="124"/>
                    <a:pt x="121" y="121"/>
                  </a:cubicBezTo>
                  <a:cubicBezTo>
                    <a:pt x="118" y="119"/>
                    <a:pt x="114" y="116"/>
                    <a:pt x="108" y="115"/>
                  </a:cubicBezTo>
                  <a:cubicBezTo>
                    <a:pt x="102" y="113"/>
                    <a:pt x="96" y="112"/>
                    <a:pt x="88" y="110"/>
                  </a:cubicBezTo>
                  <a:cubicBezTo>
                    <a:pt x="81" y="109"/>
                    <a:pt x="73" y="108"/>
                    <a:pt x="64" y="107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7" y="74"/>
                    <a:pt x="7" y="57"/>
                  </a:cubicBezTo>
                  <a:cubicBezTo>
                    <a:pt x="7" y="41"/>
                    <a:pt x="13" y="28"/>
                    <a:pt x="26" y="17"/>
                  </a:cubicBezTo>
                  <a:cubicBezTo>
                    <a:pt x="39" y="6"/>
                    <a:pt x="57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5"/>
                    <a:pt x="165" y="38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28" y="54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6"/>
                    <a:pt x="50" y="41"/>
                  </a:cubicBezTo>
                  <a:cubicBezTo>
                    <a:pt x="44" y="46"/>
                    <a:pt x="41" y="51"/>
                    <a:pt x="41" y="58"/>
                  </a:cubicBezTo>
                  <a:cubicBezTo>
                    <a:pt x="41" y="66"/>
                    <a:pt x="46" y="72"/>
                    <a:pt x="56" y="75"/>
                  </a:cubicBezTo>
                  <a:cubicBezTo>
                    <a:pt x="66" y="78"/>
                    <a:pt x="78" y="80"/>
                    <a:pt x="94" y="82"/>
                  </a:cubicBezTo>
                  <a:cubicBezTo>
                    <a:pt x="103" y="84"/>
                    <a:pt x="111" y="85"/>
                    <a:pt x="120" y="87"/>
                  </a:cubicBezTo>
                  <a:cubicBezTo>
                    <a:pt x="128" y="89"/>
                    <a:pt x="135" y="92"/>
                    <a:pt x="141" y="96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4"/>
                    <a:pt x="162" y="133"/>
                  </a:cubicBezTo>
                  <a:cubicBezTo>
                    <a:pt x="162" y="150"/>
                    <a:pt x="155" y="164"/>
                    <a:pt x="142" y="175"/>
                  </a:cubicBezTo>
                  <a:cubicBezTo>
                    <a:pt x="129" y="186"/>
                    <a:pt x="111" y="192"/>
                    <a:pt x="89" y="192"/>
                  </a:cubicBezTo>
                  <a:cubicBezTo>
                    <a:pt x="68" y="192"/>
                    <a:pt x="50" y="188"/>
                    <a:pt x="35" y="182"/>
                  </a:cubicBezTo>
                  <a:cubicBezTo>
                    <a:pt x="21" y="175"/>
                    <a:pt x="9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65" name="Freeform 19"/>
            <p:cNvSpPr>
              <a:spLocks noEditPoints="1"/>
            </p:cNvSpPr>
            <p:nvPr userDrawn="1"/>
          </p:nvSpPr>
          <p:spPr bwMode="black">
            <a:xfrm>
              <a:off x="5040" y="1404"/>
              <a:ext cx="77" cy="396"/>
            </a:xfrm>
            <a:custGeom>
              <a:avLst/>
              <a:gdLst>
                <a:gd name="T0" fmla="*/ 0 w 51"/>
                <a:gd name="T1" fmla="*/ 27 h 264"/>
                <a:gd name="T2" fmla="*/ 6 w 51"/>
                <a:gd name="T3" fmla="*/ 8 h 264"/>
                <a:gd name="T4" fmla="*/ 25 w 51"/>
                <a:gd name="T5" fmla="*/ 0 h 264"/>
                <a:gd name="T6" fmla="*/ 44 w 51"/>
                <a:gd name="T7" fmla="*/ 8 h 264"/>
                <a:gd name="T8" fmla="*/ 51 w 51"/>
                <a:gd name="T9" fmla="*/ 27 h 264"/>
                <a:gd name="T10" fmla="*/ 44 w 51"/>
                <a:gd name="T11" fmla="*/ 45 h 264"/>
                <a:gd name="T12" fmla="*/ 25 w 51"/>
                <a:gd name="T13" fmla="*/ 52 h 264"/>
                <a:gd name="T14" fmla="*/ 6 w 51"/>
                <a:gd name="T15" fmla="*/ 45 h 264"/>
                <a:gd name="T16" fmla="*/ 0 w 51"/>
                <a:gd name="T17" fmla="*/ 27 h 264"/>
                <a:gd name="T18" fmla="*/ 44 w 51"/>
                <a:gd name="T19" fmla="*/ 80 h 264"/>
                <a:gd name="T20" fmla="*/ 44 w 51"/>
                <a:gd name="T21" fmla="*/ 264 h 264"/>
                <a:gd name="T22" fmla="*/ 4 w 51"/>
                <a:gd name="T23" fmla="*/ 264 h 264"/>
                <a:gd name="T24" fmla="*/ 4 w 51"/>
                <a:gd name="T25" fmla="*/ 80 h 264"/>
                <a:gd name="T26" fmla="*/ 44 w 51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264" extrusionOk="0">
                  <a:moveTo>
                    <a:pt x="0" y="27"/>
                  </a:moveTo>
                  <a:cubicBezTo>
                    <a:pt x="0" y="19"/>
                    <a:pt x="2" y="13"/>
                    <a:pt x="6" y="8"/>
                  </a:cubicBezTo>
                  <a:cubicBezTo>
                    <a:pt x="11" y="3"/>
                    <a:pt x="17" y="0"/>
                    <a:pt x="25" y="0"/>
                  </a:cubicBezTo>
                  <a:cubicBezTo>
                    <a:pt x="34" y="0"/>
                    <a:pt x="40" y="3"/>
                    <a:pt x="44" y="8"/>
                  </a:cubicBezTo>
                  <a:cubicBezTo>
                    <a:pt x="49" y="13"/>
                    <a:pt x="51" y="19"/>
                    <a:pt x="51" y="27"/>
                  </a:cubicBezTo>
                  <a:cubicBezTo>
                    <a:pt x="51" y="34"/>
                    <a:pt x="49" y="40"/>
                    <a:pt x="44" y="45"/>
                  </a:cubicBezTo>
                  <a:cubicBezTo>
                    <a:pt x="40" y="50"/>
                    <a:pt x="34" y="52"/>
                    <a:pt x="25" y="52"/>
                  </a:cubicBezTo>
                  <a:cubicBezTo>
                    <a:pt x="17" y="52"/>
                    <a:pt x="11" y="50"/>
                    <a:pt x="6" y="45"/>
                  </a:cubicBezTo>
                  <a:cubicBezTo>
                    <a:pt x="2" y="40"/>
                    <a:pt x="0" y="34"/>
                    <a:pt x="0" y="27"/>
                  </a:cubicBezTo>
                  <a:close/>
                  <a:moveTo>
                    <a:pt x="44" y="80"/>
                  </a:moveTo>
                  <a:cubicBezTo>
                    <a:pt x="44" y="264"/>
                    <a:pt x="44" y="264"/>
                    <a:pt x="4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80"/>
                    <a:pt x="4" y="80"/>
                    <a:pt x="4" y="80"/>
                  </a:cubicBezTo>
                  <a:lnTo>
                    <a:pt x="44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66" name="Freeform 20"/>
            <p:cNvSpPr/>
            <p:nvPr userDrawn="1"/>
          </p:nvSpPr>
          <p:spPr bwMode="black">
            <a:xfrm>
              <a:off x="5159" y="1421"/>
              <a:ext cx="196" cy="384"/>
            </a:xfrm>
            <a:custGeom>
              <a:avLst/>
              <a:gdLst>
                <a:gd name="T0" fmla="*/ 131 w 131"/>
                <a:gd name="T1" fmla="*/ 217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1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90 h 256"/>
                <a:gd name="T34" fmla="*/ 86 w 131"/>
                <a:gd name="T35" fmla="*/ 215 h 256"/>
                <a:gd name="T36" fmla="*/ 107 w 131"/>
                <a:gd name="T37" fmla="*/ 222 h 256"/>
                <a:gd name="T38" fmla="*/ 119 w 131"/>
                <a:gd name="T39" fmla="*/ 221 h 256"/>
                <a:gd name="T40" fmla="*/ 131 w 131"/>
                <a:gd name="T41" fmla="*/ 21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7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3"/>
                    <a:pt x="116" y="254"/>
                  </a:cubicBezTo>
                  <a:cubicBezTo>
                    <a:pt x="110" y="256"/>
                    <a:pt x="104" y="256"/>
                    <a:pt x="98" y="256"/>
                  </a:cubicBezTo>
                  <a:cubicBezTo>
                    <a:pt x="78" y="256"/>
                    <a:pt x="64" y="251"/>
                    <a:pt x="55" y="241"/>
                  </a:cubicBezTo>
                  <a:cubicBezTo>
                    <a:pt x="46" y="230"/>
                    <a:pt x="42" y="215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90"/>
                    <a:pt x="79" y="190"/>
                    <a:pt x="79" y="190"/>
                  </a:cubicBezTo>
                  <a:cubicBezTo>
                    <a:pt x="79" y="202"/>
                    <a:pt x="82" y="210"/>
                    <a:pt x="86" y="215"/>
                  </a:cubicBezTo>
                  <a:cubicBezTo>
                    <a:pt x="91" y="220"/>
                    <a:pt x="98" y="222"/>
                    <a:pt x="107" y="222"/>
                  </a:cubicBezTo>
                  <a:cubicBezTo>
                    <a:pt x="112" y="222"/>
                    <a:pt x="116" y="222"/>
                    <a:pt x="119" y="221"/>
                  </a:cubicBezTo>
                  <a:cubicBezTo>
                    <a:pt x="123" y="220"/>
                    <a:pt x="127" y="219"/>
                    <a:pt x="131" y="2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67" name="Freeform 21"/>
            <p:cNvSpPr>
              <a:spLocks noEditPoints="1"/>
            </p:cNvSpPr>
            <p:nvPr userDrawn="1"/>
          </p:nvSpPr>
          <p:spPr bwMode="black">
            <a:xfrm>
              <a:off x="5387" y="1388"/>
              <a:ext cx="273" cy="417"/>
            </a:xfrm>
            <a:custGeom>
              <a:avLst/>
              <a:gdLst>
                <a:gd name="T0" fmla="*/ 177 w 182"/>
                <a:gd name="T1" fmla="*/ 234 h 278"/>
                <a:gd name="T2" fmla="*/ 146 w 182"/>
                <a:gd name="T3" fmla="*/ 266 h 278"/>
                <a:gd name="T4" fmla="*/ 95 w 182"/>
                <a:gd name="T5" fmla="*/ 278 h 278"/>
                <a:gd name="T6" fmla="*/ 54 w 182"/>
                <a:gd name="T7" fmla="*/ 271 h 278"/>
                <a:gd name="T8" fmla="*/ 24 w 182"/>
                <a:gd name="T9" fmla="*/ 251 h 278"/>
                <a:gd name="T10" fmla="*/ 6 w 182"/>
                <a:gd name="T11" fmla="*/ 221 h 278"/>
                <a:gd name="T12" fmla="*/ 0 w 182"/>
                <a:gd name="T13" fmla="*/ 184 h 278"/>
                <a:gd name="T14" fmla="*/ 6 w 182"/>
                <a:gd name="T15" fmla="*/ 147 h 278"/>
                <a:gd name="T16" fmla="*/ 25 w 182"/>
                <a:gd name="T17" fmla="*/ 116 h 278"/>
                <a:gd name="T18" fmla="*/ 54 w 182"/>
                <a:gd name="T19" fmla="*/ 95 h 278"/>
                <a:gd name="T20" fmla="*/ 94 w 182"/>
                <a:gd name="T21" fmla="*/ 88 h 278"/>
                <a:gd name="T22" fmla="*/ 133 w 182"/>
                <a:gd name="T23" fmla="*/ 95 h 278"/>
                <a:gd name="T24" fmla="*/ 160 w 182"/>
                <a:gd name="T25" fmla="*/ 115 h 278"/>
                <a:gd name="T26" fmla="*/ 176 w 182"/>
                <a:gd name="T27" fmla="*/ 144 h 278"/>
                <a:gd name="T28" fmla="*/ 182 w 182"/>
                <a:gd name="T29" fmla="*/ 180 h 278"/>
                <a:gd name="T30" fmla="*/ 182 w 182"/>
                <a:gd name="T31" fmla="*/ 194 h 278"/>
                <a:gd name="T32" fmla="*/ 38 w 182"/>
                <a:gd name="T33" fmla="*/ 194 h 278"/>
                <a:gd name="T34" fmla="*/ 55 w 182"/>
                <a:gd name="T35" fmla="*/ 231 h 278"/>
                <a:gd name="T36" fmla="*/ 95 w 182"/>
                <a:gd name="T37" fmla="*/ 245 h 278"/>
                <a:gd name="T38" fmla="*/ 124 w 182"/>
                <a:gd name="T39" fmla="*/ 237 h 278"/>
                <a:gd name="T40" fmla="*/ 144 w 182"/>
                <a:gd name="T41" fmla="*/ 216 h 278"/>
                <a:gd name="T42" fmla="*/ 177 w 182"/>
                <a:gd name="T43" fmla="*/ 234 h 278"/>
                <a:gd name="T44" fmla="*/ 94 w 182"/>
                <a:gd name="T45" fmla="*/ 120 h 278"/>
                <a:gd name="T46" fmla="*/ 56 w 182"/>
                <a:gd name="T47" fmla="*/ 133 h 278"/>
                <a:gd name="T48" fmla="*/ 39 w 182"/>
                <a:gd name="T49" fmla="*/ 169 h 278"/>
                <a:gd name="T50" fmla="*/ 143 w 182"/>
                <a:gd name="T51" fmla="*/ 169 h 278"/>
                <a:gd name="T52" fmla="*/ 130 w 182"/>
                <a:gd name="T53" fmla="*/ 134 h 278"/>
                <a:gd name="T54" fmla="*/ 94 w 182"/>
                <a:gd name="T55" fmla="*/ 120 h 278"/>
                <a:gd name="T56" fmla="*/ 88 w 182"/>
                <a:gd name="T57" fmla="*/ 74 h 278"/>
                <a:gd name="T58" fmla="*/ 73 w 182"/>
                <a:gd name="T59" fmla="*/ 59 h 278"/>
                <a:gd name="T60" fmla="*/ 127 w 182"/>
                <a:gd name="T61" fmla="*/ 0 h 278"/>
                <a:gd name="T62" fmla="*/ 147 w 182"/>
                <a:gd name="T63" fmla="*/ 18 h 278"/>
                <a:gd name="T64" fmla="*/ 88 w 182"/>
                <a:gd name="T65" fmla="*/ 7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2" h="278" extrusionOk="0">
                  <a:moveTo>
                    <a:pt x="177" y="234"/>
                  </a:moveTo>
                  <a:cubicBezTo>
                    <a:pt x="170" y="247"/>
                    <a:pt x="159" y="257"/>
                    <a:pt x="146" y="266"/>
                  </a:cubicBezTo>
                  <a:cubicBezTo>
                    <a:pt x="132" y="274"/>
                    <a:pt x="116" y="278"/>
                    <a:pt x="95" y="278"/>
                  </a:cubicBezTo>
                  <a:cubicBezTo>
                    <a:pt x="79" y="278"/>
                    <a:pt x="66" y="276"/>
                    <a:pt x="54" y="271"/>
                  </a:cubicBezTo>
                  <a:cubicBezTo>
                    <a:pt x="42" y="266"/>
                    <a:pt x="32" y="260"/>
                    <a:pt x="24" y="251"/>
                  </a:cubicBezTo>
                  <a:cubicBezTo>
                    <a:pt x="16" y="243"/>
                    <a:pt x="10" y="233"/>
                    <a:pt x="6" y="221"/>
                  </a:cubicBezTo>
                  <a:cubicBezTo>
                    <a:pt x="2" y="210"/>
                    <a:pt x="0" y="197"/>
                    <a:pt x="0" y="184"/>
                  </a:cubicBezTo>
                  <a:cubicBezTo>
                    <a:pt x="0" y="171"/>
                    <a:pt x="2" y="159"/>
                    <a:pt x="6" y="147"/>
                  </a:cubicBezTo>
                  <a:cubicBezTo>
                    <a:pt x="11" y="135"/>
                    <a:pt x="17" y="125"/>
                    <a:pt x="25" y="116"/>
                  </a:cubicBezTo>
                  <a:cubicBezTo>
                    <a:pt x="33" y="107"/>
                    <a:pt x="43" y="100"/>
                    <a:pt x="54" y="95"/>
                  </a:cubicBezTo>
                  <a:cubicBezTo>
                    <a:pt x="66" y="90"/>
                    <a:pt x="79" y="88"/>
                    <a:pt x="94" y="88"/>
                  </a:cubicBezTo>
                  <a:cubicBezTo>
                    <a:pt x="109" y="88"/>
                    <a:pt x="122" y="90"/>
                    <a:pt x="133" y="95"/>
                  </a:cubicBezTo>
                  <a:cubicBezTo>
                    <a:pt x="144" y="100"/>
                    <a:pt x="153" y="107"/>
                    <a:pt x="160" y="115"/>
                  </a:cubicBezTo>
                  <a:cubicBezTo>
                    <a:pt x="167" y="123"/>
                    <a:pt x="173" y="133"/>
                    <a:pt x="176" y="144"/>
                  </a:cubicBezTo>
                  <a:cubicBezTo>
                    <a:pt x="180" y="156"/>
                    <a:pt x="182" y="168"/>
                    <a:pt x="182" y="180"/>
                  </a:cubicBezTo>
                  <a:cubicBezTo>
                    <a:pt x="182" y="194"/>
                    <a:pt x="182" y="194"/>
                    <a:pt x="182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40" y="210"/>
                    <a:pt x="45" y="222"/>
                    <a:pt x="55" y="231"/>
                  </a:cubicBezTo>
                  <a:cubicBezTo>
                    <a:pt x="64" y="240"/>
                    <a:pt x="77" y="245"/>
                    <a:pt x="95" y="245"/>
                  </a:cubicBezTo>
                  <a:cubicBezTo>
                    <a:pt x="107" y="245"/>
                    <a:pt x="117" y="243"/>
                    <a:pt x="124" y="237"/>
                  </a:cubicBezTo>
                  <a:cubicBezTo>
                    <a:pt x="132" y="232"/>
                    <a:pt x="139" y="225"/>
                    <a:pt x="144" y="216"/>
                  </a:cubicBezTo>
                  <a:lnTo>
                    <a:pt x="177" y="234"/>
                  </a:lnTo>
                  <a:close/>
                  <a:moveTo>
                    <a:pt x="94" y="120"/>
                  </a:moveTo>
                  <a:cubicBezTo>
                    <a:pt x="78" y="120"/>
                    <a:pt x="66" y="125"/>
                    <a:pt x="56" y="133"/>
                  </a:cubicBezTo>
                  <a:cubicBezTo>
                    <a:pt x="47" y="142"/>
                    <a:pt x="41" y="154"/>
                    <a:pt x="39" y="16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2" y="155"/>
                    <a:pt x="138" y="143"/>
                    <a:pt x="130" y="134"/>
                  </a:cubicBezTo>
                  <a:cubicBezTo>
                    <a:pt x="122" y="125"/>
                    <a:pt x="110" y="120"/>
                    <a:pt x="94" y="120"/>
                  </a:cubicBezTo>
                  <a:close/>
                  <a:moveTo>
                    <a:pt x="88" y="74"/>
                  </a:moveTo>
                  <a:cubicBezTo>
                    <a:pt x="73" y="59"/>
                    <a:pt x="73" y="59"/>
                    <a:pt x="73" y="5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7" y="18"/>
                    <a:pt x="147" y="18"/>
                    <a:pt x="147" y="18"/>
                  </a:cubicBezTo>
                  <a:lnTo>
                    <a:pt x="88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68" name="Freeform 22"/>
            <p:cNvSpPr/>
            <p:nvPr userDrawn="1"/>
          </p:nvSpPr>
          <p:spPr bwMode="black">
            <a:xfrm>
              <a:off x="2367" y="939"/>
              <a:ext cx="473" cy="360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 extrusionOk="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23"/>
            <p:cNvSpPr>
              <a:spLocks noChangeArrowheads="1"/>
            </p:cNvSpPr>
            <p:nvPr userDrawn="1"/>
          </p:nvSpPr>
          <p:spPr bwMode="black">
            <a:xfrm>
              <a:off x="2131" y="939"/>
              <a:ext cx="173" cy="3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1425550">
        <a:lnSpc>
          <a:spcPct val="90000"/>
        </a:lnSpc>
        <a:spcBef>
          <a:spcPts val="0"/>
        </a:spcBef>
        <a:buNone/>
        <a:defRPr sz="5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1425550">
        <a:lnSpc>
          <a:spcPct val="90000"/>
        </a:lnSpc>
        <a:spcBef>
          <a:spcPts val="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266700" algn="l" defTabSz="1425550">
        <a:lnSpc>
          <a:spcPct val="90000"/>
        </a:lnSpc>
        <a:spcBef>
          <a:spcPts val="0"/>
        </a:spcBef>
        <a:buFont typeface="Courier New"/>
        <a:buChar char="o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450975" indent="-457200" algn="l" defTabSz="1425550">
        <a:lnSpc>
          <a:spcPct val="90000"/>
        </a:lnSpc>
        <a:spcBef>
          <a:spcPts val="0"/>
        </a:spcBef>
        <a:buFont typeface="Source Sans Pro"/>
        <a:buChar char="‒"/>
        <a:defRPr sz="2000" u="none">
          <a:solidFill>
            <a:schemeClr val="tx1"/>
          </a:solidFill>
          <a:latin typeface="+mn-lt"/>
          <a:ea typeface="+mn-ea"/>
          <a:cs typeface="+mn-cs"/>
        </a:defRPr>
      </a:lvl3pPr>
      <a:lvl4pPr marL="2595525" indent="-457200" algn="l" defTabSz="1425550">
        <a:lnSpc>
          <a:spcPct val="90000"/>
        </a:lnSpc>
        <a:spcBef>
          <a:spcPts val="780"/>
        </a:spcBef>
        <a:buFont typeface="Source Sans Pro"/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ed-bs%40doctorat-paysdelaloire.fr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 bwMode="black">
          <a:xfrm>
            <a:off x="862198" y="2642693"/>
            <a:ext cx="12528984" cy="4154984"/>
          </a:xfrm>
        </p:spPr>
        <p:txBody>
          <a:bodyPr/>
          <a:lstStyle/>
          <a:p>
            <a:pPr>
              <a:defRPr/>
            </a:pPr>
            <a:r>
              <a:rPr lang="fr-FR" dirty="0"/>
              <a:t>Procédure d’attribution des CDE</a:t>
            </a:r>
            <a:endParaRPr dirty="0"/>
          </a:p>
        </p:txBody>
      </p:sp>
      <p:sp>
        <p:nvSpPr>
          <p:cNvPr id="44" name="Espace réservé de la date 43"/>
          <p:cNvSpPr>
            <a:spLocks noGrp="1"/>
          </p:cNvSpPr>
          <p:nvPr>
            <p:ph type="dt" sz="half" idx="10"/>
          </p:nvPr>
        </p:nvSpPr>
        <p:spPr bwMode="black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/>
              <a:t>04/04/2026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2"/>
          </p:nvPr>
        </p:nvSpPr>
        <p:spPr bwMode="black">
          <a:xfrm>
            <a:off x="864568" y="5936542"/>
            <a:ext cx="13176075" cy="1218795"/>
          </a:xfrm>
        </p:spPr>
        <p:txBody>
          <a:bodyPr/>
          <a:lstStyle/>
          <a:p>
            <a:pPr>
              <a:defRPr/>
            </a:pPr>
            <a:r>
              <a:rPr lang="fr-FR" dirty="0"/>
              <a:t>Ecole doctorale Biologie Santé et les laboratoires associés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2B6117-41E0-5948-B1AA-A4B7C460B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Admissibilité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1651A0-1DD3-DD4F-93A6-149AB2C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98" y="1661820"/>
            <a:ext cx="14112651" cy="8476167"/>
          </a:xfrm>
        </p:spPr>
        <p:txBody>
          <a:bodyPr/>
          <a:lstStyle/>
          <a:p>
            <a:pPr marL="0" indent="0">
              <a:buNone/>
            </a:pPr>
            <a:endParaRPr lang="fr-FR" sz="3600" dirty="0">
              <a:effectLst/>
              <a:latin typeface="Calibri" panose="020F0502020204030204" pitchFamily="34" charset="0"/>
            </a:endParaRPr>
          </a:p>
          <a:p>
            <a:r>
              <a:rPr lang="fr-FR" sz="3600" dirty="0">
                <a:effectLst/>
                <a:latin typeface="Calibri" panose="020F0502020204030204" pitchFamily="34" charset="0"/>
              </a:rPr>
              <a:t>Un classement des candidatures est effectué par la commission recherche de l’ED. </a:t>
            </a:r>
          </a:p>
          <a:p>
            <a:r>
              <a:rPr lang="fr-FR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L’admissibilité est indispensable pour obtenir un CDE</a:t>
            </a:r>
          </a:p>
          <a:p>
            <a:r>
              <a:rPr lang="fr-FR" sz="3600" dirty="0">
                <a:effectLst/>
                <a:latin typeface="Calibri" panose="020F0502020204030204" pitchFamily="34" charset="0"/>
              </a:rPr>
              <a:t>L’ED retiendra en 2026 autour de 25 candidatures. Ajustable.</a:t>
            </a:r>
          </a:p>
          <a:p>
            <a:pPr marL="0" indent="0">
              <a:buNone/>
            </a:pPr>
            <a:r>
              <a:rPr lang="fr-FR" sz="3600" i="1" dirty="0">
                <a:solidFill>
                  <a:srgbClr val="0070C0"/>
                </a:solidFill>
                <a:latin typeface="Calibri" panose="020F0502020204030204" pitchFamily="34" charset="0"/>
              </a:rPr>
              <a:t>  P</a:t>
            </a:r>
            <a:r>
              <a:rPr lang="fr-FR" sz="3600" i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as de quota appliqué pour ajuster le nombre d’auditions et le nombre </a:t>
            </a:r>
          </a:p>
          <a:p>
            <a:pPr marL="0" indent="0">
              <a:buNone/>
            </a:pPr>
            <a:r>
              <a:rPr lang="fr-FR" sz="3600" i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 de CDE par unité</a:t>
            </a:r>
            <a:r>
              <a:rPr lang="fr-FR" sz="3600" dirty="0">
                <a:effectLst/>
                <a:latin typeface="Calibri" panose="020F0502020204030204" pitchFamily="34" charset="0"/>
              </a:rPr>
              <a:t>. </a:t>
            </a:r>
          </a:p>
          <a:p>
            <a:r>
              <a:rPr lang="fr-FR" sz="3600" dirty="0">
                <a:effectLst/>
                <a:latin typeface="Calibri" panose="020F0502020204030204" pitchFamily="34" charset="0"/>
              </a:rPr>
              <a:t>Les critères du classement sont : dossier académique (</a:t>
            </a:r>
            <a:r>
              <a:rPr lang="fr-FR" sz="3600" b="1" dirty="0">
                <a:effectLst/>
                <a:latin typeface="Calibri" panose="020F0502020204030204" pitchFamily="34" charset="0"/>
              </a:rPr>
              <a:t>Master 1 et 2</a:t>
            </a:r>
            <a:r>
              <a:rPr lang="fr-FR" sz="3600" dirty="0">
                <a:effectLst/>
                <a:latin typeface="Calibri" panose="020F0502020204030204" pitchFamily="34" charset="0"/>
              </a:rPr>
              <a:t>) ; bonne adéquation entre le parcours du candidat.e</a:t>
            </a:r>
            <a:r>
              <a:rPr lang="fr-FR" sz="3600" dirty="0">
                <a:latin typeface="Calibri" panose="020F0502020204030204" pitchFamily="34" charset="0"/>
              </a:rPr>
              <a:t>/</a:t>
            </a:r>
            <a:r>
              <a:rPr lang="fr-FR" sz="3600" dirty="0">
                <a:effectLst/>
                <a:latin typeface="Calibri" panose="020F0502020204030204" pitchFamily="34" charset="0"/>
              </a:rPr>
              <a:t>sujet de thèse ;</a:t>
            </a:r>
            <a:r>
              <a:rPr lang="fr-FR" sz="3600" u="sng" dirty="0">
                <a:effectLst/>
                <a:latin typeface="Calibri" panose="020F0502020204030204" pitchFamily="34" charset="0"/>
              </a:rPr>
              <a:t> motivation</a:t>
            </a:r>
            <a:r>
              <a:rPr lang="fr-FR" sz="3600" dirty="0">
                <a:effectLst/>
                <a:latin typeface="Calibri" panose="020F0502020204030204" pitchFamily="34" charset="0"/>
              </a:rPr>
              <a:t>. </a:t>
            </a:r>
            <a:r>
              <a:rPr lang="fr-FR" sz="3600" i="1" dirty="0">
                <a:solidFill>
                  <a:srgbClr val="0070C0"/>
                </a:solidFill>
                <a:latin typeface="Calibri" panose="020F0502020204030204" pitchFamily="34" charset="0"/>
              </a:rPr>
              <a:t>U</a:t>
            </a:r>
            <a:r>
              <a:rPr lang="fr-FR" sz="3600" i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ne lettre de motivation peut faire la différence-la régularité du parcours compte - </a:t>
            </a:r>
            <a:r>
              <a:rPr lang="fr-FR" sz="3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abandon du percentile-&gt; note A-B-C-D</a:t>
            </a:r>
          </a:p>
          <a:p>
            <a:r>
              <a:rPr lang="fr-FR" sz="3600" dirty="0">
                <a:effectLst/>
                <a:latin typeface="Calibri" panose="020F0502020204030204" pitchFamily="34" charset="0"/>
              </a:rPr>
              <a:t>L’école doctorale convoquera les candidat.es retenu.es</a:t>
            </a:r>
            <a:endParaRPr lang="fr-FR" sz="3600" dirty="0">
              <a:latin typeface="Calibri" panose="020F0502020204030204" pitchFamily="34" charset="0"/>
            </a:endParaRPr>
          </a:p>
          <a:p>
            <a:r>
              <a:rPr lang="fr-FR" sz="3600" dirty="0">
                <a:effectLst/>
                <a:latin typeface="Calibri" panose="020F0502020204030204" pitchFamily="34" charset="0"/>
              </a:rPr>
              <a:t>Si parmi les admissibles, une unité ne remplit pas son quota, une épreuve en septembre pourra être organisée devant le même jury. </a:t>
            </a:r>
          </a:p>
          <a:p>
            <a:pPr marL="0" indent="0">
              <a:buNone/>
            </a:pPr>
            <a:br>
              <a:rPr lang="fr-FR" sz="3600" dirty="0">
                <a:effectLst/>
                <a:latin typeface="Calibri" panose="020F0502020204030204" pitchFamily="34" charset="0"/>
              </a:rPr>
            </a:br>
            <a:endParaRPr lang="fr-FR" sz="3600" dirty="0">
              <a:effectLst/>
              <a:latin typeface="Calibri" panose="020F0502020204030204" pitchFamily="34" charset="0"/>
            </a:endParaRPr>
          </a:p>
          <a:p>
            <a:endParaRPr lang="fr-FR" sz="3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6F2936-920E-7B44-A610-4825986A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931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C0904-C06E-44C0-D522-8835AC22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: concours 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DECF9F-6806-D5B1-65E6-EB0BB5E17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39" y="2575917"/>
            <a:ext cx="12392174" cy="4431983"/>
          </a:xfrm>
        </p:spPr>
        <p:txBody>
          <a:bodyPr/>
          <a:lstStyle/>
          <a:p>
            <a:r>
              <a:rPr lang="fr-FR" sz="4000" dirty="0"/>
              <a:t>54 dossiers reçus (pour 62 offres)</a:t>
            </a:r>
          </a:p>
          <a:p>
            <a:r>
              <a:rPr lang="fr-FR" sz="4000" dirty="0"/>
              <a:t>Classement des dossiers avant l’oral : notes de M2</a:t>
            </a:r>
          </a:p>
          <a:p>
            <a:r>
              <a:rPr lang="fr-FR" sz="4000" dirty="0"/>
              <a:t>Ajustement avec notes de M1 et motivations</a:t>
            </a:r>
            <a:endParaRPr lang="fr-FR" sz="4000" dirty="0">
              <a:solidFill>
                <a:srgbClr val="0070C0"/>
              </a:solidFill>
            </a:endParaRPr>
          </a:p>
          <a:p>
            <a:r>
              <a:rPr lang="fr-FR" sz="4000" dirty="0"/>
              <a:t>27 candidat.es invité.es, </a:t>
            </a:r>
            <a:r>
              <a:rPr lang="fr-FR" sz="4000" b="1" u="sng" dirty="0">
                <a:solidFill>
                  <a:srgbClr val="FF0000"/>
                </a:solidFill>
              </a:rPr>
              <a:t>24 se sont présenté.es</a:t>
            </a:r>
          </a:p>
          <a:p>
            <a:r>
              <a:rPr lang="fr-FR" sz="4000" b="1" dirty="0">
                <a:solidFill>
                  <a:srgbClr val="0070C0"/>
                </a:solidFill>
              </a:rPr>
              <a:t>Changement national : Master de petite taille induit d’être dans les tout premier pour être </a:t>
            </a:r>
            <a:r>
              <a:rPr lang="fr-FR" sz="4000" b="1" dirty="0" err="1">
                <a:solidFill>
                  <a:srgbClr val="0070C0"/>
                </a:solidFill>
              </a:rPr>
              <a:t>sélectionné.e</a:t>
            </a:r>
            <a:endParaRPr lang="fr-FR" sz="4000" b="1" dirty="0">
              <a:solidFill>
                <a:srgbClr val="0070C0"/>
              </a:solidFill>
            </a:endParaRPr>
          </a:p>
          <a:p>
            <a:r>
              <a:rPr lang="fr-FR" sz="4000" b="1" dirty="0"/>
              <a:t>Pas d’application du percentile mais analyse complète du dossier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FCEF2B-DF94-08CD-AB8F-8CE74746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81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99665-450B-D84B-A598-658F4DB9F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L’audition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A5D84F-C8C3-9C4B-9B36-3B9732532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16" y="858523"/>
            <a:ext cx="12893362" cy="9473363"/>
          </a:xfrm>
        </p:spPr>
        <p:txBody>
          <a:bodyPr/>
          <a:lstStyle/>
          <a:p>
            <a:pPr marL="0" indent="0">
              <a:buNone/>
            </a:pPr>
            <a:br>
              <a:rPr lang="fr-FR" sz="3600" dirty="0">
                <a:effectLst/>
                <a:latin typeface="+mj-lt"/>
              </a:rPr>
            </a:br>
            <a:endParaRPr lang="fr-FR" sz="3600" dirty="0">
              <a:effectLst/>
              <a:latin typeface="+mj-lt"/>
            </a:endParaRPr>
          </a:p>
          <a:p>
            <a:r>
              <a:rPr lang="fr-FR" sz="3600" dirty="0">
                <a:effectLst/>
                <a:latin typeface="+mj-lt"/>
              </a:rPr>
              <a:t>Un jury unique, mixte (interne/externe à NU, diversité des expertises, parité H/F) auditionne les candidat.es et les classe, sans ex aequo, quel que soit leur choix d’affectation. </a:t>
            </a:r>
            <a:r>
              <a:rPr lang="fr-FR" sz="3600" dirty="0">
                <a:latin typeface="+mj-lt"/>
              </a:rPr>
              <a:t>Composition pilotée par la commission recherche de l’ED. </a:t>
            </a:r>
            <a:r>
              <a:rPr lang="fr-FR" sz="3600" dirty="0">
                <a:effectLst/>
                <a:latin typeface="+mj-lt"/>
              </a:rPr>
              <a:t>Tous les jurys signent une charte déontologique (objectivité, gestion des conflits d’intérêts…) </a:t>
            </a:r>
          </a:p>
          <a:p>
            <a:endParaRPr lang="fr-FR" sz="3600" dirty="0">
              <a:effectLst/>
              <a:latin typeface="+mj-lt"/>
            </a:endParaRPr>
          </a:p>
          <a:p>
            <a:r>
              <a:rPr lang="fr-FR" sz="3600" b="1" dirty="0">
                <a:solidFill>
                  <a:srgbClr val="0070C0"/>
                </a:solidFill>
                <a:effectLst/>
                <a:latin typeface="+mj-lt"/>
              </a:rPr>
              <a:t>Le classement </a:t>
            </a:r>
            <a:r>
              <a:rPr lang="fr-FR" sz="3600" dirty="0">
                <a:effectLst/>
                <a:latin typeface="+mj-lt"/>
              </a:rPr>
              <a:t>des candidat.es éligibles prend en compte l’audition et la note académique (</a:t>
            </a:r>
            <a:r>
              <a:rPr lang="fr-FR" sz="3600" b="1" dirty="0">
                <a:solidFill>
                  <a:srgbClr val="0070C0"/>
                </a:solidFill>
                <a:effectLst/>
                <a:latin typeface="+mj-lt"/>
              </a:rPr>
              <a:t>60% et 40% </a:t>
            </a:r>
            <a:r>
              <a:rPr lang="fr-FR" sz="3600" dirty="0">
                <a:effectLst/>
                <a:latin typeface="+mj-lt"/>
              </a:rPr>
              <a:t>de la note respectivement). </a:t>
            </a:r>
            <a:r>
              <a:rPr lang="fr-FR" sz="3600" b="1" dirty="0">
                <a:solidFill>
                  <a:srgbClr val="0070C0"/>
                </a:solidFill>
                <a:effectLst/>
                <a:latin typeface="+mj-lt"/>
              </a:rPr>
              <a:t>De 1 à … au plus 24</a:t>
            </a:r>
          </a:p>
          <a:p>
            <a:endParaRPr lang="fr-FR" sz="3600" dirty="0">
              <a:effectLst/>
              <a:latin typeface="+mj-lt"/>
            </a:endParaRPr>
          </a:p>
          <a:p>
            <a:r>
              <a:rPr lang="fr-FR" sz="3600" dirty="0">
                <a:effectLst/>
                <a:latin typeface="+mj-lt"/>
              </a:rPr>
              <a:t>Si le jury considère qu’un.e candidat.e </a:t>
            </a:r>
            <a:r>
              <a:rPr lang="fr-FR" sz="3600" b="1" dirty="0">
                <a:solidFill>
                  <a:srgbClr val="0070C0"/>
                </a:solidFill>
                <a:effectLst/>
                <a:latin typeface="+mj-lt"/>
              </a:rPr>
              <a:t>ne remplit pas les critères d’entrée en doctorat, il/elle sera déclarée non-éligible à la suite de l’audition et ne sera pas classé.e. </a:t>
            </a:r>
            <a:br>
              <a:rPr lang="fr-FR" sz="3600" b="1" dirty="0">
                <a:solidFill>
                  <a:srgbClr val="0070C0"/>
                </a:solidFill>
                <a:effectLst/>
                <a:latin typeface="+mj-lt"/>
              </a:rPr>
            </a:br>
            <a:endParaRPr lang="fr-FR" sz="3600" b="1" dirty="0">
              <a:solidFill>
                <a:srgbClr val="0070C0"/>
              </a:solidFill>
              <a:effectLst/>
              <a:latin typeface="+mj-lt"/>
            </a:endParaRPr>
          </a:p>
          <a:p>
            <a:endParaRPr lang="fr-FR" sz="3600" b="1" dirty="0">
              <a:solidFill>
                <a:srgbClr val="0070C0"/>
              </a:solidFill>
              <a:effectLst/>
              <a:latin typeface="+mj-lt"/>
            </a:endParaRPr>
          </a:p>
          <a:p>
            <a:endParaRPr lang="fr-FR" sz="3600" dirty="0">
              <a:latin typeface="+mj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938584-7580-BC45-86D1-4F3AB8D0F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662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6459D1-7AE0-DA47-8338-14D69C1F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DEEED6-D54D-5A45-AE3D-14E96E4D6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24" y="1601490"/>
            <a:ext cx="13156160" cy="7682103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fr-FR" sz="3200" b="1" dirty="0"/>
              <a:t>Lieu</a:t>
            </a:r>
            <a:r>
              <a:rPr lang="fr-FR" sz="3200" dirty="0"/>
              <a:t> : sur site, salle et heure communiquées lors de la convocation officielle par mail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fr-FR" sz="3200" b="1" dirty="0"/>
              <a:t>Durée entretien </a:t>
            </a:r>
            <a:r>
              <a:rPr lang="fr-FR" sz="3200" dirty="0"/>
              <a:t>: 25 minutes. À huis clos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fr-FR" sz="3200" b="1" dirty="0"/>
              <a:t>Présentation</a:t>
            </a:r>
            <a:r>
              <a:rPr lang="fr-FR" sz="3200" dirty="0"/>
              <a:t> : 10 minutes </a:t>
            </a:r>
            <a:r>
              <a:rPr lang="fr-FR" sz="3200" u="sng" dirty="0"/>
              <a:t>précisément</a:t>
            </a:r>
            <a:r>
              <a:rPr lang="fr-FR" sz="3200" dirty="0"/>
              <a:t>. Il est demandé de se présenter et d’exposer son sujet et stage de M2 (env. 3-4 min), puis d’exposer son projet de recherche (env. 5-6 min)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fr-FR" sz="3200" b="1" dirty="0"/>
              <a:t>Discussion-questions</a:t>
            </a:r>
            <a:r>
              <a:rPr lang="fr-FR" sz="3200" dirty="0"/>
              <a:t> :  15 minutes </a:t>
            </a:r>
            <a:r>
              <a:rPr lang="fr-FR" sz="3200" u="sng" dirty="0"/>
              <a:t>précisément</a:t>
            </a:r>
            <a:r>
              <a:rPr lang="fr-FR" sz="3200" dirty="0"/>
              <a:t>, modérées par un modérateur</a:t>
            </a:r>
          </a:p>
          <a:p>
            <a:pPr marL="285750" indent="-285750">
              <a:buFont typeface="Arial" charset="0"/>
              <a:buChar char="•"/>
            </a:pPr>
            <a:r>
              <a:rPr lang="fr-FR" sz="3200" b="1" dirty="0"/>
              <a:t>Visioconférence </a:t>
            </a:r>
            <a:r>
              <a:rPr lang="fr-FR" sz="3200" dirty="0"/>
              <a:t>: possible, à la condition de se signaler et de réaliser un test technique en amont. En cas de dysfonctionnement technique le jour de l’audition, l’ED ne pourra en être tenue responsable.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fr-FR" sz="3200" b="1" dirty="0"/>
              <a:t>Langue</a:t>
            </a:r>
            <a:r>
              <a:rPr lang="fr-FR" sz="3200" dirty="0"/>
              <a:t> : français ou anglais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fr-FR" sz="3200" b="1" dirty="0"/>
              <a:t>Support</a:t>
            </a:r>
            <a:r>
              <a:rPr lang="fr-FR" sz="3200" dirty="0"/>
              <a:t> : ppt/pptx (Mac ou PC) </a:t>
            </a:r>
            <a:r>
              <a:rPr lang="fr-FR" sz="3200" b="1" dirty="0"/>
              <a:t>ET</a:t>
            </a:r>
            <a:r>
              <a:rPr lang="fr-FR" sz="3200" dirty="0"/>
              <a:t> pdf (si souci avec ppt/pptx)</a:t>
            </a:r>
          </a:p>
          <a:p>
            <a:endParaRPr lang="fr-FR" sz="3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CEF4BD-2162-484C-8D03-7AF37D52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1703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DA17CA-CCCB-A34B-A27A-6E43E0632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57" y="449362"/>
            <a:ext cx="12392174" cy="692497"/>
          </a:xfrm>
        </p:spPr>
        <p:txBody>
          <a:bodyPr/>
          <a:lstStyle/>
          <a:p>
            <a:r>
              <a:rPr lang="fr-FR" dirty="0"/>
              <a:t>Critères de l’audition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5E3F58-A866-EE46-AA38-DAB248D62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644" y="1376970"/>
            <a:ext cx="11887200" cy="6592574"/>
          </a:xfrm>
        </p:spPr>
        <p:txBody>
          <a:bodyPr/>
          <a:lstStyle/>
          <a:p>
            <a:r>
              <a:rPr lang="fr-FR" dirty="0"/>
              <a:t>Le jury veut évaluer la capacité du ou de la candidat.e à effectuer une thèse, </a:t>
            </a:r>
            <a:r>
              <a:rPr lang="fr-FR" dirty="0">
                <a:solidFill>
                  <a:srgbClr val="0070C0"/>
                </a:solidFill>
              </a:rPr>
              <a:t>pas une évaluation du sujet</a:t>
            </a:r>
          </a:p>
          <a:p>
            <a:endParaRPr lang="fr-FR" dirty="0"/>
          </a:p>
          <a:p>
            <a:r>
              <a:rPr lang="fr-FR" b="1" dirty="0"/>
              <a:t>Formation et expérience de la recherche</a:t>
            </a:r>
            <a:r>
              <a:rPr lang="fr-FR" dirty="0"/>
              <a:t>, particulièrement : l’adéquation du profil du candidat avec les compétences disciplinaires et techniques requises pour le sujet</a:t>
            </a:r>
          </a:p>
          <a:p>
            <a:endParaRPr lang="fr-FR" dirty="0"/>
          </a:p>
          <a:p>
            <a:r>
              <a:rPr lang="fr-FR" b="1" dirty="0"/>
              <a:t>La compréhension et l’appropriation de la question scientifique :</a:t>
            </a:r>
            <a:endParaRPr lang="fr-FR" dirty="0"/>
          </a:p>
          <a:p>
            <a:pPr marL="0" indent="0">
              <a:buNone/>
              <a:tabLst>
                <a:tab pos="719138" algn="l"/>
              </a:tabLst>
            </a:pPr>
            <a:r>
              <a:rPr lang="fr-FR" dirty="0"/>
              <a:t>- </a:t>
            </a:r>
            <a:r>
              <a:rPr lang="fr-FR" dirty="0">
                <a:solidFill>
                  <a:srgbClr val="0070C0"/>
                </a:solidFill>
              </a:rPr>
              <a:t>Comprendre et transmettre la question scientifique </a:t>
            </a:r>
            <a:r>
              <a:rPr lang="fr-FR" b="1" dirty="0">
                <a:solidFill>
                  <a:srgbClr val="0070C0"/>
                </a:solidFill>
              </a:rPr>
              <a:t>: pourquoi c’est important de travailler sur ce sujet !</a:t>
            </a:r>
          </a:p>
          <a:p>
            <a:pPr marL="0" indent="0">
              <a:buNone/>
              <a:tabLst>
                <a:tab pos="719138" algn="l"/>
              </a:tabLst>
            </a:pPr>
            <a:r>
              <a:rPr lang="fr-FR" dirty="0"/>
              <a:t>- le choix de la stratégie expérimentale : comment on répond à la question</a:t>
            </a:r>
          </a:p>
          <a:p>
            <a:pPr>
              <a:buFontTx/>
              <a:buChar char="-"/>
              <a:tabLst>
                <a:tab pos="719138" algn="l"/>
              </a:tabLst>
            </a:pPr>
            <a:r>
              <a:rPr lang="fr-FR" dirty="0"/>
              <a:t>Recul / critique / verrous envisagés</a:t>
            </a:r>
          </a:p>
          <a:p>
            <a:pPr>
              <a:buFontTx/>
              <a:buChar char="-"/>
              <a:tabLst>
                <a:tab pos="719138" algn="l"/>
              </a:tabLst>
            </a:pPr>
            <a:r>
              <a:rPr lang="fr-FR" b="1" dirty="0"/>
              <a:t>Aussi vrai pour le M2 que pour le projet</a:t>
            </a:r>
          </a:p>
          <a:p>
            <a:pPr>
              <a:tabLst>
                <a:tab pos="719138" algn="l"/>
              </a:tabLst>
            </a:pPr>
            <a:endParaRPr lang="fr-FR" dirty="0"/>
          </a:p>
          <a:p>
            <a:pPr>
              <a:tabLst>
                <a:tab pos="719138" algn="l"/>
              </a:tabLst>
            </a:pPr>
            <a:r>
              <a:rPr lang="fr-FR" b="1" dirty="0"/>
              <a:t>Aptitudes pédagogiques, </a:t>
            </a:r>
            <a:r>
              <a:rPr lang="fr-FR" dirty="0"/>
              <a:t>permettant d’exposer très clairement son sujet et de le défendre.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019664-80F1-7047-83E4-D14EC054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6B2920-CEFB-224E-90B7-56EB4E07FDEE}"/>
              </a:ext>
            </a:extLst>
          </p:cNvPr>
          <p:cNvSpPr txBox="1"/>
          <p:nvPr/>
        </p:nvSpPr>
        <p:spPr>
          <a:xfrm>
            <a:off x="3311451" y="7290122"/>
            <a:ext cx="98767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Les atouts :</a:t>
            </a:r>
          </a:p>
          <a:p>
            <a:r>
              <a:rPr lang="fr-FR" sz="2800" b="1" dirty="0">
                <a:solidFill>
                  <a:srgbClr val="0070C0"/>
                </a:solidFill>
              </a:rPr>
              <a:t>Maitrise de la bibliographie</a:t>
            </a:r>
          </a:p>
          <a:p>
            <a:r>
              <a:rPr lang="fr-FR" sz="2800" b="1" u="sng" dirty="0">
                <a:solidFill>
                  <a:srgbClr val="0070C0"/>
                </a:solidFill>
              </a:rPr>
              <a:t>Transmettre l’enjeu</a:t>
            </a:r>
          </a:p>
          <a:p>
            <a:r>
              <a:rPr lang="fr-FR" sz="2800" b="1" dirty="0">
                <a:solidFill>
                  <a:srgbClr val="0070C0"/>
                </a:solidFill>
              </a:rPr>
              <a:t>Recul/critique</a:t>
            </a:r>
          </a:p>
          <a:p>
            <a:r>
              <a:rPr lang="fr-FR" sz="2800" b="1" dirty="0">
                <a:solidFill>
                  <a:srgbClr val="0070C0"/>
                </a:solidFill>
              </a:rPr>
              <a:t>Aptitude à répondre aux questions</a:t>
            </a:r>
          </a:p>
          <a:p>
            <a:r>
              <a:rPr lang="fr-FR" sz="2800" b="1" dirty="0">
                <a:solidFill>
                  <a:srgbClr val="0070C0"/>
                </a:solidFill>
              </a:rPr>
              <a:t>Rigueur  et exactitude scientifique (pas un exercice de communication – véracité vérifiée)</a:t>
            </a:r>
          </a:p>
          <a:p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08AF45C-336E-45A1-CF64-B39678F51DC6}"/>
              </a:ext>
            </a:extLst>
          </p:cNvPr>
          <p:cNvSpPr txBox="1"/>
          <p:nvPr/>
        </p:nvSpPr>
        <p:spPr>
          <a:xfrm>
            <a:off x="8176944" y="5862173"/>
            <a:ext cx="561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Attention! </a:t>
            </a:r>
            <a:r>
              <a:rPr lang="en-GB" sz="3600" b="1" dirty="0" err="1">
                <a:solidFill>
                  <a:srgbClr val="FF0000"/>
                </a:solidFill>
              </a:rPr>
              <a:t>Sujet</a:t>
            </a:r>
            <a:r>
              <a:rPr lang="en-GB" sz="3600" b="1" dirty="0">
                <a:solidFill>
                  <a:srgbClr val="FF0000"/>
                </a:solidFill>
              </a:rPr>
              <a:t> trop </a:t>
            </a:r>
            <a:r>
              <a:rPr lang="en-GB" sz="3600" b="1" dirty="0" err="1">
                <a:solidFill>
                  <a:srgbClr val="FF0000"/>
                </a:solidFill>
              </a:rPr>
              <a:t>vaste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06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91DF2-1B61-6340-87E0-87F7A344E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 classement à l’obtention du CDE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6BA183-590B-E745-96CF-A704DA055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6" y="1673498"/>
            <a:ext cx="13553997" cy="6980372"/>
          </a:xfrm>
        </p:spPr>
        <p:txBody>
          <a:bodyPr/>
          <a:lstStyle/>
          <a:p>
            <a:pPr marL="0" indent="0">
              <a:buNone/>
            </a:pPr>
            <a:endParaRPr lang="fr-FR" sz="3600" dirty="0">
              <a:effectLst/>
              <a:latin typeface="Calibri" panose="020F0502020204030204" pitchFamily="34" charset="0"/>
            </a:endParaRPr>
          </a:p>
          <a:p>
            <a:r>
              <a:rPr lang="fr-FR" sz="3600" dirty="0">
                <a:effectLst/>
                <a:latin typeface="Calibri" panose="020F0502020204030204" pitchFamily="34" charset="0"/>
              </a:rPr>
              <a:t>La présence sur la liste des candidat.es éligibles est une condition sine qua none pour obtenir un CDE. </a:t>
            </a:r>
          </a:p>
          <a:p>
            <a:endParaRPr lang="fr-FR" sz="3600" dirty="0">
              <a:effectLst/>
              <a:latin typeface="Calibri" panose="020F0502020204030204" pitchFamily="34" charset="0"/>
            </a:endParaRPr>
          </a:p>
          <a:p>
            <a:r>
              <a:rPr lang="fr-FR" sz="3600" dirty="0">
                <a:effectLst/>
                <a:latin typeface="Calibri" panose="020F0502020204030204" pitchFamily="34" charset="0"/>
              </a:rPr>
              <a:t>les DU s’engagent à respecter le classement émis par l’ED (admissibles pour un CDE) pour abonder leur quota de CDE. </a:t>
            </a:r>
            <a:r>
              <a:rPr lang="fr-FR" sz="36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Le/ la DU désigne le ou les candidat.es les mieux classés de son laboratoire. </a:t>
            </a:r>
          </a:p>
          <a:p>
            <a:endParaRPr lang="fr-FR" sz="360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r>
              <a:rPr lang="fr-FR" sz="3600" dirty="0">
                <a:effectLst/>
                <a:latin typeface="Calibri" panose="020F0502020204030204" pitchFamily="34" charset="0"/>
              </a:rPr>
              <a:t>De fait, un.e candidat.e classé.e </a:t>
            </a:r>
            <a:r>
              <a:rPr lang="fr-FR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dans les 13 premiers n’a pas la garantie </a:t>
            </a:r>
            <a:r>
              <a:rPr lang="fr-FR" sz="3600" dirty="0">
                <a:effectLst/>
                <a:latin typeface="Calibri" panose="020F0502020204030204" pitchFamily="34" charset="0"/>
              </a:rPr>
              <a:t>d’être lauréat.e d’un CDE, cela dépend de son interclassement par rapport aux autres candidat.es au sein de son unité. </a:t>
            </a:r>
          </a:p>
          <a:p>
            <a:endParaRPr lang="fr-FR" sz="3600" dirty="0">
              <a:effectLst/>
              <a:latin typeface="Calibri" panose="020F0502020204030204" pitchFamily="34" charset="0"/>
            </a:endParaRPr>
          </a:p>
          <a:p>
            <a:r>
              <a:rPr lang="fr-FR" sz="3600" dirty="0">
                <a:effectLst/>
                <a:latin typeface="Calibri" panose="020F0502020204030204" pitchFamily="34" charset="0"/>
              </a:rPr>
              <a:t>Dans le cas où le/la candidat.e a obtenu un CD (nominatif) d’une autre source (FRM, Région, IT ...), alors le/la DU suit l’ordre de sa liste. 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B4338C-521E-EC4D-8D3A-E591328E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9761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50304E-A5CC-7530-4ACB-5E86ECDE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Contacts unique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90455E-3BAD-3BCC-9101-486458B4D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644" y="3617714"/>
            <a:ext cx="11887200" cy="1994392"/>
          </a:xfrm>
        </p:spPr>
        <p:txBody>
          <a:bodyPr/>
          <a:lstStyle/>
          <a:p>
            <a:pPr algn="ctr"/>
            <a:r>
              <a:rPr lang="fr-FR" sz="3600" b="0" i="0" dirty="0">
                <a:solidFill>
                  <a:srgbClr val="515961"/>
                </a:solidFill>
                <a:effectLst/>
                <a:latin typeface="source sans pro" panose="020B0503030403020204" pitchFamily="34" charset="0"/>
              </a:rPr>
              <a:t>Gestionnaire de direction :  </a:t>
            </a:r>
          </a:p>
          <a:p>
            <a:pPr algn="ctr"/>
            <a:r>
              <a:rPr lang="fr-FR" sz="3600" b="1" i="0" u="none" strike="noStrike" dirty="0">
                <a:solidFill>
                  <a:srgbClr val="3452FF"/>
                </a:solidFill>
                <a:effectLst/>
                <a:latin typeface="source sans pro" panose="020B0503030403020204" pitchFamily="34" charset="0"/>
                <a:hlinkClick r:id="rId2"/>
              </a:rPr>
              <a:t>Stéphanie REGERE</a:t>
            </a:r>
            <a:r>
              <a:rPr lang="fr-FR" sz="3600" b="0" i="0" dirty="0">
                <a:solidFill>
                  <a:srgbClr val="515961"/>
                </a:solidFill>
                <a:effectLst/>
                <a:latin typeface="source sans pro" panose="020B0503030403020204" pitchFamily="34" charset="0"/>
              </a:rPr>
              <a:t> </a:t>
            </a:r>
          </a:p>
          <a:p>
            <a:pPr algn="ctr"/>
            <a:r>
              <a:rPr lang="fr-FR" sz="3600" b="0" i="0" dirty="0">
                <a:solidFill>
                  <a:srgbClr val="515961"/>
                </a:solidFill>
                <a:effectLst/>
                <a:latin typeface="source sans pro" panose="020B0503030403020204" pitchFamily="34" charset="0"/>
              </a:rPr>
              <a:t>☎️ 02.40.41.11.13</a:t>
            </a:r>
          </a:p>
          <a:p>
            <a:pPr algn="ctr"/>
            <a:r>
              <a:rPr lang="en-GB" sz="3600" dirty="0" err="1"/>
              <a:t>ed-bs@doctorat-paysdelaloire.fr</a:t>
            </a:r>
            <a:endParaRPr lang="en-GB" sz="3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257D43-C3EA-842C-6A5B-2B0D1B3E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5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3FB905A-3BC2-8E4A-8A98-4048FFE4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Réaliser un doctorat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EDC753C-3318-634A-BABD-A074DE98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47" y="2249562"/>
            <a:ext cx="11887200" cy="2991588"/>
          </a:xfrm>
        </p:spPr>
        <p:txBody>
          <a:bodyPr/>
          <a:lstStyle/>
          <a:p>
            <a:r>
              <a:rPr lang="fr-FR" sz="3600" dirty="0">
                <a:latin typeface="+mn-lt"/>
                <a:cs typeface="Arial" panose="020B0604020202020204" pitchFamily="34" charset="0"/>
              </a:rPr>
              <a:t>Formation par la recherche</a:t>
            </a:r>
          </a:p>
          <a:p>
            <a:r>
              <a:rPr lang="fr-FR" sz="3600" dirty="0">
                <a:latin typeface="+mn-lt"/>
                <a:cs typeface="Arial" panose="020B0604020202020204" pitchFamily="34" charset="0"/>
              </a:rPr>
              <a:t>Travail de production scientifique originale (expérimentale, clinique, analyse de données, méthodologie)</a:t>
            </a:r>
          </a:p>
          <a:p>
            <a:r>
              <a:rPr lang="fr-FR" sz="3600" dirty="0">
                <a:latin typeface="+mn-lt"/>
                <a:cs typeface="Arial" panose="020B0604020202020204" pitchFamily="34" charset="0"/>
              </a:rPr>
              <a:t>Acquérir des compétences disciplinaires et transversales</a:t>
            </a:r>
          </a:p>
          <a:p>
            <a:r>
              <a:rPr lang="fr-FR" sz="3600" dirty="0">
                <a:latin typeface="+mn-lt"/>
                <a:cs typeface="Arial" panose="020B0604020202020204" pitchFamily="34" charset="0"/>
              </a:rPr>
              <a:t>Une première expérience professionnelle</a:t>
            </a:r>
          </a:p>
          <a:p>
            <a:endParaRPr lang="en-GB" sz="36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1D1F6E8-C6C4-474B-8944-45412A07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2</a:t>
            </a:fld>
            <a:endParaRPr lang="fr-FR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35938D3-9F5A-384A-B288-FD1C09A3B46B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7232947" y="5241150"/>
            <a:ext cx="0" cy="9289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EA953B5-A832-3B47-9B14-532DD803DCC8}"/>
              </a:ext>
            </a:extLst>
          </p:cNvPr>
          <p:cNvSpPr txBox="1"/>
          <p:nvPr/>
        </p:nvSpPr>
        <p:spPr>
          <a:xfrm>
            <a:off x="1289347" y="6170143"/>
            <a:ext cx="11887200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fr-FR" altLang="fr-FR" sz="3600" b="1" dirty="0"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Contrat doctoral = </a:t>
            </a:r>
            <a:r>
              <a:rPr lang="fr-FR" altLang="fr-FR" sz="3600" dirty="0"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Contrat de travail avec un engagement financier sur 3 ans </a:t>
            </a:r>
          </a:p>
          <a:p>
            <a:pPr algn="just"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fr-FR" altLang="fr-FR" sz="3600" b="1" dirty="0"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charte du doctorat (droit et devoir)</a:t>
            </a:r>
            <a:endParaRPr lang="fr-FR" altLang="fr-FR" sz="3600" b="1" dirty="0">
              <a:latin typeface="+mn-lt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7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70BC9-8FC6-1C49-9546-BFEC8000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34" y="341170"/>
            <a:ext cx="12822637" cy="1384995"/>
          </a:xfrm>
        </p:spPr>
        <p:txBody>
          <a:bodyPr/>
          <a:lstStyle/>
          <a:p>
            <a:r>
              <a:rPr lang="fr-FR" dirty="0"/>
              <a:t>La nature des Contrats doctoraux (CD) à l’ED BS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E9A718-FCA9-304B-BB44-E58BA8C0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3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47CAB0E-62BA-A84B-A2E3-3AF890DBED0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520" y="2393578"/>
            <a:ext cx="8163835" cy="4176464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98CD485-C73F-AD49-BC90-047E59A77A09}"/>
              </a:ext>
            </a:extLst>
          </p:cNvPr>
          <p:cNvCxnSpPr>
            <a:cxnSpLocks/>
          </p:cNvCxnSpPr>
          <p:nvPr/>
        </p:nvCxnSpPr>
        <p:spPr>
          <a:xfrm>
            <a:off x="10512251" y="2039641"/>
            <a:ext cx="0" cy="14269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2EEF70B3-E770-3748-88A6-1D19993A77DF}"/>
              </a:ext>
            </a:extLst>
          </p:cNvPr>
          <p:cNvSpPr txBox="1"/>
          <p:nvPr/>
        </p:nvSpPr>
        <p:spPr>
          <a:xfrm>
            <a:off x="8437160" y="1516421"/>
            <a:ext cx="5032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Clinicien.nes majoritairement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2FDBD78-97D5-9D4E-9BB7-11D5B8992F05}"/>
              </a:ext>
            </a:extLst>
          </p:cNvPr>
          <p:cNvCxnSpPr>
            <a:cxnSpLocks/>
          </p:cNvCxnSpPr>
          <p:nvPr/>
        </p:nvCxnSpPr>
        <p:spPr>
          <a:xfrm flipH="1" flipV="1">
            <a:off x="10935626" y="5809196"/>
            <a:ext cx="17645" cy="11147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778D84F6-4A7E-6248-8E6C-1B4EC4EA9BCB}"/>
              </a:ext>
            </a:extLst>
          </p:cNvPr>
          <p:cNvSpPr txBox="1"/>
          <p:nvPr/>
        </p:nvSpPr>
        <p:spPr>
          <a:xfrm>
            <a:off x="7112776" y="6923979"/>
            <a:ext cx="6493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CDE = contrat doctoral d’établissement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ECB485B-B5C8-0947-A699-5BFF9AD5FE8F}"/>
              </a:ext>
            </a:extLst>
          </p:cNvPr>
          <p:cNvCxnSpPr>
            <a:cxnSpLocks/>
          </p:cNvCxnSpPr>
          <p:nvPr/>
        </p:nvCxnSpPr>
        <p:spPr>
          <a:xfrm>
            <a:off x="1727275" y="3708886"/>
            <a:ext cx="1557245" cy="4128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3054C81F-6630-2C4B-B493-EF44ABBB80F4}"/>
              </a:ext>
            </a:extLst>
          </p:cNvPr>
          <p:cNvSpPr txBox="1"/>
          <p:nvPr/>
        </p:nvSpPr>
        <p:spPr>
          <a:xfrm>
            <a:off x="658726" y="3185666"/>
            <a:ext cx="2362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CIFRE ou pas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CC14765-2E00-2047-BCB0-2815A42CC422}"/>
              </a:ext>
            </a:extLst>
          </p:cNvPr>
          <p:cNvSpPr txBox="1"/>
          <p:nvPr/>
        </p:nvSpPr>
        <p:spPr>
          <a:xfrm>
            <a:off x="2664153" y="7946893"/>
            <a:ext cx="9395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0070C0"/>
                </a:solidFill>
              </a:rPr>
              <a:t>Pour les scientifiques, 1/3 obtiennent un CDE </a:t>
            </a:r>
          </a:p>
        </p:txBody>
      </p:sp>
    </p:spTree>
    <p:extLst>
      <p:ext uri="{BB962C8B-B14F-4D97-AF65-F5344CB8AC3E}">
        <p14:creationId xmlns:p14="http://schemas.microsoft.com/office/powerpoint/2010/main" val="300980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C335D-1779-2F45-BB98-ABC2AA09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rôle de l’école doctorale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6907A9-A294-2045-9E67-C992BBA79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35" y="2609602"/>
            <a:ext cx="13145849" cy="5484578"/>
          </a:xfrm>
        </p:spPr>
        <p:txBody>
          <a:bodyPr/>
          <a:lstStyle/>
          <a:p>
            <a:r>
              <a:rPr lang="fr-FR" sz="3600" dirty="0">
                <a:latin typeface="+mn-lt"/>
                <a:cs typeface="Calibri" panose="020F0502020204030204" pitchFamily="34" charset="0"/>
              </a:rPr>
              <a:t>Admission - </a:t>
            </a:r>
            <a:r>
              <a:rPr lang="fr-FR" sz="3600" b="1" dirty="0">
                <a:latin typeface="+mn-lt"/>
                <a:cs typeface="Calibri" panose="020F0502020204030204" pitchFamily="34" charset="0"/>
              </a:rPr>
              <a:t>Etablit une politique d’admission des doctorants</a:t>
            </a:r>
            <a:r>
              <a:rPr lang="fr-FR" sz="3600" dirty="0">
                <a:latin typeface="+mn-lt"/>
                <a:cs typeface="Calibri" panose="020F0502020204030204" pitchFamily="34" charset="0"/>
              </a:rPr>
              <a:t>, fondée sur des critères explicites et publics (Règlement Intérieur) : </a:t>
            </a:r>
            <a:r>
              <a:rPr lang="fr-FR" sz="36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CDE et autres CD</a:t>
            </a:r>
          </a:p>
          <a:p>
            <a:endParaRPr lang="fr-FR" sz="36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fr-FR" sz="3600" dirty="0">
                <a:latin typeface="+mn-lt"/>
                <a:cs typeface="Calibri" panose="020F0502020204030204" pitchFamily="34" charset="0"/>
              </a:rPr>
              <a:t>Formation et suivi de la thèse - Propose aux doctorants des activités de formation «disciplinaires» </a:t>
            </a:r>
          </a:p>
          <a:p>
            <a:endParaRPr lang="fr-FR" sz="3600" dirty="0">
              <a:latin typeface="+mn-lt"/>
              <a:cs typeface="Calibri" panose="020F0502020204030204" pitchFamily="34" charset="0"/>
            </a:endParaRPr>
          </a:p>
          <a:p>
            <a:r>
              <a:rPr lang="fr-FR" sz="3600" dirty="0">
                <a:latin typeface="+mn-lt"/>
                <a:cs typeface="Calibri" panose="020F0502020204030204" pitchFamily="34" charset="0"/>
              </a:rPr>
              <a:t>Soutenance - En cohérence avec les textes de loi, défini les critères permettant la soutenance de la thèse - En lien avec le doctorant et son équipe encadrante, organise la soutenance de thèse</a:t>
            </a:r>
          </a:p>
          <a:p>
            <a:endParaRPr lang="fr-FR" sz="3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7A90C7-9D28-A14F-B1EF-059082A6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601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753A13-0030-F54A-A4FB-B5E9703F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55" y="377354"/>
            <a:ext cx="12392174" cy="1384995"/>
          </a:xfrm>
        </p:spPr>
        <p:txBody>
          <a:bodyPr/>
          <a:lstStyle/>
          <a:p>
            <a:r>
              <a:rPr lang="fr-FR" dirty="0"/>
              <a:t>Politique d’attribution des CDE à Nantes université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66B52E-0BC9-DA45-BCB2-23A894D6B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08" y="3329682"/>
            <a:ext cx="13577476" cy="2492990"/>
          </a:xfrm>
        </p:spPr>
        <p:txBody>
          <a:bodyPr/>
          <a:lstStyle/>
          <a:p>
            <a:endParaRPr lang="fr-FR" sz="3600" dirty="0"/>
          </a:p>
          <a:p>
            <a:r>
              <a:rPr lang="fr-FR" sz="3600" dirty="0">
                <a:solidFill>
                  <a:srgbClr val="0070C0"/>
                </a:solidFill>
              </a:rPr>
              <a:t>Depuis 2023 : décision de l’établissement, les CDE sont fléchés vers les Unités de recherche sur la base du nombre d’HDR. </a:t>
            </a:r>
          </a:p>
          <a:p>
            <a:pPr marL="0" indent="0">
              <a:buNone/>
            </a:pPr>
            <a:endParaRPr lang="fr-FR" sz="3600" dirty="0">
              <a:solidFill>
                <a:srgbClr val="0070C0"/>
              </a:solidFill>
            </a:endParaRPr>
          </a:p>
          <a:p>
            <a:r>
              <a:rPr lang="fr-FR" sz="3600" b="1" dirty="0">
                <a:solidFill>
                  <a:srgbClr val="0070C0"/>
                </a:solidFill>
              </a:rPr>
              <a:t>L’ED reste garante du niveau académique des candidat.es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F3FB7B-6CC2-7242-873D-F90F4409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143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FE4FB-F5E7-FD44-AF6C-BAC9B542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principes de la procédure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DC0716-1FFF-BD4E-A532-0E04C3CA9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09" y="2897634"/>
            <a:ext cx="12906026" cy="4487382"/>
          </a:xfrm>
        </p:spPr>
        <p:txBody>
          <a:bodyPr/>
          <a:lstStyle/>
          <a:p>
            <a:r>
              <a:rPr lang="fr-FR" sz="3600" dirty="0"/>
              <a:t>Validée par le conseil de l’EUR (DU) en octobre 2023.</a:t>
            </a:r>
          </a:p>
          <a:p>
            <a:endParaRPr lang="fr-FR" sz="3600" dirty="0"/>
          </a:p>
          <a:p>
            <a:r>
              <a:rPr lang="fr-FR" sz="3600" dirty="0"/>
              <a:t>Maintenir à l’échelle du site, une grande qualité du niveau académique</a:t>
            </a:r>
          </a:p>
          <a:p>
            <a:endParaRPr lang="fr-FR" sz="3600" dirty="0"/>
          </a:p>
          <a:p>
            <a:r>
              <a:rPr lang="fr-FR" sz="3600" dirty="0"/>
              <a:t>Avoir des critères communs partagés par toutes les unités</a:t>
            </a:r>
          </a:p>
          <a:p>
            <a:endParaRPr lang="fr-FR" sz="3600" dirty="0"/>
          </a:p>
          <a:p>
            <a:r>
              <a:rPr lang="fr-FR" sz="3600" dirty="0"/>
              <a:t>Une évaluation des candidatures par des instances extérieures aux UR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50FC82-4502-0B4D-84D9-DEE5682B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980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1F9B80-47FE-4D44-9581-DB901041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CDE en 2026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491BED-7ABC-4944-AFD2-45FE439D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7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7C76A7-B3DD-C3E8-A1EF-D05AFC873BF3}"/>
              </a:ext>
            </a:extLst>
          </p:cNvPr>
          <p:cNvSpPr txBox="1"/>
          <p:nvPr/>
        </p:nvSpPr>
        <p:spPr>
          <a:xfrm>
            <a:off x="6042349" y="9671278"/>
            <a:ext cx="3049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68 </a:t>
            </a:r>
            <a:r>
              <a:rPr lang="en-GB" sz="3200" b="1" dirty="0" err="1"/>
              <a:t>offres</a:t>
            </a:r>
            <a:r>
              <a:rPr lang="en-GB" sz="3200" b="1" dirty="0"/>
              <a:t> sur NU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9B5881F-1239-2E05-E8D7-3E9ADA9C6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42359"/>
              </p:ext>
            </p:extLst>
          </p:nvPr>
        </p:nvGraphicFramePr>
        <p:xfrm>
          <a:off x="1301605" y="2252079"/>
          <a:ext cx="11737304" cy="5760639"/>
        </p:xfrm>
        <a:graphic>
          <a:graphicData uri="http://schemas.openxmlformats.org/drawingml/2006/table">
            <a:tbl>
              <a:tblPr/>
              <a:tblGrid>
                <a:gridCol w="6434359">
                  <a:extLst>
                    <a:ext uri="{9D8B030D-6E8A-4147-A177-3AD203B41FA5}">
                      <a16:colId xmlns:a16="http://schemas.microsoft.com/office/drawing/2014/main" val="608514898"/>
                    </a:ext>
                  </a:extLst>
                </a:gridCol>
                <a:gridCol w="5302945">
                  <a:extLst>
                    <a:ext uri="{9D8B030D-6E8A-4147-A177-3AD203B41FA5}">
                      <a16:colId xmlns:a16="http://schemas.microsoft.com/office/drawing/2014/main" val="3478807325"/>
                    </a:ext>
                  </a:extLst>
                </a:gridCol>
              </a:tblGrid>
              <a:tr h="5690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 u="none" strike="noStrike">
                          <a:solidFill>
                            <a:srgbClr val="777777"/>
                          </a:solidFill>
                          <a:effectLst/>
                        </a:rPr>
                        <a:t>Laboratoires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>
                          <a:effectLst/>
                        </a:rPr>
                        <a:t>2026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C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C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C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831950"/>
                  </a:ext>
                </a:extLst>
              </a:tr>
              <a:tr h="576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800" b="1">
                          <a:effectLst/>
                        </a:rPr>
                        <a:t>CR2TI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>
                          <a:effectLst/>
                        </a:rPr>
                        <a:t>2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C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627890"/>
                  </a:ext>
                </a:extLst>
              </a:tr>
              <a:tr h="576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800" b="1">
                          <a:effectLst/>
                        </a:rPr>
                        <a:t>CRCI2NA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>
                          <a:effectLst/>
                        </a:rPr>
                        <a:t>3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499134"/>
                  </a:ext>
                </a:extLst>
              </a:tr>
              <a:tr h="576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800" b="1">
                          <a:effectLst/>
                        </a:rPr>
                        <a:t>IICIMED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>
                          <a:effectLst/>
                        </a:rPr>
                        <a:t>1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722354"/>
                  </a:ext>
                </a:extLst>
              </a:tr>
              <a:tr h="576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800" b="1">
                          <a:effectLst/>
                        </a:rPr>
                        <a:t>INCIT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>
                          <a:effectLst/>
                        </a:rPr>
                        <a:t>2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52982"/>
                  </a:ext>
                </a:extLst>
              </a:tr>
              <a:tr h="576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800" b="1" dirty="0">
                          <a:effectLst/>
                        </a:rPr>
                        <a:t>ITX</a:t>
                      </a: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 dirty="0">
                          <a:effectLst/>
                        </a:rPr>
                        <a:t>2.5 + 0.5 (CMD)</a:t>
                      </a: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699367"/>
                  </a:ext>
                </a:extLst>
              </a:tr>
              <a:tr h="576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800" b="1" dirty="0">
                          <a:effectLst/>
                        </a:rPr>
                        <a:t>PHAN</a:t>
                      </a:r>
                      <a:endParaRPr lang="fr-FR" sz="2800" dirty="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 dirty="0">
                          <a:effectLst/>
                        </a:rPr>
                        <a:t>0.5</a:t>
                      </a:r>
                      <a:endParaRPr lang="fr-FR" sz="2800" dirty="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395504"/>
                  </a:ext>
                </a:extLst>
              </a:tr>
              <a:tr h="576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800" b="1" dirty="0">
                          <a:effectLst/>
                        </a:rPr>
                        <a:t>RMES</a:t>
                      </a:r>
                      <a:endParaRPr lang="fr-FR" sz="2800" dirty="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C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 dirty="0">
                          <a:effectLst/>
                        </a:rPr>
                        <a:t>2</a:t>
                      </a:r>
                      <a:endParaRPr lang="fr-FR" sz="2800" dirty="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C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456439"/>
                  </a:ext>
                </a:extLst>
              </a:tr>
              <a:tr h="576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800" b="1">
                          <a:effectLst/>
                        </a:rPr>
                        <a:t>TENS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>
                          <a:effectLst/>
                        </a:rPr>
                        <a:t>1</a:t>
                      </a:r>
                      <a:endParaRPr lang="fr-FR" sz="280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831732"/>
                  </a:ext>
                </a:extLst>
              </a:tr>
              <a:tr h="5768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800" b="1" strike="sngStrike">
                          <a:effectLst/>
                        </a:rPr>
                        <a:t>US2B</a:t>
                      </a:r>
                      <a:endParaRPr lang="fr-FR" sz="2800" strike="sngStrike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C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E4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sz="2800" b="1" strike="sngStrike" dirty="0">
                          <a:effectLst/>
                        </a:rPr>
                        <a:t>1</a:t>
                      </a:r>
                      <a:endParaRPr lang="fr-FR" sz="2800" strike="sngStrike" dirty="0">
                        <a:effectLst/>
                      </a:endParaRPr>
                    </a:p>
                  </a:txBody>
                  <a:tcPr marL="18836" marR="18836" marT="0" marB="0">
                    <a:lnL w="12700" cap="flat" cmpd="sng" algn="ctr">
                      <a:solidFill>
                        <a:srgbClr val="C0CF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E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50122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332F50F4-F06F-301C-9D59-8BFBE7554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288" y="3038475"/>
            <a:ext cx="14255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69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409ACD-5057-4549-9263-4AEE39644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55" y="432030"/>
            <a:ext cx="12392174" cy="692497"/>
          </a:xfrm>
        </p:spPr>
        <p:txBody>
          <a:bodyPr/>
          <a:lstStyle/>
          <a:p>
            <a:r>
              <a:rPr lang="fr-FR" dirty="0"/>
              <a:t>La procédure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13FB2-BFAE-E248-932C-BA22C755C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66" y="1052928"/>
            <a:ext cx="13589216" cy="10276659"/>
          </a:xfrm>
        </p:spPr>
        <p:txBody>
          <a:bodyPr/>
          <a:lstStyle/>
          <a:p>
            <a:pPr marL="0" indent="0">
              <a:buNone/>
            </a:pPr>
            <a:endParaRPr lang="fr-F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16 février au 7 avril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Appel aux sujets dans les laboratoires </a:t>
            </a:r>
            <a:r>
              <a:rPr lang="fr-FR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 avril 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Validation des sujets par l’Ecole Doctorale </a:t>
            </a:r>
            <a:endParaRPr lang="fr-FR" sz="2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avril au </a:t>
            </a:r>
            <a:r>
              <a:rPr lang="fr-FR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mai 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andidatures sur Amethis</a:t>
            </a:r>
          </a:p>
          <a:p>
            <a:pPr marL="0" indent="0">
              <a:buNone/>
            </a:pP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-U</a:t>
            </a:r>
            <a:r>
              <a:rPr lang="fr-FR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 CV mentionnant clairement les notes et classements </a:t>
            </a:r>
          </a:p>
          <a:p>
            <a:pPr marL="0" indent="0">
              <a:buNone/>
            </a:pP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-L</a:t>
            </a:r>
            <a:r>
              <a:rPr lang="fr-FR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 attestations de classements et relevés de notes </a:t>
            </a:r>
          </a:p>
          <a:p>
            <a:pPr marL="0" indent="0">
              <a:buNone/>
            </a:pP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fr-FR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Résumé du projet de recherche de Master 2 </a:t>
            </a:r>
          </a:p>
          <a:p>
            <a:pPr marL="0" indent="0">
              <a:buNone/>
            </a:pP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fr-FR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Lettre de motivation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 mai au </a:t>
            </a:r>
            <a:r>
              <a:rPr lang="fr-FR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juin minuit 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Pré-sélection des candidatures par l’équipe encadrante. Critère académique et adéquation du parcours avec le projet. Ceci se fait intégralement via Amethis. </a:t>
            </a:r>
          </a:p>
          <a:p>
            <a:pPr marL="0" indent="0">
              <a:buNone/>
            </a:pPr>
            <a:r>
              <a:rPr lang="fr-FR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fr-F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candidat par sujet.</a:t>
            </a:r>
            <a:r>
              <a:rPr lang="fr-FR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juin au 15 juin 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6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candidats finalisent leur dossier jusqu’au 13 juin à 00h00 -&gt; </a:t>
            </a:r>
            <a:r>
              <a:rPr lang="fr-FR" sz="2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résumé du projet de thèse de 2 pages maximum (format pdf, en français ou anglais). Ce résumé permet principalement d’attribuer un.e rapporteur/rapportrice adapté.e. Celui-ci est préparé avec l’encadrant.e. + </a:t>
            </a:r>
            <a:r>
              <a:rPr lang="fr-FR" sz="26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notes ajout possible jusqu’au 17 juin à </a:t>
            </a:r>
            <a:r>
              <a:rPr lang="fr-FR" sz="2600" b="1" kern="10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heures</a:t>
            </a:r>
            <a:endParaRPr lang="fr-FR" sz="26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juin 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Etape d’admissibilité -&gt;convocation envoyée le 19 juin</a:t>
            </a:r>
            <a:endParaRPr lang="fr-FR" sz="2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29 et 30 juin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Phase audition </a:t>
            </a:r>
            <a:endParaRPr lang="fr-FR" sz="2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juillet </a:t>
            </a:r>
            <a:r>
              <a:rPr lang="fr-FR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L’ED transmet le classement aux directions des laboratoires </a:t>
            </a:r>
          </a:p>
          <a:p>
            <a:r>
              <a:rPr lang="fr-FR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juillet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: Les DU valident les lauréat.es et soumettent les noms à l’établissement</a:t>
            </a:r>
          </a:p>
          <a:p>
            <a:r>
              <a:rPr lang="fr-FR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juillet </a:t>
            </a:r>
            <a:r>
              <a:rPr lang="fr-FR" sz="26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L’établissement valide</a:t>
            </a:r>
          </a:p>
          <a:p>
            <a:r>
              <a:rPr lang="fr-FR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juillet 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: Communication aux candidat.es</a:t>
            </a:r>
            <a:endParaRPr lang="fr-FR" sz="2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1FA28D-7BDB-1A42-ABCC-9B3CA474E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092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3BB879-E5EF-420E-B2D2-0804E1690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Candidater</a:t>
            </a:r>
            <a:r>
              <a:rPr lang="en-GB" dirty="0"/>
              <a:t> sur </a:t>
            </a:r>
            <a:r>
              <a:rPr lang="en-GB" dirty="0" err="1"/>
              <a:t>amethis</a:t>
            </a:r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B64EB1-3AA1-636A-929B-1FB3AC7C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9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8DA8F7-0559-D0EB-CE84-BEAA378E7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9" y="1379916"/>
            <a:ext cx="13611252" cy="755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345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antes Université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52FF"/>
      </a:accent1>
      <a:accent2>
        <a:srgbClr val="929393"/>
      </a:accent2>
      <a:accent3>
        <a:srgbClr val="F20066"/>
      </a:accent3>
      <a:accent4>
        <a:srgbClr val="9C1EF1"/>
      </a:accent4>
      <a:accent5>
        <a:srgbClr val="00C6FF"/>
      </a:accent5>
      <a:accent6>
        <a:srgbClr val="03C15E"/>
      </a:accent6>
      <a:hlink>
        <a:srgbClr val="3452FF"/>
      </a:hlink>
      <a:folHlink>
        <a:srgbClr val="F20066"/>
      </a:folHlink>
    </a:clrScheme>
    <a:fontScheme name="Template Université Nantes">
      <a:majorFont>
        <a:latin typeface="Source Sans Pro"/>
        <a:ea typeface="Arial"/>
        <a:cs typeface="Arial"/>
      </a:majorFont>
      <a:minorFont>
        <a:latin typeface="Source Sans Pro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4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7808</TotalTime>
  <Words>1355</Words>
  <Application>Microsoft Office PowerPoint</Application>
  <DocSecurity>0</DocSecurity>
  <PresentationFormat>Personnalisé</PresentationFormat>
  <Paragraphs>163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source sans pro</vt:lpstr>
      <vt:lpstr>source sans pro</vt:lpstr>
      <vt:lpstr>Wingdings</vt:lpstr>
      <vt:lpstr>Thème Office</vt:lpstr>
      <vt:lpstr>Présentation PowerPoint</vt:lpstr>
      <vt:lpstr>Réaliser un doctorat</vt:lpstr>
      <vt:lpstr>La nature des Contrats doctoraux (CD) à l’ED BS</vt:lpstr>
      <vt:lpstr>Le rôle de l’école doctorale</vt:lpstr>
      <vt:lpstr>Politique d’attribution des CDE à Nantes université</vt:lpstr>
      <vt:lpstr>Les principes de la procédure</vt:lpstr>
      <vt:lpstr>CDE en 2026</vt:lpstr>
      <vt:lpstr>La procédure</vt:lpstr>
      <vt:lpstr>Candidater sur amethis</vt:lpstr>
      <vt:lpstr>Admissibilité</vt:lpstr>
      <vt:lpstr>Exemple : concours 2025</vt:lpstr>
      <vt:lpstr>L’audition</vt:lpstr>
      <vt:lpstr>Modalités</vt:lpstr>
      <vt:lpstr>Critères de l’audition</vt:lpstr>
      <vt:lpstr>Du classement à l’obtention du CDE</vt:lpstr>
      <vt:lpstr>Contacts unique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CreativeCorpOmega</dc:creator>
  <cp:keywords/>
  <dc:description/>
  <cp:lastModifiedBy>Stéphanie REGERE</cp:lastModifiedBy>
  <cp:revision>97</cp:revision>
  <dcterms:created xsi:type="dcterms:W3CDTF">2019-11-20T14:44:30Z</dcterms:created>
  <dcterms:modified xsi:type="dcterms:W3CDTF">2026-05-18T06:50:30Z</dcterms:modified>
  <cp:category/>
  <dc:identifier/>
  <cp:contentStatus/>
  <dc:language/>
  <cp:version/>
</cp:coreProperties>
</file>