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5" r:id="rId4"/>
    <p:sldId id="316" r:id="rId5"/>
    <p:sldId id="285" r:id="rId6"/>
    <p:sldId id="307" r:id="rId7"/>
    <p:sldId id="317" r:id="rId8"/>
    <p:sldId id="289" r:id="rId9"/>
    <p:sldId id="306" r:id="rId10"/>
    <p:sldId id="320" r:id="rId11"/>
    <p:sldId id="311" r:id="rId12"/>
    <p:sldId id="312" r:id="rId13"/>
    <p:sldId id="313" r:id="rId14"/>
    <p:sldId id="314" r:id="rId15"/>
    <p:sldId id="321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22" r:id="rId25"/>
    <p:sldId id="332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323" r:id="rId35"/>
    <p:sldId id="333" r:id="rId36"/>
    <p:sldId id="291" r:id="rId37"/>
  </p:sldIdLst>
  <p:sldSz cx="12192000" cy="6858000"/>
  <p:notesSz cx="6858000" cy="9144000"/>
  <p:defaultTextStyle>
    <a:defPPr>
      <a:defRPr lang="fr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5"/>
    <p:restoredTop sz="96405"/>
  </p:normalViewPr>
  <p:slideViewPr>
    <p:cSldViewPr snapToGrid="0">
      <p:cViewPr varScale="1">
        <p:scale>
          <a:sx n="111" d="100"/>
          <a:sy n="11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30DDD-9DCD-F245-BC4A-906C2AEA0AED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1004A-A71A-E14D-A81B-632D4C7EE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92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AD6A1B-DCDC-88E5-AD67-2E2135C94A28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70340F-DB43-109B-CC88-4B0C32D1531D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520D67-D7BD-F79C-9499-AA2D26B3D043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E53D0D-17B1-0352-995A-DAB0C54740D8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9B00F9-0429-EC08-7B80-763FFCCCB039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73D2F6-7FF3-0ED8-B317-22C59CC47846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8DEDAD-ED2D-393B-4EF5-7446E78B2456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499B3E-08A6-3513-C18B-B1EDEC7DF8FE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3adedc37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3adedc37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3adedc37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3adedc37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3adedc3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3adedc3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3adedc37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3adedc37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3adedc3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3adedc3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adedc37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3adedc37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3adedc37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3adedc37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FE69CA-74F9-7C59-6460-7A80CBBFFF7A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78966-4F37-DA3E-5675-04939D97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22FDA8-2E51-7F03-F3F3-F0BCDE3A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3EF51-783F-065E-915B-900B48D6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B724CC-6029-A47E-840B-850FAFF9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EC1E1-F0D0-BC89-D062-59165409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1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0AB89-56A8-BB93-1E37-ABB95A6F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B3AF7C-6F47-6571-1FDF-0F77152EE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C7EB6-1136-4CC7-A95C-6340B4BF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77163-5BB9-2D18-44D4-5ED5C8FE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7F546-2578-111F-3906-C5677D60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6DE973-4B4A-6D1A-9430-35F5220A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6DAD63-8497-A4CB-4F0A-B1BCEACAF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7A815-B646-D662-CE8E-F06659B5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A213F-ACCA-F6E9-F170-82D40D22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C6766-C917-8C2B-43EE-99C32471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50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3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85F92-0B9C-A092-0D72-69B475AB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F347F-0583-16FF-0E03-C4C123E3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07EC4-6E79-D887-7332-5D1006D7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E59E8-D901-2CA3-5574-7D75F241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A080E-D8BE-7836-7184-85FC2012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30013-38C2-D1E0-95B5-C393C61E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6251B6-6CF3-97A4-657B-65551188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24490-6EB1-EEE8-1399-06F96C75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F3160-7D27-44AA-4736-3EEEB7E1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E28B2-8F9D-DF1A-6987-AF8ED3F9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6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86A9E-F677-42DE-274F-326531B0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20B20-D548-1F69-7EDC-D98FFB89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75EFF-E79E-EBC9-C7F2-00753758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B910C0-7664-4D45-C2A4-1741BC60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9F3325-5317-125E-686B-467AD8F1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37C95-E1E8-A95E-3D1E-C1D8CBD6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4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838DC-7AFB-ADA4-335C-E507FBBD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CBD95C-CD5E-FA80-E3B1-2CE336B5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C9B763-1B10-C75B-4573-829B62751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79A39D-B382-C233-1188-1083607E8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085A6A-C451-E459-8DE5-66CF6D2DE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7F0FC9-F7F2-3D38-C39E-97F11C58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8262F8-62F1-6459-1513-616C66CF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894D9A-7193-A54B-817B-95F048CA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86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64008-33D2-F35C-DAAC-1C0DC262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902307-C9A1-63AD-749E-ECCB582F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9B9C6-C537-FDAC-4F27-B69FB6A5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FFEB20-8DA7-183E-EA57-63D8BAA4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29894F-ABCE-D185-5C7D-96760705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89C827-D069-A8AF-9541-B6BBECFB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9EF2BF-7234-D731-2882-1B865D71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4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684CC-11AA-C860-052C-D2593BEC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5E462-A18E-E347-911F-E3378E0B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C98736-852B-0FD6-C068-F1FD3CF87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BE3C55-45BB-7BF4-562C-9D4CB71A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5319F9-24D6-6BA9-9C1D-6038B26C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1CFD43-CFB5-94DB-6A36-E9EEAA8A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22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04F67-1499-BBF6-B3E3-0FEE50F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4AC7D8-9393-EEBE-A54C-B1FAB63B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5808C-EB60-AD1A-A2A9-FA2337E25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B77707-A045-AB71-23A1-AF44F51A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5A807-F13B-7BD7-A6CB-F4AC3EEB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CAD4B0-4A85-E0BF-6DAA-510FA5D0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2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8E07FE-CA09-E324-B6F6-B3AC1E2E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2220B-F5D4-7F15-BD36-5D514184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D8AC4-58AE-E5D1-6D58-FA0BDBF7E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E6BC-FD20-DB41-B893-2DE4AE69249B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4769C-D19E-D223-2A29-ED21D41E6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232B7C-2E40-42C3-AB16-0214EA6C3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C977-029D-B042-B458-DECD5B4AD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5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A4075-E1E9-D589-C7B4-165DB0830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572"/>
            <a:ext cx="9144000" cy="2387600"/>
          </a:xfrm>
        </p:spPr>
        <p:txBody>
          <a:bodyPr/>
          <a:lstStyle/>
          <a:p>
            <a:r>
              <a:rPr lang="fr-FR" dirty="0"/>
              <a:t>Conseil de l’ED biologie santé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39E2EB-0DD3-58F4-BF3A-8152CB46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247"/>
            <a:ext cx="9144000" cy="1655762"/>
          </a:xfrm>
        </p:spPr>
        <p:txBody>
          <a:bodyPr/>
          <a:lstStyle/>
          <a:p>
            <a:r>
              <a:rPr lang="fr-FR"/>
              <a:t>31/03/2025 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(visioconférence)</a:t>
            </a:r>
            <a:endParaRPr lang="fr-FR" sz="1800">
              <a:solidFill>
                <a:srgbClr val="000000"/>
              </a:solidFill>
              <a:effectLst/>
              <a:latin typeface="Helvetica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0F294D-6171-1B59-D697-60C2FC4D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0"/>
            <a:ext cx="7251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F534-5809-6323-0CDE-F718C6A70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FA6C3-A88F-603B-1B51-F26F79E4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132FAF-C6AA-BE37-FFA8-505017C0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FRM </a:t>
            </a:r>
          </a:p>
          <a:p>
            <a:r>
              <a:rPr lang="fr-FR" dirty="0"/>
              <a:t>Procédure d’attribution des CDE 2025 : point d’étape</a:t>
            </a:r>
          </a:p>
          <a:p>
            <a:r>
              <a:rPr lang="fr-FR" dirty="0"/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>
                <a:solidFill>
                  <a:schemeClr val="accent1"/>
                </a:solidFill>
              </a:rPr>
              <a:t>Les formations : point de la commission formation</a:t>
            </a:r>
          </a:p>
          <a:p>
            <a:r>
              <a:rPr lang="fr-FR" dirty="0"/>
              <a:t>Formation : enquête des </a:t>
            </a:r>
            <a:r>
              <a:rPr lang="fr-FR" dirty="0" err="1"/>
              <a:t>doctorant.es</a:t>
            </a:r>
            <a:endParaRPr lang="fr-FR" dirty="0"/>
          </a:p>
          <a:p>
            <a:r>
              <a:rPr lang="fr-FR" dirty="0"/>
              <a:t>Formation en bio-analyse : refonte de l’offre</a:t>
            </a:r>
          </a:p>
          <a:p>
            <a:r>
              <a:rPr lang="fr-FR" dirty="0"/>
              <a:t>AO mobilité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B08ACE-540E-E7EC-E238-1FA32E17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6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Commission formation et suivi des 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Point sur les formations suivies en 2023-24 et 2024-25.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622739" y="567559"/>
            <a:ext cx="0" cy="882869"/>
          </a:xfrm>
          <a:prstGeom prst="line">
            <a:avLst/>
          </a:prstGeom>
          <a:ln w="57150">
            <a:solidFill>
              <a:srgbClr val="11B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8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622739" y="567559"/>
            <a:ext cx="0" cy="882869"/>
          </a:xfrm>
          <a:prstGeom prst="line">
            <a:avLst/>
          </a:prstGeom>
          <a:ln w="57150">
            <a:solidFill>
              <a:srgbClr val="11B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44550" y="2098834"/>
          <a:ext cx="10502900" cy="3804920"/>
        </p:xfrm>
        <a:graphic>
          <a:graphicData uri="http://schemas.openxmlformats.org/drawingml/2006/table">
            <a:tbl>
              <a:tblPr/>
              <a:tblGrid>
                <a:gridCol w="2603500">
                  <a:extLst>
                    <a:ext uri="{9D8B030D-6E8A-4147-A177-3AD203B41FA5}">
                      <a16:colId xmlns:a16="http://schemas.microsoft.com/office/drawing/2014/main" val="23860400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93297495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9733754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42069895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6936987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239069107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2790126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1161721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21086254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64338146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4064587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35431166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Intitulé de la formation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Resp. péda - 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d'h par session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de places par session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Financement ED et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Coût effectif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sessions organisées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candidats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présents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désistements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d'absents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Remplissage de la formation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19346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De la cellule au tissu : initiation à l’histologie, la bio-imagerie à fluorescence, la microdissection laser et l’analyse d’image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Oniris / plateformes MICROPICELL et 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16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555 €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66,67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70718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Médecine de précision et thérapie ciblée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23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1 150 €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22,50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83986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Biostatistiques I : Introduction à la biostatistique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14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700 €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85,00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54081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Overview des logiciels de traitement de données en métabolomique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7,5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375 €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26,67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285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Journées Scientifiques de l'école doctorale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-  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09282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Introduction à la métabolomique - Part.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7,5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375 €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56182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Expérimentation animale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Oniris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25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1 800 €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100,00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65129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électronique module théorique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200 €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30,00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8812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électronique module pratique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-  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53483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vibrationnelle module théorique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30,00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316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vibrationnelle module théorique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-  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15076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Extracellulare Vesicles (Evs)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 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945 €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100,00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153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571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129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6 300 €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881614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922713" y="77816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2023-24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0325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622739" y="567559"/>
            <a:ext cx="0" cy="882869"/>
          </a:xfrm>
          <a:prstGeom prst="line">
            <a:avLst/>
          </a:prstGeom>
          <a:ln w="57150">
            <a:solidFill>
              <a:srgbClr val="11B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12318" y="141318"/>
          <a:ext cx="8741878" cy="6583683"/>
        </p:xfrm>
        <a:graphic>
          <a:graphicData uri="http://schemas.openxmlformats.org/drawingml/2006/table">
            <a:tbl>
              <a:tblPr/>
              <a:tblGrid>
                <a:gridCol w="1635317">
                  <a:extLst>
                    <a:ext uri="{9D8B030D-6E8A-4147-A177-3AD203B41FA5}">
                      <a16:colId xmlns:a16="http://schemas.microsoft.com/office/drawing/2014/main" val="2139365229"/>
                    </a:ext>
                  </a:extLst>
                </a:gridCol>
                <a:gridCol w="706619">
                  <a:extLst>
                    <a:ext uri="{9D8B030D-6E8A-4147-A177-3AD203B41FA5}">
                      <a16:colId xmlns:a16="http://schemas.microsoft.com/office/drawing/2014/main" val="1790732734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526439855"/>
                    </a:ext>
                  </a:extLst>
                </a:gridCol>
                <a:gridCol w="585484">
                  <a:extLst>
                    <a:ext uri="{9D8B030D-6E8A-4147-A177-3AD203B41FA5}">
                      <a16:colId xmlns:a16="http://schemas.microsoft.com/office/drawing/2014/main" val="4012295435"/>
                    </a:ext>
                  </a:extLst>
                </a:gridCol>
                <a:gridCol w="686429">
                  <a:extLst>
                    <a:ext uri="{9D8B030D-6E8A-4147-A177-3AD203B41FA5}">
                      <a16:colId xmlns:a16="http://schemas.microsoft.com/office/drawing/2014/main" val="2642233304"/>
                    </a:ext>
                  </a:extLst>
                </a:gridCol>
                <a:gridCol w="787375">
                  <a:extLst>
                    <a:ext uri="{9D8B030D-6E8A-4147-A177-3AD203B41FA5}">
                      <a16:colId xmlns:a16="http://schemas.microsoft.com/office/drawing/2014/main" val="1056584273"/>
                    </a:ext>
                  </a:extLst>
                </a:gridCol>
                <a:gridCol w="656144">
                  <a:extLst>
                    <a:ext uri="{9D8B030D-6E8A-4147-A177-3AD203B41FA5}">
                      <a16:colId xmlns:a16="http://schemas.microsoft.com/office/drawing/2014/main" val="1761943729"/>
                    </a:ext>
                  </a:extLst>
                </a:gridCol>
                <a:gridCol w="656144">
                  <a:extLst>
                    <a:ext uri="{9D8B030D-6E8A-4147-A177-3AD203B41FA5}">
                      <a16:colId xmlns:a16="http://schemas.microsoft.com/office/drawing/2014/main" val="3395503107"/>
                    </a:ext>
                  </a:extLst>
                </a:gridCol>
                <a:gridCol w="545106">
                  <a:extLst>
                    <a:ext uri="{9D8B030D-6E8A-4147-A177-3AD203B41FA5}">
                      <a16:colId xmlns:a16="http://schemas.microsoft.com/office/drawing/2014/main" val="2001114286"/>
                    </a:ext>
                  </a:extLst>
                </a:gridCol>
                <a:gridCol w="434066">
                  <a:extLst>
                    <a:ext uri="{9D8B030D-6E8A-4147-A177-3AD203B41FA5}">
                      <a16:colId xmlns:a16="http://schemas.microsoft.com/office/drawing/2014/main" val="2969310369"/>
                    </a:ext>
                  </a:extLst>
                </a:gridCol>
                <a:gridCol w="898415">
                  <a:extLst>
                    <a:ext uri="{9D8B030D-6E8A-4147-A177-3AD203B41FA5}">
                      <a16:colId xmlns:a16="http://schemas.microsoft.com/office/drawing/2014/main" val="1187143690"/>
                    </a:ext>
                  </a:extLst>
                </a:gridCol>
                <a:gridCol w="635957">
                  <a:extLst>
                    <a:ext uri="{9D8B030D-6E8A-4147-A177-3AD203B41FA5}">
                      <a16:colId xmlns:a16="http://schemas.microsoft.com/office/drawing/2014/main" val="2361686885"/>
                    </a:ext>
                  </a:extLst>
                </a:gridCol>
              </a:tblGrid>
              <a:tr h="656136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Intitulé de la formation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Resp. péda - structure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d'h pour doctorant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de places par session 24-25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Financement ED et EUR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Nombre de sessions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de doctorants candidats total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de désistement total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Nbre de presents total 2024/2025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Nb d'absents total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Remplissage de la formation en % (nbre de place total / nbre d'inscrit total)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571355"/>
                  </a:ext>
                </a:extLst>
              </a:tr>
              <a:tr h="52491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De la cellule au tissu : initiation à l’histologie, la bio-imagerie à fluorescence, la microdissection laser et l’analyse d’image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Oniris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/ </a:t>
                      </a:r>
                      <a:r>
                        <a:rPr lang="en-GB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plateforme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APEX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75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70585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Médecine de précision et thérapie ciblée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23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15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067963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Biostatistiques I : Introduction à la biostatistique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14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87778"/>
                  </a:ext>
                </a:extLst>
              </a:tr>
              <a:tr h="393875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Overview des logiciels de traitement de données en métabolomique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ONIRIS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7,5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 pers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86531"/>
                  </a:ext>
                </a:extLst>
              </a:tr>
              <a:tr h="134657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Introduction à la métabolomique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ONIRIS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7,5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 pers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660375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Formation à l'expérimentation Animale (FEA)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Oniris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25h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65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161346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électronique module théorique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25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247789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électronique module pratique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777574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vibrationnelle module théorique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   8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909170"/>
                  </a:ext>
                </a:extLst>
              </a:tr>
              <a:tr h="393875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Microscopie vibrationnelle module pratique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annulé par manque de participants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952637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Extracellulare Vesicles (Evs)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  -  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1729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Formation à la bioanalyse :  Initiation à la programmation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44h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25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en réorganisation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06942"/>
                  </a:ext>
                </a:extLst>
              </a:tr>
              <a:tr h="393875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Formation à la bioanalyse niveau intermédiaire : Transcriptomique Analyse différentielle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14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40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6355"/>
                  </a:ext>
                </a:extLst>
              </a:tr>
              <a:tr h="393875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Formation à la bioanalyse niveau intermédiaire : Transcriptomique en Single Cell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?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50427"/>
                  </a:ext>
                </a:extLst>
              </a:tr>
              <a:tr h="52491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Le Sexe biologique (et le genre) dans les expérimentations en Biologie 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 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19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40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 programmer tous les deux ans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19752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Formation Séquençage haut débit et applications 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Angers U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EDBS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16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90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224344"/>
                  </a:ext>
                </a:extLst>
              </a:tr>
              <a:tr h="524910">
                <a:tc>
                  <a:txBody>
                    <a:bodyPr/>
                    <a:lstStyle/>
                    <a:p>
                      <a:pPr algn="l" fontAlgn="t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Comment organiser sa pensée grâce au Visual Mapping (technique de facilitation graphique) en Biologie Santé ?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85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18418"/>
                  </a:ext>
                </a:extLst>
              </a:tr>
              <a:tr h="264266">
                <a:tc>
                  <a:txBody>
                    <a:bodyPr/>
                    <a:lstStyle/>
                    <a:p>
                      <a:pPr algn="l" fontAlgn="t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IA en recherche</a:t>
                      </a:r>
                    </a:p>
                  </a:txBody>
                  <a:tcPr marL="3561" marR="3561" marT="35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Nantes U.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4h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60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EUR BS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47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45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                                   75 </a:t>
                      </a: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3561" marR="3561" marT="3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715587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22713" y="77816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2024-25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3643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Commission formation et suivi des 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Point sur les formations suivies en 2023-24 et 2024-25.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Formations </a:t>
            </a:r>
            <a:r>
              <a:rPr lang="fr-FR" dirty="0" err="1"/>
              <a:t>BiogenOuest</a:t>
            </a:r>
            <a:endParaRPr lang="fr-FR" dirty="0"/>
          </a:p>
          <a:p>
            <a:pPr lvl="3">
              <a:buFontTx/>
              <a:buChar char="-"/>
            </a:pPr>
            <a:r>
              <a:rPr lang="fr-FR" sz="2000" dirty="0"/>
              <a:t>Echange avec B Martin et P Boudry de </a:t>
            </a:r>
            <a:r>
              <a:rPr lang="fr-FR" sz="2000" dirty="0" err="1"/>
              <a:t>BiogenOuest</a:t>
            </a:r>
            <a:endParaRPr lang="fr-FR" sz="2000" dirty="0"/>
          </a:p>
          <a:p>
            <a:pPr lvl="3">
              <a:buFontTx/>
              <a:buChar char="-"/>
            </a:pPr>
            <a:r>
              <a:rPr lang="fr-FR" sz="2000" dirty="0"/>
              <a:t>Affichage sur site ED BS lien vers catalogue</a:t>
            </a:r>
          </a:p>
          <a:p>
            <a:pPr lvl="3">
              <a:buFontTx/>
              <a:buChar char="-"/>
            </a:pPr>
            <a:r>
              <a:rPr lang="fr-FR" sz="2000" dirty="0"/>
              <a:t>Mise en évidence des dates de formations programmées</a:t>
            </a:r>
          </a:p>
          <a:p>
            <a:pPr lvl="3">
              <a:buFontTx/>
              <a:buChar char="-"/>
            </a:pPr>
            <a:r>
              <a:rPr lang="fr-FR" sz="2000" dirty="0"/>
              <a:t>Questionnaire doctorants =&gt; affichage sur Amethis de quelques formations</a:t>
            </a:r>
          </a:p>
          <a:p>
            <a:pPr lvl="3">
              <a:buFontTx/>
              <a:buChar char="-"/>
            </a:pPr>
            <a:r>
              <a:rPr lang="fr-FR" sz="2000" dirty="0"/>
              <a:t>Représentant </a:t>
            </a:r>
            <a:r>
              <a:rPr lang="fr-FR" sz="2000" dirty="0" err="1"/>
              <a:t>PdL</a:t>
            </a:r>
            <a:r>
              <a:rPr lang="fr-FR" sz="2000" dirty="0"/>
              <a:t> Formation conseil scientifique </a:t>
            </a:r>
            <a:r>
              <a:rPr lang="fr-FR" sz="2000" dirty="0" err="1"/>
              <a:t>BiogenOuest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622739" y="567559"/>
            <a:ext cx="0" cy="882869"/>
          </a:xfrm>
          <a:prstGeom prst="line">
            <a:avLst/>
          </a:prstGeom>
          <a:ln w="57150">
            <a:solidFill>
              <a:srgbClr val="11B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0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8030C-7F9E-B91E-72E1-BD3DD158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52B66-60C4-1E86-3EA5-829F3800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7A836-DB6F-2D48-DB94-21A9E5CB0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Bilan FRM </a:t>
            </a:r>
          </a:p>
          <a:p>
            <a:r>
              <a:rPr lang="fr-FR" dirty="0"/>
              <a:t>Procédure d’attribution des CDE 2025 : point d’étape</a:t>
            </a:r>
          </a:p>
          <a:p>
            <a:r>
              <a:rPr lang="fr-FR" dirty="0"/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/>
              <a:t>Les formations : point de la commission formation</a:t>
            </a:r>
          </a:p>
          <a:p>
            <a:r>
              <a:rPr lang="fr-FR" dirty="0">
                <a:solidFill>
                  <a:schemeClr val="accent1"/>
                </a:solidFill>
              </a:rPr>
              <a:t>Formation : enquête des </a:t>
            </a:r>
            <a:r>
              <a:rPr lang="fr-FR" dirty="0" err="1">
                <a:solidFill>
                  <a:schemeClr val="accent1"/>
                </a:solidFill>
              </a:rPr>
              <a:t>doctorant.es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/>
              <a:t>Formation en bio-analyse : refonte de l’offre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41CE67-EE59-AF97-6019-10328DC1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4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51" y="755151"/>
            <a:ext cx="2086855" cy="76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36163"/>
          <a:stretch/>
        </p:blipFill>
        <p:spPr>
          <a:xfrm>
            <a:off x="3853367" y="549701"/>
            <a:ext cx="1881100" cy="10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0083" y="755151"/>
            <a:ext cx="1996367" cy="6019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54200" y="2593400"/>
            <a:ext cx="9883600" cy="1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" sz="3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 catalogue de formation de l’ED BS 605 :</a:t>
            </a:r>
            <a:endParaRPr sz="3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ctr">
              <a:lnSpc>
                <a:spcPct val="150000"/>
              </a:lnSpc>
            </a:pPr>
            <a:r>
              <a:rPr lang="fr" sz="3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Sondage auprès des doctorants </a:t>
            </a:r>
            <a:endParaRPr sz="3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54200" y="5845500"/>
            <a:ext cx="9883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Mathis Barbotin, Clara Gourhand, Inès Ravaillault, Naomie Belletoise, Samuel Besseau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 title="ONIRIS-logo-noir-transpare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2017" y="643385"/>
            <a:ext cx="1778000" cy="8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Tableau des réponses au formulaire Forms. Titre de la question : En quelle année de doctorat êtes-vous ?. Nombre de réponses : 58 réponses." title="En quelle année de doctorat êtes-vous ?"/>
          <p:cNvPicPr preferRelativeResize="0"/>
          <p:nvPr/>
        </p:nvPicPr>
        <p:blipFill rotWithShape="1">
          <a:blip r:embed="rId3">
            <a:alphaModFix/>
          </a:blip>
          <a:srcRect r="21630"/>
          <a:stretch/>
        </p:blipFill>
        <p:spPr>
          <a:xfrm>
            <a:off x="441067" y="788484"/>
            <a:ext cx="5508464" cy="29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Tableau des réponses au formulaire Forms. Titre de la question : Avez-vous complété vos heures de formations (au moins 100h). Nombre de réponses : 58 réponses." title="Avez-vous complété vos heures de formations (au moins 100h)"/>
          <p:cNvPicPr preferRelativeResize="0"/>
          <p:nvPr/>
        </p:nvPicPr>
        <p:blipFill rotWithShape="1">
          <a:blip r:embed="rId4">
            <a:alphaModFix/>
          </a:blip>
          <a:srcRect r="12280"/>
          <a:stretch/>
        </p:blipFill>
        <p:spPr>
          <a:xfrm>
            <a:off x="498700" y="3727867"/>
            <a:ext cx="6126045" cy="29393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81600" y="131701"/>
            <a:ext cx="753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1) Profil des participants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557500" y="2949900"/>
            <a:ext cx="4965600" cy="845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1600" b="1">
                <a:latin typeface="Calibri"/>
                <a:ea typeface="Calibri"/>
                <a:cs typeface="Calibri"/>
                <a:sym typeface="Calibri"/>
              </a:rPr>
              <a:t>→ Majorité d’étudiants en première/deuxième année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Bonne avancée globale dans les heures obligatoires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descr="Tableau des réponses au formulaire Forms. Titre de la question : Pourquoi n'avez-vous pas pris connaissance du catalogue de formation disponible sur Amethis ?. Nombre de réponses : 3 réponses." title="Pourquoi n'avez-vous pas pris connaissance du catalogue de formation disponible sur Amethis ?"/>
          <p:cNvPicPr preferRelativeResize="0"/>
          <p:nvPr/>
        </p:nvPicPr>
        <p:blipFill rotWithShape="1">
          <a:blip r:embed="rId3">
            <a:alphaModFix/>
          </a:blip>
          <a:srcRect l="12556"/>
          <a:stretch/>
        </p:blipFill>
        <p:spPr>
          <a:xfrm>
            <a:off x="6250149" y="3285433"/>
            <a:ext cx="5987131" cy="28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Tableau des réponses au formulaire Forms. Titre de la question : Avez-vous trouvé votre bonheur sur ce catalogue ?. Nombre de réponses : 55 réponses." title="Avez-vous trouvé votre bonheur sur ce catalogue ?"/>
          <p:cNvPicPr preferRelativeResize="0"/>
          <p:nvPr/>
        </p:nvPicPr>
        <p:blipFill rotWithShape="1">
          <a:blip r:embed="rId4">
            <a:alphaModFix/>
          </a:blip>
          <a:srcRect t="5997" r="9033"/>
          <a:stretch/>
        </p:blipFill>
        <p:spPr>
          <a:xfrm>
            <a:off x="56734" y="3415267"/>
            <a:ext cx="6039265" cy="29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81600" y="131701"/>
            <a:ext cx="753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2) Catalogue actuel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5" name="Google Shape;75;p15" descr="Tableau des réponses au formulaire Forms. Titre de la question : Avez-vous pris connaissance du catalogue de formation disponible sur Amethis ?. Nombre de réponses : 58 réponses." title="Avez-vous pris connaissance du catalogue de formation disponible sur Amethis ?"/>
          <p:cNvPicPr preferRelativeResize="0"/>
          <p:nvPr/>
        </p:nvPicPr>
        <p:blipFill rotWithShape="1">
          <a:blip r:embed="rId5">
            <a:alphaModFix/>
          </a:blip>
          <a:srcRect r="17122"/>
          <a:stretch/>
        </p:blipFill>
        <p:spPr>
          <a:xfrm>
            <a:off x="56734" y="585300"/>
            <a:ext cx="5509735" cy="285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descr="Tableau des réponses au formulaire Forms. Titre de la question : Avez-vous pu participer à la formation proposée dans le catalogue ?. Nombre de réponses : 55 réponses." title="Avez-vous pu participer à la formation proposée dans le catalogue ?"/>
          <p:cNvPicPr preferRelativeResize="0"/>
          <p:nvPr/>
        </p:nvPicPr>
        <p:blipFill rotWithShape="1">
          <a:blip r:embed="rId6">
            <a:alphaModFix/>
          </a:blip>
          <a:srcRect r="6410"/>
          <a:stretch/>
        </p:blipFill>
        <p:spPr>
          <a:xfrm>
            <a:off x="5544001" y="564801"/>
            <a:ext cx="6599332" cy="29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448000" y="3484800"/>
            <a:ext cx="8932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Pourquoi</a:t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8082300" y="5989267"/>
            <a:ext cx="3873600" cy="656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" sz="1467" b="1">
                <a:latin typeface="Calibri"/>
                <a:ea typeface="Calibri"/>
                <a:cs typeface="Calibri"/>
                <a:sym typeface="Calibri"/>
              </a:rPr>
              <a:t>50% de refus dans les formations du catalogue</a:t>
            </a:r>
            <a:endParaRPr sz="1467" b="1">
              <a:latin typeface="Calibri"/>
              <a:ea typeface="Calibri"/>
              <a:cs typeface="Calibri"/>
              <a:sym typeface="Calibri"/>
            </a:endParaRPr>
          </a:p>
          <a:p>
            <a:r>
              <a:rPr lang="fr" sz="1467" b="1">
                <a:latin typeface="Calibri"/>
                <a:ea typeface="Calibri"/>
                <a:cs typeface="Calibri"/>
                <a:sym typeface="Calibri"/>
              </a:rPr>
              <a:t>Base solide, mais catalogue à compléter</a:t>
            </a:r>
            <a:endParaRPr sz="1467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448000" y="3705600"/>
            <a:ext cx="13832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"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réponses</a:t>
            </a:r>
            <a:endParaRPr sz="1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181600" y="131701"/>
            <a:ext cx="753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3) Formations à ajouter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1812433" y="730903"/>
            <a:ext cx="5989832" cy="5977824"/>
            <a:chOff x="2455950" y="591372"/>
            <a:chExt cx="4232100" cy="4223615"/>
          </a:xfrm>
        </p:grpSpPr>
        <p:pic>
          <p:nvPicPr>
            <p:cNvPr id="86" name="Google Shape;86;p16" descr="Tableau des réponses au formulaire Forms. Titre de la question : Vous souhaitez plus de formations :&#10;. Nombre de réponses : 58 réponses." title="Vous souhaitez plus de formations :&#10;"/>
            <p:cNvPicPr preferRelativeResize="0"/>
            <p:nvPr/>
          </p:nvPicPr>
          <p:blipFill rotWithShape="1">
            <a:blip r:embed="rId3">
              <a:alphaModFix/>
            </a:blip>
            <a:srcRect l="2764" r="12172"/>
            <a:stretch/>
          </p:blipFill>
          <p:spPr>
            <a:xfrm>
              <a:off x="2455950" y="2720810"/>
              <a:ext cx="4232100" cy="2094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6" descr="Tableau des réponses au formulaire Forms. Titre de la question : Vous souhaitez moins de formations :&#10;. Nombre de réponses : 58 réponses." title="Vous souhaitez moins de formations :&#10;"/>
            <p:cNvPicPr preferRelativeResize="0"/>
            <p:nvPr/>
          </p:nvPicPr>
          <p:blipFill rotWithShape="1">
            <a:blip r:embed="rId4">
              <a:alphaModFix/>
            </a:blip>
            <a:srcRect l="2526" r="12395"/>
            <a:stretch/>
          </p:blipFill>
          <p:spPr>
            <a:xfrm>
              <a:off x="2455950" y="591372"/>
              <a:ext cx="4232100" cy="2093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6"/>
          <p:cNvSpPr/>
          <p:nvPr/>
        </p:nvSpPr>
        <p:spPr>
          <a:xfrm>
            <a:off x="7315551" y="3381000"/>
            <a:ext cx="3064000" cy="321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" sz="1467" b="1">
                <a:latin typeface="Calibri"/>
                <a:ea typeface="Calibri"/>
                <a:cs typeface="Calibri"/>
                <a:sym typeface="Calibri"/>
              </a:rPr>
              <a:t>→ pas de changement à apporter</a:t>
            </a:r>
            <a:endParaRPr sz="1467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FAD0E-9A18-949A-5659-C51A1B28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750CC-E188-A715-7A05-6C21C1D9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FRM </a:t>
            </a:r>
          </a:p>
          <a:p>
            <a:r>
              <a:rPr lang="fr-FR" dirty="0"/>
              <a:t>Procédure d’attribution des CDE 2025 : point d’étape</a:t>
            </a:r>
          </a:p>
          <a:p>
            <a:r>
              <a:rPr lang="fr-FR" dirty="0"/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/>
              <a:t>Les formations : point de la commission formation</a:t>
            </a:r>
          </a:p>
          <a:p>
            <a:r>
              <a:rPr lang="fr-FR" dirty="0"/>
              <a:t>Formation : enquête des </a:t>
            </a:r>
            <a:r>
              <a:rPr lang="fr-FR" dirty="0" err="1"/>
              <a:t>doctorant.es</a:t>
            </a:r>
            <a:endParaRPr lang="fr-FR" dirty="0"/>
          </a:p>
          <a:p>
            <a:r>
              <a:rPr lang="fr-FR" dirty="0"/>
              <a:t>Formation en bio-analyse : refonte de l’offre</a:t>
            </a:r>
          </a:p>
          <a:p>
            <a:r>
              <a:rPr lang="fr-FR" dirty="0"/>
              <a:t>AO mobilité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4016D-AF76-4B09-BC17-280C6057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181600" y="131701"/>
            <a:ext cx="753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3) Formations à ajouter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4" name="Google Shape;94;p17" descr="Tableau des réponses au formulaire Forms. Titre de la question : Quel type de formation espérez vous trouver sur le catalogue ? . Nombre de réponses : 58 réponses." title="Quel type de formation espérez vous trouver sur le catalogue ? 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2969" y="740433"/>
            <a:ext cx="10679303" cy="56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1191033" y="1892167"/>
            <a:ext cx="2721200" cy="364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6" name="Google Shape;96;p17"/>
          <p:cNvSpPr txBox="1"/>
          <p:nvPr/>
        </p:nvSpPr>
        <p:spPr>
          <a:xfrm>
            <a:off x="576300" y="1892167"/>
            <a:ext cx="3336000" cy="3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Paillasse : biologie moléculaire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Paillasse : biologie cellulaire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Paillasse : expérimentale animale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Paillasse : listes de  techniques et protocoles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 fondamentaux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Bio-informatique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Biostatistiques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Anglais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à l’enseignement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à la communication scientifique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Climat, environnement, immunologie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 d’analyse en chimie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d’équipes et de projets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33000"/>
              </a:lnSpc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Écologie dans la recherche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031000" y="1075200"/>
            <a:ext cx="2509600" cy="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(Choix multiple)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989333" y="2007467"/>
            <a:ext cx="2872000" cy="96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9" name="Google Shape;99;p17"/>
          <p:cNvSpPr/>
          <p:nvPr/>
        </p:nvSpPr>
        <p:spPr>
          <a:xfrm>
            <a:off x="2651000" y="3232167"/>
            <a:ext cx="1210400" cy="436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0" name="Google Shape;100;p17"/>
          <p:cNvSpPr/>
          <p:nvPr/>
        </p:nvSpPr>
        <p:spPr>
          <a:xfrm>
            <a:off x="2410867" y="2967867"/>
            <a:ext cx="1450400" cy="26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1" name="Google Shape;101;p17"/>
          <p:cNvSpPr/>
          <p:nvPr/>
        </p:nvSpPr>
        <p:spPr>
          <a:xfrm>
            <a:off x="1086900" y="3963633"/>
            <a:ext cx="2774400" cy="436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2" name="Google Shape;102;p17"/>
          <p:cNvSpPr/>
          <p:nvPr/>
        </p:nvSpPr>
        <p:spPr>
          <a:xfrm>
            <a:off x="3754200" y="5961867"/>
            <a:ext cx="4683600" cy="656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" sz="1467" b="1">
                <a:latin typeface="Calibri"/>
                <a:ea typeface="Calibri"/>
                <a:cs typeface="Calibri"/>
                <a:sym typeface="Calibri"/>
              </a:rPr>
              <a:t>A ajouter : paillasse, bio-informatique, cours théoriques</a:t>
            </a:r>
            <a:endParaRPr sz="1467" b="1">
              <a:latin typeface="Calibri"/>
              <a:ea typeface="Calibri"/>
              <a:cs typeface="Calibri"/>
              <a:sym typeface="Calibri"/>
            </a:endParaRPr>
          </a:p>
          <a:p>
            <a:r>
              <a:rPr lang="fr" sz="1467" b="1">
                <a:latin typeface="Calibri"/>
                <a:ea typeface="Calibri"/>
                <a:cs typeface="Calibri"/>
                <a:sym typeface="Calibri"/>
              </a:rPr>
              <a:t>A améliorer : enseignement, communication scientifique</a:t>
            </a:r>
            <a:endParaRPr sz="1467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181600" y="788500"/>
            <a:ext cx="6532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-Environnement et climat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Statistiques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(débutant et avancé), utilisation de R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-Introduction aux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logiciels de programmation</a:t>
            </a:r>
            <a:endParaRPr sz="225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Bioinformatique 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pratiques FAIR, snakemake/nextcloud, git, python, OMICs, logiciel de bioinformatique structurale...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-Recherche clinique, recherche qualitative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-Adobe illustrator pour la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réalisation de figures d’articles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Graphpad, powerpoint, excel…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-Introduction aux différentes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 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utilisables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du matériel/méthodes spécifiques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-Management, entreprenariat, gestion de projet, gestion de la bibliographie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SzPts val="605"/>
              <a:buNone/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’après-thèse 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des perspectives plus variées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81600" y="131701"/>
            <a:ext cx="12010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3) Formations à ajouter                                        À “supprimer”                                   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6858000" y="788500"/>
            <a:ext cx="5334000" cy="366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fr" sz="1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(2/14, réorienter les formations actuelles ? )</a:t>
            </a:r>
            <a:endParaRPr sz="1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600"/>
              </a:spcBef>
            </a:pPr>
            <a:r>
              <a:rPr lang="fr" sz="1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Ethique et intégrité scientifique (3/14)</a:t>
            </a:r>
            <a:endParaRPr sz="1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600"/>
              </a:spcBef>
            </a:pPr>
            <a:r>
              <a:rPr lang="fr" sz="1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Sciences ouvertes (2/14)</a:t>
            </a:r>
            <a:endParaRPr sz="1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600"/>
              </a:spcBef>
            </a:pPr>
            <a:r>
              <a:rPr lang="fr" sz="1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 heuristique (seulement un logiciel, pas de méthodo)</a:t>
            </a:r>
            <a:endParaRPr sz="19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r>
              <a:rPr lang="fr" sz="19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9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7267833" y="5398033"/>
            <a:ext cx="4268000" cy="364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r" sz="20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Toutes utiles mais selon le profil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>
            <a:off x="6680200" y="880533"/>
            <a:ext cx="0" cy="383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203200" y="203200"/>
            <a:ext cx="4000000" cy="87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117" name="Google Shape;117;p19"/>
          <p:cNvSpPr txBox="1"/>
          <p:nvPr/>
        </p:nvSpPr>
        <p:spPr>
          <a:xfrm>
            <a:off x="406400" y="406400"/>
            <a:ext cx="4000000" cy="87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pic>
        <p:nvPicPr>
          <p:cNvPr id="118" name="Google Shape;118;p19" descr="Tableau des réponses au formulaire Forms. Titre de la question : Vous êtes-vous déjà tourné vers des formations extérieures à celles proposées sur ce catalogue ? . Nombre de réponses : 58 réponses." title="Vous êtes-vous déjà tourné vers des formations extérieures à celles proposées sur ce catalogue ? "/>
          <p:cNvPicPr preferRelativeResize="0"/>
          <p:nvPr/>
        </p:nvPicPr>
        <p:blipFill rotWithShape="1">
          <a:blip r:embed="rId3">
            <a:alphaModFix/>
          </a:blip>
          <a:srcRect l="3109" r="2940"/>
          <a:stretch/>
        </p:blipFill>
        <p:spPr>
          <a:xfrm>
            <a:off x="995258" y="846767"/>
            <a:ext cx="8293676" cy="3715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5436433" y="3287934"/>
            <a:ext cx="7204000" cy="309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17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Exemples de formations extérieures choisies</a:t>
            </a:r>
            <a:endParaRPr sz="17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MOOC enseignement, université numérique,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Rstudio, statistiques pour BigData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Git, gestion de données, open science&amp;data / IFB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 animale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par les plateformes des IRS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Powerpoint/excel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Diplômes Universitaires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Cytométrie en Flux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Papirus INRAE / veille bibliographique, publication et communication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06390"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Bonnes pratiques cliniques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717367" y="4889000"/>
            <a:ext cx="4354000" cy="893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" sz="1600" b="1">
                <a:latin typeface="Calibri"/>
                <a:ea typeface="Calibri"/>
                <a:cs typeface="Calibri"/>
                <a:sym typeface="Calibri"/>
              </a:rPr>
              <a:t>59% se sont tournés vers des formations extérieures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r>
              <a:rPr lang="fr" sz="1600" b="1">
                <a:latin typeface="Calibri"/>
                <a:ea typeface="Calibri"/>
                <a:cs typeface="Calibri"/>
                <a:sym typeface="Calibri"/>
              </a:rPr>
              <a:t>→ informatique, enseignement</a:t>
            </a:r>
            <a:r>
              <a:rPr lang="fr" sz="1600">
                <a:latin typeface="Calibri"/>
                <a:ea typeface="Calibri"/>
                <a:cs typeface="Calibri"/>
                <a:sym typeface="Calibri"/>
              </a:rPr>
              <a:t>, paillasse, outils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81600" y="131701"/>
            <a:ext cx="12010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4) Les formations extérieures à l’ED BS                          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181600" y="131701"/>
            <a:ext cx="3497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667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5) Remarques libres</a:t>
            </a:r>
            <a:endParaRPr sz="2667"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08000" y="2489200"/>
            <a:ext cx="40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28" name="Google Shape;128;p20"/>
          <p:cNvSpPr txBox="1"/>
          <p:nvPr/>
        </p:nvSpPr>
        <p:spPr>
          <a:xfrm>
            <a:off x="508000" y="788501"/>
            <a:ext cx="11150800" cy="489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-Interface d’Amethys peu </a:t>
            </a:r>
            <a:r>
              <a:rPr lang="fr" sz="2253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user-friendly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beaucoup de formations proposées mais pas de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de session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les effectuer et compliqué d’accès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-Beaucoup de formation en présentiel sur Nantes m</a:t>
            </a:r>
            <a:r>
              <a:rPr lang="fr" sz="1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 à Angers</a:t>
            </a:r>
            <a:endParaRPr sz="225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-Le nombre d’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heures comptées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reflete pas toujours la réalité (exemple: </a:t>
            </a:r>
            <a:r>
              <a:rPr lang="fr" sz="14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3 x 4h parfois comptée 8h)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-Mettre plus de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rappels de formations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(auquelles ont est inscrits + celles qui vont ouvrir prochainement)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-Difficile d’avoir un créneau aux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formations de biostatistiques</a:t>
            </a:r>
            <a:endParaRPr sz="225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-Certaines 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demandes d’équivalences refusées 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alors qu’elles font partie intégrante de la thèse (ex : enseignement ) 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</a:pP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 sz="225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Décompte adapté à son temps</a:t>
            </a:r>
            <a:r>
              <a:rPr lang="fr" sz="198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si thèse a 50%, ne pas voir “100h” alors qu’on doit en faire 60.</a:t>
            </a:r>
            <a:endParaRPr sz="19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A7F6-A02F-413F-7C3C-A89ACB929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4AEBD-14A9-45F8-8CEC-CF95E5A8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1ED2B-3E3F-10FE-D3D6-EE18147A3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FRM </a:t>
            </a:r>
          </a:p>
          <a:p>
            <a:r>
              <a:rPr lang="fr-FR" dirty="0"/>
              <a:t>Procédure d’attribution des CDE 2025 : point d’étape</a:t>
            </a:r>
          </a:p>
          <a:p>
            <a:r>
              <a:rPr lang="fr-FR" dirty="0"/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/>
              <a:t>Les formations : point de la commission formation</a:t>
            </a:r>
          </a:p>
          <a:p>
            <a:r>
              <a:rPr lang="fr-FR" dirty="0"/>
              <a:t>Formation : enquête des </a:t>
            </a:r>
            <a:r>
              <a:rPr lang="fr-FR" dirty="0" err="1"/>
              <a:t>doctorant.es</a:t>
            </a:r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Formation en bio-analyse : refonte de l’offre</a:t>
            </a:r>
          </a:p>
          <a:p>
            <a:r>
              <a:rPr lang="fr-FR" dirty="0"/>
              <a:t>AO mobilité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CD597A-FC81-BCA4-5C96-597E92E2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7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Modules proposés en 2024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/>
              <a:t>Formation bioanalyse niveau débutant, initiation à la programmation (BiRD + enseignants Masters)</a:t>
            </a:r>
            <a:endParaRPr/>
          </a:p>
          <a:p>
            <a:pPr lvl="1">
              <a:defRPr/>
            </a:pPr>
            <a:r>
              <a:rPr lang="fr-FR"/>
              <a:t>Initition Python </a:t>
            </a:r>
            <a:endParaRPr/>
          </a:p>
          <a:p>
            <a:pPr lvl="2">
              <a:defRPr/>
            </a:pPr>
            <a:r>
              <a:rPr lang="fr-FR"/>
              <a:t>Damien Eveillard, en commun avec les M1</a:t>
            </a:r>
            <a:endParaRPr/>
          </a:p>
          <a:p>
            <a:pPr lvl="1">
              <a:defRPr/>
            </a:pPr>
            <a:r>
              <a:rPr lang="fr-FR"/>
              <a:t>Inititation à la ligne de commande </a:t>
            </a:r>
            <a:endParaRPr/>
          </a:p>
          <a:p>
            <a:pPr lvl="2">
              <a:defRPr/>
            </a:pPr>
            <a:r>
              <a:rPr lang="fr-FR"/>
              <a:t>BiRD, 30/09/2024</a:t>
            </a:r>
            <a:endParaRPr/>
          </a:p>
          <a:p>
            <a:pPr lvl="1">
              <a:defRPr/>
            </a:pPr>
            <a:r>
              <a:rPr lang="fr-FR"/>
              <a:t>Bonnes pratiques en bioinformatique </a:t>
            </a:r>
            <a:endParaRPr/>
          </a:p>
          <a:p>
            <a:pPr lvl="2">
              <a:defRPr/>
            </a:pPr>
            <a:r>
              <a:rPr lang="fr-FR"/>
              <a:t>BiRD, 01/10/2024</a:t>
            </a:r>
            <a:endParaRPr/>
          </a:p>
          <a:p>
            <a:pPr>
              <a:defRPr/>
            </a:pPr>
            <a:r>
              <a:rPr lang="fr-FR"/>
              <a:t>Formation bioanalyse niveau intermédiaire Transcriptomique 1 </a:t>
            </a:r>
            <a:endParaRPr/>
          </a:p>
          <a:p>
            <a:pPr lvl="1">
              <a:defRPr/>
            </a:pPr>
            <a:r>
              <a:rPr lang="fr-FR"/>
              <a:t>BiRD  (02-03/10/2024)</a:t>
            </a:r>
            <a:endParaRPr/>
          </a:p>
          <a:p>
            <a:pPr>
              <a:defRPr/>
            </a:pPr>
            <a:r>
              <a:rPr lang="fr-FR"/>
              <a:t>Formation bioanalyse niveau intermédiaire, Transcriptomique 2 </a:t>
            </a:r>
            <a:endParaRPr/>
          </a:p>
          <a:p>
            <a:pPr lvl="1">
              <a:defRPr/>
            </a:pPr>
            <a:r>
              <a:rPr lang="fr-FR"/>
              <a:t>Analyse transcriptomique Single Cell (pas programmée en 2024)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Modules proposés en 2024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/>
              <a:t>Difficultés rencontrées : </a:t>
            </a:r>
            <a:endParaRPr/>
          </a:p>
          <a:p>
            <a:pPr lvl="1">
              <a:defRPr/>
            </a:pPr>
            <a:r>
              <a:rPr lang="fr-FR"/>
              <a:t>Manque de visibilité sur le module 1 ‘Initiation’ (différents sous-modules, agendas différents, différents pré-requis)</a:t>
            </a:r>
            <a:endParaRPr/>
          </a:p>
          <a:p>
            <a:pPr lvl="1">
              <a:defRPr/>
            </a:pPr>
            <a:r>
              <a:rPr lang="fr-FR"/>
              <a:t>Pré-requis non affichés sur Améthis pour la formation RNA-Seq : plusieurs étudiants l’ont suivie sans les pré-requis nécessaires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199" y="910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fr-FR"/>
              <a:t>Modules de formations à la Bioanalyse </a:t>
            </a:r>
            <a:br>
              <a:rPr lang="fr-FR"/>
            </a:br>
            <a:r>
              <a:rPr lang="fr-FR"/>
              <a:t>Version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27849" y="4287471"/>
            <a:ext cx="10515600" cy="178977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7000"/>
          </a:bodyPr>
          <a:lstStyle/>
          <a:p>
            <a:pPr>
              <a:buNone/>
              <a:defRPr/>
            </a:pPr>
            <a:r>
              <a:rPr lang="fr-FR" b="1"/>
              <a:t>Agenda</a:t>
            </a:r>
            <a:r>
              <a:rPr lang="fr-FR"/>
              <a:t> : 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/>
              <a:t>Modules 1, 2 et 3 sur une semaine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/>
              <a:t>Modules 4 et 5 sur une autre semaine (avec 1-2 semaines d'écart)</a:t>
            </a:r>
          </a:p>
          <a:p>
            <a:pPr>
              <a:buFont typeface="Arial"/>
              <a:buChar char="•"/>
              <a:defRPr/>
            </a:pPr>
            <a:r>
              <a:rPr lang="fr-FR"/>
              <a:t>A la rentrée de Septembre - A confirmer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437271" y="1611117"/>
          <a:ext cx="1147806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Module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Nom du Module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Pré-requis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Durée</a:t>
                      </a:r>
                      <a:endParaRPr/>
                    </a:p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Initiation à la ligne de commande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1 jour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Bonnes pratiques en bioinformatique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Module 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 jour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Initiation à 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1,5 jour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Analyse différentielle en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Modules 1 et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2 jours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Introduction à l'analyse SingleCell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Modules 3 + 1 (2 fortement conseillé)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2,5 jours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Module 1 : Initiation à la ligne de commande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12000"/>
          </a:bodyPr>
          <a:lstStyle/>
          <a:p>
            <a:pPr>
              <a:defRPr/>
            </a:pPr>
            <a:r>
              <a:rPr lang="fr-FR"/>
              <a:t>Objectifs de la formation :</a:t>
            </a:r>
            <a:endParaRPr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Comprendre les principes et les avantages du système Linux</a:t>
            </a:r>
            <a:endParaRPr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Connaître et utiliser les principales commandes bash</a:t>
            </a:r>
            <a:endParaRPr lang="fr-FR" sz="18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Capacité à enchaîner plusieurs commandes</a:t>
            </a:r>
            <a:endParaRPr lang="fr-FR" sz="18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Lancer des programmes avec des arguments</a:t>
            </a:r>
            <a:endParaRPr lang="fr-FR" sz="18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Acquérir de l’autonomie pour effectuer des analyses en ligne de commande</a:t>
            </a:r>
            <a:endParaRPr lang="fr-FR"/>
          </a:p>
          <a:p>
            <a:pPr>
              <a:spcBef>
                <a:spcPts val="1800"/>
              </a:spcBef>
              <a:defRPr/>
            </a:pPr>
            <a:r>
              <a:rPr lang="fr-FR"/>
              <a:t>Contenu</a:t>
            </a:r>
            <a:endParaRPr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Introduction au système Linux</a:t>
            </a:r>
            <a:endParaRPr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Système de fichiers : structure des répertoires, chemins, gestion des fichiers et répertoires 	</a:t>
            </a:r>
            <a:endParaRPr lang="fr-FR"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Principe des protections : attributs de fichiers, droits d’accès, gestion des groupes</a:t>
            </a:r>
            <a:endParaRPr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Commandes utiles pour la manipulation de fichiers</a:t>
            </a:r>
            <a:endParaRPr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Opérateurs de redirection (entrées/sorties des commandes)</a:t>
            </a:r>
            <a:endParaRPr lang="fr-FR"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Création et lancement d’un script bash</a:t>
            </a:r>
            <a:endParaRPr lang="fr-FR"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Introduction aux variables d’environnement</a:t>
            </a:r>
            <a:endParaRPr lang="fr-FR" sz="2600"/>
          </a:p>
          <a:p>
            <a:pPr lvl="1">
              <a:defRPr/>
            </a:pPr>
            <a:r>
              <a:rPr lang="fr-FR" sz="1600">
                <a:solidFill>
                  <a:srgbClr val="000000"/>
                </a:solidFill>
                <a:latin typeface="Calibri"/>
              </a:rPr>
              <a:t>Se connecter à un serveur distant via un terminal ou via WSL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 bwMode="auto">
          <a:xfrm>
            <a:off x="9120554" y="1555274"/>
            <a:ext cx="1637944" cy="914400"/>
            <a:chOff x="9120554" y="1555274"/>
            <a:chExt cx="1637944" cy="914400"/>
          </a:xfrm>
        </p:grpSpPr>
        <p:pic>
          <p:nvPicPr>
            <p:cNvPr id="6" name="Graphique 5" descr="Chronomètre avec un remplissage uni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/>
          </p:blipFill>
          <p:spPr bwMode="auto">
            <a:xfrm>
              <a:off x="9120554" y="1555274"/>
              <a:ext cx="914400" cy="9144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 bwMode="auto">
            <a:xfrm>
              <a:off x="9953469" y="1827808"/>
              <a:ext cx="805029" cy="4001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000"/>
                <a:t>1 jour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1098237" cy="1325563"/>
          </a:xfrm>
        </p:spPr>
        <p:txBody>
          <a:bodyPr/>
          <a:lstStyle/>
          <a:p>
            <a:pPr>
              <a:defRPr/>
            </a:pPr>
            <a:r>
              <a:rPr lang="fr-FR"/>
              <a:t>Module 2 : Bonnes pratiques en bioinformatique 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  <p:sp>
        <p:nvSpPr>
          <p:cNvPr id="5" name="Espace réservé du contenu 2"/>
          <p:cNvSpPr txBox="1"/>
          <p:nvPr/>
        </p:nvSpPr>
        <p:spPr bwMode="auto">
          <a:xfrm>
            <a:off x="990600" y="1978025"/>
            <a:ext cx="10515600" cy="435133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/>
              <a:t>Objectifs de la formation :</a:t>
            </a:r>
            <a:endParaRPr/>
          </a:p>
          <a:p>
            <a:pPr lvl="1">
              <a:defRPr/>
            </a:pPr>
            <a:r>
              <a:rPr lang="fr-FR" sz="2200"/>
              <a:t>Savoir mettre en œuvre les principes de la science reproductible dans les projets d’analyse et de développement</a:t>
            </a:r>
            <a:endParaRPr sz="2200"/>
          </a:p>
          <a:p>
            <a:pPr lvl="1">
              <a:defRPr/>
            </a:pPr>
            <a:r>
              <a:rPr lang="fr-FR" sz="2200"/>
              <a:t>Connaître les commandes de base nécessaires pour une utilisation optimale d’un cluster de calcul </a:t>
            </a:r>
            <a:endParaRPr/>
          </a:p>
          <a:p>
            <a:pPr>
              <a:spcBef>
                <a:spcPts val="1800"/>
              </a:spcBef>
              <a:defRPr/>
            </a:pPr>
            <a:r>
              <a:rPr lang="fr-FR"/>
              <a:t>Contenu</a:t>
            </a:r>
            <a:endParaRPr/>
          </a:p>
          <a:p>
            <a:pPr lvl="1">
              <a:defRPr/>
            </a:pPr>
            <a:r>
              <a:rPr lang="fr-FR" sz="2200"/>
              <a:t>Introduction à la reproductibilité</a:t>
            </a:r>
            <a:endParaRPr sz="2200"/>
          </a:p>
          <a:p>
            <a:pPr lvl="1">
              <a:defRPr/>
            </a:pPr>
            <a:r>
              <a:rPr lang="fr-FR" sz="2200"/>
              <a:t>Bonnes pratiques sur l’historique et le partage du code : Git</a:t>
            </a:r>
            <a:endParaRPr sz="2200"/>
          </a:p>
          <a:p>
            <a:pPr lvl="1">
              <a:defRPr/>
            </a:pPr>
            <a:r>
              <a:rPr lang="fr-FR" sz="2200"/>
              <a:t>L’environnement logiciel : Conda/Mamba</a:t>
            </a:r>
            <a:endParaRPr sz="2200"/>
          </a:p>
          <a:p>
            <a:pPr lvl="1">
              <a:defRPr/>
            </a:pPr>
            <a:r>
              <a:rPr lang="fr-FR" sz="2200"/>
              <a:t>Présentation et utilisation d’un cluster de calcul</a:t>
            </a:r>
            <a:endParaRPr sz="2200"/>
          </a:p>
          <a:p>
            <a:pPr lvl="1">
              <a:defRPr/>
            </a:pPr>
            <a:r>
              <a:rPr lang="fr-FR" sz="2200"/>
              <a:t>Introduction aux workflows avec snakemake</a:t>
            </a:r>
            <a:endParaRPr lang="fr-FR"/>
          </a:p>
        </p:txBody>
      </p:sp>
      <p:grpSp>
        <p:nvGrpSpPr>
          <p:cNvPr id="8" name="Groupe 7"/>
          <p:cNvGrpSpPr/>
          <p:nvPr/>
        </p:nvGrpSpPr>
        <p:grpSpPr bwMode="auto">
          <a:xfrm>
            <a:off x="9676228" y="5309077"/>
            <a:ext cx="1637944" cy="914400"/>
            <a:chOff x="9120554" y="1555274"/>
            <a:chExt cx="1637944" cy="914400"/>
          </a:xfrm>
        </p:grpSpPr>
        <p:pic>
          <p:nvPicPr>
            <p:cNvPr id="9" name="Graphique 8" descr="Chronomètre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120554" y="1555274"/>
              <a:ext cx="914400" cy="91440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 bwMode="auto">
            <a:xfrm>
              <a:off x="9953469" y="1827808"/>
              <a:ext cx="805029" cy="4001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000"/>
                <a:t>1 jour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950DA30-F537-5BD6-0352-C7D03BE11AB5}"/>
              </a:ext>
            </a:extLst>
          </p:cNvPr>
          <p:cNvSpPr txBox="1"/>
          <p:nvPr/>
        </p:nvSpPr>
        <p:spPr>
          <a:xfrm>
            <a:off x="620110" y="367862"/>
            <a:ext cx="386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venir Book" panose="02000503020000020003" pitchFamily="2" charset="0"/>
              </a:rPr>
              <a:t>Appel d’offre Contrat Doctoral FRM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E85CA6-6A79-43E5-59B3-96460713D116}"/>
              </a:ext>
            </a:extLst>
          </p:cNvPr>
          <p:cNvSpPr txBox="1"/>
          <p:nvPr/>
        </p:nvSpPr>
        <p:spPr>
          <a:xfrm>
            <a:off x="620110" y="982717"/>
            <a:ext cx="1182182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venir Book" panose="02000503020000020003" pitchFamily="2" charset="0"/>
              </a:rPr>
              <a:t>Rappel au moins 1 </a:t>
            </a:r>
            <a:r>
              <a:rPr lang="fr-FR" b="1" dirty="0" err="1">
                <a:latin typeface="Avenir Book" panose="02000503020000020003" pitchFamily="2" charset="0"/>
              </a:rPr>
              <a:t>étudiant.e</a:t>
            </a:r>
            <a:r>
              <a:rPr lang="fr-FR" b="1" dirty="0">
                <a:latin typeface="Avenir Book" panose="02000503020000020003" pitchFamily="2" charset="0"/>
              </a:rPr>
              <a:t> par an depuis 3 ans </a:t>
            </a:r>
            <a:r>
              <a:rPr lang="fr-FR" b="1" dirty="0">
                <a:latin typeface="Avenir Book" panose="02000503020000020003" pitchFamily="2" charset="0"/>
                <a:sym typeface="Wingdings" pitchFamily="2" charset="2"/>
              </a:rPr>
              <a:t> </a:t>
            </a:r>
            <a:endParaRPr lang="fr-FR" b="1" dirty="0">
              <a:latin typeface="Avenir Book" panose="02000503020000020003" pitchFamily="2" charset="0"/>
            </a:endParaRPr>
          </a:p>
          <a:p>
            <a:endParaRPr lang="fr-FR" b="1" dirty="0"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pPr marL="342900" indent="-342900">
              <a:buAutoNum type="arabicPlain" startAt="19"/>
            </a:pPr>
            <a:r>
              <a:rPr lang="fr-FR" dirty="0">
                <a:latin typeface="Avenir Book" panose="02000503020000020003" pitchFamily="2" charset="0"/>
              </a:rPr>
              <a:t>dossiers et 3 dossiers autorisés par la FRM. </a:t>
            </a:r>
          </a:p>
          <a:p>
            <a:r>
              <a:rPr lang="fr-FR" dirty="0">
                <a:latin typeface="Avenir Book" panose="02000503020000020003" pitchFamily="2" charset="0"/>
              </a:rPr>
              <a:t>3 Angers (2*</a:t>
            </a:r>
            <a:r>
              <a:rPr lang="fr-FR" dirty="0" err="1">
                <a:latin typeface="Avenir Book" panose="02000503020000020003" pitchFamily="2" charset="0"/>
              </a:rPr>
              <a:t>Mitovasc</a:t>
            </a:r>
            <a:r>
              <a:rPr lang="fr-FR" dirty="0">
                <a:latin typeface="Avenir Book" panose="02000503020000020003" pitchFamily="2" charset="0"/>
              </a:rPr>
              <a:t>, MINT) + 16 Nantes (</a:t>
            </a:r>
            <a:r>
              <a:rPr lang="fr-FR" dirty="0" err="1">
                <a:latin typeface="Avenir Book" panose="02000503020000020003" pitchFamily="2" charset="0"/>
              </a:rPr>
              <a:t>Sphere</a:t>
            </a:r>
            <a:r>
              <a:rPr lang="fr-FR" dirty="0">
                <a:latin typeface="Avenir Book" panose="02000503020000020003" pitchFamily="2" charset="0"/>
              </a:rPr>
              <a:t>, 2US2B, 5*CRCINA, 2 TENS, 3 TARGET, 2CR2TI)</a:t>
            </a:r>
          </a:p>
          <a:p>
            <a:endParaRPr lang="fr-FR" dirty="0"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Avenir Book" panose="02000503020000020003" pitchFamily="2" charset="0"/>
              </a:rPr>
              <a:t>Critères sur le parcours académique: notes, classements (les premiers rangs)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Avenir Book" panose="02000503020000020003" pitchFamily="2" charset="0"/>
              </a:rPr>
              <a:t>Projet scientifique : recherche fondamentale avec intérêt pour une question médicale dans les axes de la FRM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Avenir Book" panose="02000503020000020003" pitchFamily="2" charset="0"/>
              </a:rPr>
              <a:t>Equipe encadrante: reconnaissance et expertise </a:t>
            </a:r>
          </a:p>
          <a:p>
            <a:r>
              <a:rPr lang="fr-FR" dirty="0">
                <a:latin typeface="Avenir Book" panose="02000503020000020003" pitchFamily="2" charset="0"/>
              </a:rPr>
              <a:t>D’autres points sont également : parcours médicale/pharma ; internationale, prix … </a:t>
            </a:r>
          </a:p>
          <a:p>
            <a:pPr marL="285750" indent="-285750">
              <a:buFontTx/>
              <a:buChar char="-"/>
            </a:pPr>
            <a:endParaRPr lang="fr-FR" dirty="0"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Avenir Book" panose="02000503020000020003" pitchFamily="2" charset="0"/>
              </a:rPr>
              <a:t>Distribution des dossiers à 2 rapporteurs/</a:t>
            </a:r>
            <a:r>
              <a:rPr lang="fr-FR" dirty="0" err="1">
                <a:latin typeface="Avenir Book" panose="02000503020000020003" pitchFamily="2" charset="0"/>
              </a:rPr>
              <a:t>trices</a:t>
            </a:r>
            <a:r>
              <a:rPr lang="fr-FR" dirty="0">
                <a:latin typeface="Avenir Book" panose="02000503020000020003" pitchFamily="2" charset="0"/>
              </a:rPr>
              <a:t> avec notation </a:t>
            </a:r>
            <a:br>
              <a:rPr lang="fr-FR" dirty="0">
                <a:latin typeface="Avenir Book" panose="02000503020000020003" pitchFamily="2" charset="0"/>
              </a:rPr>
            </a:br>
            <a:r>
              <a:rPr lang="fr-FR" dirty="0">
                <a:latin typeface="Avenir Book" panose="02000503020000020003" pitchFamily="2" charset="0"/>
              </a:rPr>
              <a:t>	A	à rediscuter pour le classement = 6 </a:t>
            </a:r>
          </a:p>
          <a:p>
            <a:r>
              <a:rPr lang="fr-FR" dirty="0">
                <a:latin typeface="Avenir Book" panose="02000503020000020003" pitchFamily="2" charset="0"/>
              </a:rPr>
              <a:t>	B+ 	à encourager pour le concours ED = 7	</a:t>
            </a:r>
          </a:p>
          <a:p>
            <a:r>
              <a:rPr lang="fr-FR" dirty="0">
                <a:latin typeface="Avenir Book" panose="02000503020000020003" pitchFamily="2" charset="0"/>
              </a:rPr>
              <a:t>	B 	n’est pas compétitif sur les 3 critères = 5	</a:t>
            </a:r>
          </a:p>
          <a:p>
            <a:r>
              <a:rPr lang="fr-FR" dirty="0">
                <a:latin typeface="Avenir Book" panose="02000503020000020003" pitchFamily="2" charset="0"/>
              </a:rPr>
              <a:t>	C 	pas ou peu d’élément d’évaluation = 1 	</a:t>
            </a:r>
          </a:p>
          <a:p>
            <a:endParaRPr lang="fr-FR" dirty="0">
              <a:latin typeface="Avenir Book" panose="02000503020000020003" pitchFamily="2" charset="0"/>
            </a:endParaRPr>
          </a:p>
          <a:p>
            <a:r>
              <a:rPr lang="fr-FR" dirty="0">
                <a:latin typeface="Avenir Book" panose="02000503020000020003" pitchFamily="2" charset="0"/>
              </a:rPr>
              <a:t>Au final, 3 </a:t>
            </a:r>
            <a:r>
              <a:rPr lang="fr-FR" dirty="0" err="1">
                <a:latin typeface="Avenir Book" panose="02000503020000020003" pitchFamily="2" charset="0"/>
              </a:rPr>
              <a:t>étudiant.es</a:t>
            </a:r>
            <a:r>
              <a:rPr lang="fr-FR" dirty="0">
                <a:latin typeface="Avenir Book" panose="02000503020000020003" pitchFamily="2" charset="0"/>
              </a:rPr>
              <a:t> </a:t>
            </a:r>
            <a:r>
              <a:rPr lang="fr-FR" dirty="0" err="1">
                <a:latin typeface="Avenir Book" panose="02000503020000020003" pitchFamily="2" charset="0"/>
              </a:rPr>
              <a:t>issu.es</a:t>
            </a:r>
            <a:r>
              <a:rPr lang="fr-FR" dirty="0">
                <a:latin typeface="Avenir Book" panose="02000503020000020003" pitchFamily="2" charset="0"/>
              </a:rPr>
              <a:t> de trois CMD de trois unités: TARGET, CRCI</a:t>
            </a:r>
            <a:r>
              <a:rPr lang="fr-FR" baseline="30000" dirty="0">
                <a:latin typeface="Avenir Book" panose="02000503020000020003" pitchFamily="2" charset="0"/>
              </a:rPr>
              <a:t>2</a:t>
            </a:r>
            <a:r>
              <a:rPr lang="fr-FR" dirty="0">
                <a:latin typeface="Avenir Book" panose="02000503020000020003" pitchFamily="2" charset="0"/>
              </a:rPr>
              <a:t>NA, TENS</a:t>
            </a:r>
          </a:p>
          <a:p>
            <a:endParaRPr lang="fr-FR" dirty="0">
              <a:latin typeface="Avenir Book" panose="02000503020000020003" pitchFamily="2" charset="0"/>
            </a:endParaRPr>
          </a:p>
          <a:p>
            <a:r>
              <a:rPr lang="fr-FR" b="1" dirty="0">
                <a:latin typeface="Avenir Book" panose="02000503020000020003" pitchFamily="2" charset="0"/>
              </a:rPr>
              <a:t>+ 1 candidat au prix </a:t>
            </a:r>
            <a:r>
              <a:rPr lang="fr-FR" b="1" dirty="0" err="1">
                <a:latin typeface="Avenir Book" panose="02000503020000020003" pitchFamily="2" charset="0"/>
              </a:rPr>
              <a:t>Beziat</a:t>
            </a:r>
            <a:r>
              <a:rPr lang="fr-FR" b="1" dirty="0">
                <a:latin typeface="Avenir Book" panose="02000503020000020003" pitchFamily="2" charset="0"/>
              </a:rPr>
              <a:t>-Rouanet en recherche cardiovasculaire (ITX)</a:t>
            </a:r>
          </a:p>
        </p:txBody>
      </p:sp>
    </p:spTree>
    <p:extLst>
      <p:ext uri="{BB962C8B-B14F-4D97-AF65-F5344CB8AC3E}">
        <p14:creationId xmlns:p14="http://schemas.microsoft.com/office/powerpoint/2010/main" val="1642737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Module 3 : Initiation à R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28600" marR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Objectifs </a:t>
            </a:r>
            <a:r>
              <a:rPr lang="fr-FR"/>
              <a:t>de la formation : </a:t>
            </a:r>
            <a:endParaRPr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Connaître les commandes simples en R</a:t>
            </a:r>
            <a:endParaRPr lang="fr-FR" sz="32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Savoir utiliser l’interface Rstudio</a:t>
            </a:r>
            <a:endParaRPr lang="fr-FR" sz="32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Comprendre l’utilisation des fonctions R</a:t>
            </a:r>
            <a:endParaRPr lang="fr-FR" sz="32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Savoir faire des manipulations simples de données </a:t>
            </a:r>
            <a:endParaRPr lang="fr-FR" sz="32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Etre capable de réaliser des visualisations simples</a:t>
            </a:r>
            <a:endParaRPr lang="fr-FR" sz="3200"/>
          </a:p>
          <a:p>
            <a:pPr>
              <a:spcBef>
                <a:spcPts val="1800"/>
              </a:spcBef>
              <a:defRPr/>
            </a:pPr>
            <a:r>
              <a:rPr lang="fr-FR"/>
              <a:t>Contenu</a:t>
            </a:r>
            <a:endParaRPr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Introduction :  Prise en main de l’environnement Rstudio; Bonnes pratiques de programmation; Différents types et classes de variables; Les fonctions</a:t>
            </a:r>
            <a:endParaRPr lang="fr-FR" sz="32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Manipulation des données avec le tidyverse : Les opérateurs logiques; Manipuler les tableaux	</a:t>
            </a:r>
            <a:endParaRPr lang="fr-FR" sz="3200"/>
          </a:p>
          <a:p>
            <a:pPr lvl="1">
              <a:defRPr/>
            </a:pPr>
            <a:r>
              <a:rPr lang="fr-FR" sz="1800">
                <a:solidFill>
                  <a:srgbClr val="000000"/>
                </a:solidFill>
                <a:latin typeface="Calibri"/>
              </a:rPr>
              <a:t>Visualisation avec ggplot2 : Principes; Exemples simples</a:t>
            </a:r>
            <a:endParaRPr lang="fr-FR" sz="3200"/>
          </a:p>
        </p:txBody>
      </p:sp>
      <p:grpSp>
        <p:nvGrpSpPr>
          <p:cNvPr id="7" name="Groupe 6"/>
          <p:cNvGrpSpPr/>
          <p:nvPr/>
        </p:nvGrpSpPr>
        <p:grpSpPr bwMode="auto">
          <a:xfrm>
            <a:off x="8874370" y="1555274"/>
            <a:ext cx="1847936" cy="914400"/>
            <a:chOff x="9120554" y="1555274"/>
            <a:chExt cx="1847936" cy="914400"/>
          </a:xfrm>
        </p:grpSpPr>
        <p:pic>
          <p:nvPicPr>
            <p:cNvPr id="8" name="Graphique 7" descr="Chronomètre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120554" y="1555274"/>
              <a:ext cx="914400" cy="91440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 bwMode="auto">
            <a:xfrm>
              <a:off x="9953469" y="1827808"/>
              <a:ext cx="1015021" cy="4001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000"/>
                <a:t>1,5 jour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Module 4 : Analyse différentielle en RNAseq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  <p:sp>
        <p:nvSpPr>
          <p:cNvPr id="5" name="Espace réservé du contenu 2"/>
          <p:cNvSpPr txBox="1"/>
          <p:nvPr/>
        </p:nvSpPr>
        <p:spPr bwMode="auto">
          <a:xfrm>
            <a:off x="990600" y="1978025"/>
            <a:ext cx="10515600" cy="435133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2500" lnSpcReduction="19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48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Objectifs de la formation :</a:t>
            </a:r>
            <a:endParaRPr sz="8000" b="1"/>
          </a:p>
          <a:p>
            <a:pPr lvl="1">
              <a:lnSpc>
                <a:spcPct val="114999"/>
              </a:lnSpc>
              <a:defRPr/>
            </a:pPr>
            <a:r>
              <a:rPr lang="fr-FR" sz="2600"/>
              <a:t>Comprendre les principales étapes d’une analyse de données RNAseq, pour l’étude d’expressions différentielles de transcriptomes.</a:t>
            </a:r>
            <a:endParaRPr sz="3600"/>
          </a:p>
          <a:p>
            <a:pPr lvl="1">
              <a:lnSpc>
                <a:spcPct val="114999"/>
              </a:lnSpc>
              <a:defRPr/>
            </a:pPr>
            <a:r>
              <a:rPr lang="fr-FR" sz="2600"/>
              <a:t>Savoir lancer une analyse RNAseq en ligne de commande en utilisant le gestionnaire de workflow Snakemake</a:t>
            </a:r>
            <a:endParaRPr lang="fr-FR" sz="2800"/>
          </a:p>
          <a:p>
            <a:pPr>
              <a:spcBef>
                <a:spcPts val="1800"/>
              </a:spcBef>
              <a:defRPr/>
            </a:pPr>
            <a:r>
              <a:rPr lang="fr-FR" sz="4800" b="0" i="0" u="none" strike="noStrike" cap="none" spc="0">
                <a:solidFill>
                  <a:srgbClr val="000000"/>
                </a:solidFill>
                <a:latin typeface="Aptos"/>
                <a:ea typeface="Aptos"/>
                <a:cs typeface="Aptos"/>
              </a:rPr>
              <a:t>Contenu</a:t>
            </a:r>
            <a:endParaRPr sz="4800"/>
          </a:p>
          <a:p>
            <a:pPr lvl="1">
              <a:defRPr/>
            </a:pPr>
            <a:r>
              <a:rPr lang="fr-FR" sz="2600"/>
              <a:t>Jour 1</a:t>
            </a:r>
            <a:endParaRPr sz="3600"/>
          </a:p>
          <a:p>
            <a:pPr lvl="2">
              <a:defRPr/>
            </a:pPr>
            <a:r>
              <a:rPr lang="fr-FR" sz="2600"/>
              <a:t>Principe de la technologie RNASeq : objectifs et plan d'expérience.</a:t>
            </a:r>
            <a:endParaRPr sz="2600"/>
          </a:p>
          <a:p>
            <a:pPr lvl="2">
              <a:defRPr/>
            </a:pPr>
            <a:r>
              <a:rPr lang="fr-FR" sz="2600"/>
              <a:t>Évaluation de la qualité des données (FastQC, MultiQC).</a:t>
            </a:r>
            <a:endParaRPr sz="2600"/>
          </a:p>
          <a:p>
            <a:pPr lvl="2">
              <a:defRPr/>
            </a:pPr>
            <a:r>
              <a:rPr lang="fr-FR" sz="2600"/>
              <a:t>Alignement des séquences sur un génome de référence (STAR).</a:t>
            </a:r>
            <a:endParaRPr sz="2600"/>
          </a:p>
          <a:p>
            <a:pPr lvl="1">
              <a:defRPr/>
            </a:pPr>
            <a:r>
              <a:rPr lang="fr-FR" sz="2600"/>
              <a:t>Jour 2</a:t>
            </a:r>
            <a:endParaRPr sz="3600"/>
          </a:p>
          <a:p>
            <a:pPr lvl="2">
              <a:defRPr/>
            </a:pPr>
            <a:r>
              <a:rPr lang="fr-FR" sz="2600"/>
              <a:t>Analyse de l'expression différentielle des gènes (HTSeqCount, DESeq2).</a:t>
            </a:r>
            <a:endParaRPr sz="2600"/>
          </a:p>
          <a:p>
            <a:pPr lvl="2">
              <a:defRPr/>
            </a:pPr>
            <a:r>
              <a:rPr lang="fr-FR" sz="2600"/>
              <a:t>Introduction à l'annotation fonctionnelle (GO, Kegg).</a:t>
            </a:r>
            <a:endParaRPr sz="2600"/>
          </a:p>
          <a:p>
            <a:pPr lvl="2">
              <a:defRPr/>
            </a:pPr>
            <a:r>
              <a:rPr lang="fr-FR" sz="2600"/>
              <a:t>Utilisation du système de workflow Snakemake sur le cluster BiRD.</a:t>
            </a:r>
            <a:endParaRPr sz="2600"/>
          </a:p>
          <a:p>
            <a:pPr lvl="2">
              <a:defRPr/>
            </a:pPr>
            <a:r>
              <a:rPr lang="fr-FR" sz="2600"/>
              <a:t>Comparaison entre les méthodes RNASeq et 3'SRP.</a:t>
            </a:r>
            <a:endParaRPr sz="2600"/>
          </a:p>
        </p:txBody>
      </p:sp>
      <p:grpSp>
        <p:nvGrpSpPr>
          <p:cNvPr id="6" name="Groupe 5"/>
          <p:cNvGrpSpPr/>
          <p:nvPr/>
        </p:nvGrpSpPr>
        <p:grpSpPr bwMode="auto">
          <a:xfrm>
            <a:off x="9767666" y="4425083"/>
            <a:ext cx="1760477" cy="914400"/>
            <a:chOff x="9120554" y="1555274"/>
            <a:chExt cx="1760477" cy="914400"/>
          </a:xfrm>
        </p:grpSpPr>
        <p:pic>
          <p:nvPicPr>
            <p:cNvPr id="7" name="Graphique 6" descr="Chronomètre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120554" y="1555274"/>
              <a:ext cx="914400" cy="9144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 bwMode="auto">
            <a:xfrm>
              <a:off x="9953469" y="1827808"/>
              <a:ext cx="927561" cy="4001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000"/>
                <a:t>2 jours</a:t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Module 5 : Introduction à l'analyse SingleCell RNASeq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  <p:sp>
        <p:nvSpPr>
          <p:cNvPr id="5" name="Espace réservé du contenu 2"/>
          <p:cNvSpPr txBox="1"/>
          <p:nvPr/>
        </p:nvSpPr>
        <p:spPr bwMode="auto"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800"/>
              <a:t>Objectifs de la formation :</a:t>
            </a:r>
            <a:endParaRPr/>
          </a:p>
          <a:p>
            <a:pPr lvl="1">
              <a:lnSpc>
                <a:spcPct val="120000"/>
              </a:lnSpc>
              <a:defRPr/>
            </a:pPr>
            <a:r>
              <a:rPr lang="fr-FR"/>
              <a:t>Connaître et comprendre  les grandes étapes de l'analyse de données scRNAseq jusqu’à la recherche de gènes marqueurs et l'identification de types cellulaires.</a:t>
            </a:r>
            <a:endParaRPr/>
          </a:p>
          <a:p>
            <a:pPr lvl="1">
              <a:lnSpc>
                <a:spcPct val="120000"/>
              </a:lnSpc>
              <a:defRPr/>
            </a:pPr>
            <a:r>
              <a:rPr lang="fr-FR"/>
              <a:t>Savoir manipuler le package Seurat sur un petit jeu de données test, à partir des matrices de comptage jusqu'au clustering et l'annotation des clusters.</a:t>
            </a:r>
            <a:endParaRPr/>
          </a:p>
          <a:p>
            <a:pPr lvl="1">
              <a:lnSpc>
                <a:spcPct val="120000"/>
              </a:lnSpc>
              <a:defRPr/>
            </a:pPr>
            <a:r>
              <a:rPr lang="fr-FR"/>
              <a:t>Connaître les bases de l'analyse pour les appliquer à son propre jeu de données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fr-FR" sz="3800"/>
              <a:t>Contenu</a:t>
            </a:r>
            <a:endParaRPr/>
          </a:p>
          <a:p>
            <a:pPr lvl="1">
              <a:lnSpc>
                <a:spcPct val="120000"/>
              </a:lnSpc>
              <a:defRPr/>
            </a:pPr>
            <a:r>
              <a:rPr lang="fr-FR"/>
              <a:t>Introduction (Théorie) :  Les séquençages ARN single-cell;  De la donnée de séquençage brute à la matrice de comptages;  Les outils logiciels</a:t>
            </a:r>
            <a:endParaRPr/>
          </a:p>
          <a:p>
            <a:pPr lvl="1">
              <a:lnSpc>
                <a:spcPct val="120000"/>
              </a:lnSpc>
              <a:defRPr/>
            </a:pPr>
            <a:r>
              <a:rPr lang="fr-FR"/>
              <a:t>Pré-traitement de la matrice d’expression (Théorie et Pratique) : Contrôle qualité; Normalisation; Réduction de dimensions (HGV, PCA, UMAP); Identification des biais d'expressions </a:t>
            </a:r>
            <a:endParaRPr/>
          </a:p>
          <a:p>
            <a:pPr lvl="1">
              <a:lnSpc>
                <a:spcPct val="120000"/>
              </a:lnSpc>
              <a:defRPr/>
            </a:pPr>
            <a:r>
              <a:rPr lang="fr-FR"/>
              <a:t>Annotation (Théorie et Pratique) : Clustering; Gènes marqueurs; Identification des types cellulaires;  Analyses des listes de gènes marqueurs avec le package R ClusterProfileR</a:t>
            </a:r>
          </a:p>
          <a:p>
            <a:pPr lvl="1">
              <a:defRPr/>
            </a:pPr>
            <a:r>
              <a:rPr lang="fr-FR"/>
              <a:t>Atelier Pratique « Bring your own data » : Réalisation en semi autonomie de l’analyse primaire sur les données des apprenants</a:t>
            </a:r>
            <a:endParaRPr/>
          </a:p>
        </p:txBody>
      </p:sp>
      <p:grpSp>
        <p:nvGrpSpPr>
          <p:cNvPr id="6" name="Groupe 5"/>
          <p:cNvGrpSpPr/>
          <p:nvPr/>
        </p:nvGrpSpPr>
        <p:grpSpPr bwMode="auto">
          <a:xfrm>
            <a:off x="9715856" y="1161378"/>
            <a:ext cx="1970471" cy="914400"/>
            <a:chOff x="9120554" y="1555274"/>
            <a:chExt cx="1970471" cy="914400"/>
          </a:xfrm>
        </p:grpSpPr>
        <p:pic>
          <p:nvPicPr>
            <p:cNvPr id="7" name="Graphique 6" descr="Chronomètre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120554" y="1555274"/>
              <a:ext cx="914400" cy="9144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 bwMode="auto">
            <a:xfrm>
              <a:off x="9953469" y="1827808"/>
              <a:ext cx="1137556" cy="4001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2000"/>
                <a:t>2,5 jours</a:t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Coût</a:t>
            </a:r>
            <a:endParaRPr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1210993" y="1815098"/>
          <a:ext cx="949452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Module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Nom du Module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Durée</a:t>
                      </a:r>
                      <a:endParaRPr/>
                    </a:p>
                    <a:p>
                      <a:pPr algn="ctr"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/>
                        <a:t>Heures de vacation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Initiation à la ligne de commande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1 jour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7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Bonnes pratiques en bioinformatique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 jour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7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Initiation à 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1,5 jour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11 + 6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Analyse différentielle en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2 jours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14+14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Introduction à l'analyse SingleCell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2,5 jours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/>
                        <a:t>18+7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165215"/>
            <a:ext cx="1655698" cy="6553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A79D9-8376-F5FC-D841-1EEC5C82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AE370-287A-1F1D-A29D-C2430279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2A4DA-E592-A0A8-B525-23790263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FRM </a:t>
            </a:r>
          </a:p>
          <a:p>
            <a:r>
              <a:rPr lang="fr-FR" dirty="0"/>
              <a:t>Procédure d’attribution des CDE 2025 : point d’étape</a:t>
            </a:r>
          </a:p>
          <a:p>
            <a:r>
              <a:rPr lang="fr-FR" dirty="0"/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/>
              <a:t>Les formations : point de la commission formation</a:t>
            </a:r>
          </a:p>
          <a:p>
            <a:r>
              <a:rPr lang="fr-FR" dirty="0"/>
              <a:t>Formation : enquête des </a:t>
            </a:r>
            <a:r>
              <a:rPr lang="fr-FR" dirty="0" err="1"/>
              <a:t>doctorant.es</a:t>
            </a:r>
            <a:endParaRPr lang="fr-FR" dirty="0"/>
          </a:p>
          <a:p>
            <a:r>
              <a:rPr lang="fr-FR" dirty="0"/>
              <a:t>Formation en bio-analyse : refonte de l’offre</a:t>
            </a:r>
          </a:p>
          <a:p>
            <a:r>
              <a:rPr lang="fr-FR" dirty="0">
                <a:solidFill>
                  <a:schemeClr val="accent1"/>
                </a:solidFill>
              </a:rPr>
              <a:t>AO mobilité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8850FE-7751-4958-156F-826B7EE0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6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1" y="4209913"/>
            <a:ext cx="8647350" cy="24239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71302" y="-16894"/>
            <a:ext cx="3585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2060"/>
                </a:solidFill>
              </a:rPr>
              <a:t>COMMISSION INTERNATIONALE</a:t>
            </a:r>
          </a:p>
          <a:p>
            <a:pPr algn="ctr"/>
            <a:r>
              <a:rPr lang="fr-FR" sz="2000" b="1" cap="small" dirty="0">
                <a:solidFill>
                  <a:srgbClr val="002060"/>
                </a:solidFill>
              </a:rPr>
              <a:t>CONSEIL ED BS 31/03/25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58235" y="1111347"/>
            <a:ext cx="2811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cap="small" dirty="0">
                <a:solidFill>
                  <a:srgbClr val="002060"/>
                </a:solidFill>
              </a:rPr>
              <a:t>AO mobilité internationale 2025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436" y="2415071"/>
            <a:ext cx="587504" cy="5875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26930" y="6264515"/>
            <a:ext cx="438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AO 2025 n°2 </a:t>
            </a:r>
            <a:r>
              <a:rPr lang="fr-FR" dirty="0"/>
              <a:t>(Avril- Juin)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639" y="-13494"/>
            <a:ext cx="2481810" cy="1851446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utomatiquement"/>
          <p:cNvPicPr/>
          <p:nvPr/>
        </p:nvPicPr>
        <p:blipFill>
          <a:blip r:embed="rId5"/>
          <a:stretch>
            <a:fillRect/>
          </a:stretch>
        </p:blipFill>
        <p:spPr>
          <a:xfrm>
            <a:off x="-257490" y="-72006"/>
            <a:ext cx="1797222" cy="8238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9950" y="1739326"/>
            <a:ext cx="438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Nouveaux critères et formulaire 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081" y="1905601"/>
            <a:ext cx="2257382" cy="8032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897" y="1905601"/>
            <a:ext cx="4001105" cy="1838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6930" y="4347189"/>
            <a:ext cx="320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Budget 2025 disponible : </a:t>
            </a:r>
            <a:r>
              <a:rPr lang="fr-FR" b="1" dirty="0">
                <a:solidFill>
                  <a:srgbClr val="00B050"/>
                </a:solidFill>
              </a:rPr>
              <a:t>6000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€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95205" y="5035595"/>
            <a:ext cx="317670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12 candidatures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3 non éligibles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3 déjà bénéficiaires de l’aide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Seuil sélection &gt;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5 dossiers sélectionnés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/>
          <a:srcRect t="3307"/>
          <a:stretch/>
        </p:blipFill>
        <p:spPr>
          <a:xfrm>
            <a:off x="9093542" y="4946737"/>
            <a:ext cx="2737747" cy="10279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2350" y="3429501"/>
            <a:ext cx="4389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AO 2025 n°1 </a:t>
            </a:r>
            <a:r>
              <a:rPr lang="fr-FR" dirty="0"/>
              <a:t>(Jan-Mars)</a:t>
            </a:r>
          </a:p>
        </p:txBody>
      </p:sp>
    </p:spTree>
    <p:extLst>
      <p:ext uri="{BB962C8B-B14F-4D97-AF65-F5344CB8AC3E}">
        <p14:creationId xmlns:p14="http://schemas.microsoft.com/office/powerpoint/2010/main" val="3137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21" grpId="0" animBg="1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FD1A5-59AC-B65B-E937-897FC143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 conseil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480C1-C8D4-BACA-788D-464110C9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3810" algn="just"/>
            <a:r>
              <a:rPr lang="fr-FR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Mercredi 2/07 Nantes 10h00</a:t>
            </a:r>
            <a:endParaRPr lang="fr-FR" sz="2400" dirty="0">
              <a:solidFill>
                <a:srgbClr val="000000"/>
              </a:solidFill>
              <a:effectLst/>
              <a:latin typeface="Helvetica" pitchFamily="2" charset="0"/>
              <a:ea typeface="ヒラギノ角ゴ Pro W3"/>
              <a:cs typeface="Arial" panose="020B0604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546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30017-624B-0657-56C6-5D73BBCFA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112A7-6B51-C641-DB45-4E3B7EBC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C1063-A2FA-ADD5-FAA7-FBD29690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FRM </a:t>
            </a:r>
          </a:p>
          <a:p>
            <a:r>
              <a:rPr lang="fr-FR" dirty="0">
                <a:solidFill>
                  <a:schemeClr val="accent1"/>
                </a:solidFill>
              </a:rPr>
              <a:t>Procédure d’attribution des CDE 2025 : point d’étape</a:t>
            </a:r>
          </a:p>
          <a:p>
            <a:r>
              <a:rPr lang="fr-FR" dirty="0"/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/>
              <a:t>Les formations : point de la commission formation</a:t>
            </a:r>
          </a:p>
          <a:p>
            <a:r>
              <a:rPr lang="fr-FR" dirty="0"/>
              <a:t>Formation : enquête des </a:t>
            </a:r>
            <a:r>
              <a:rPr lang="fr-FR" dirty="0" err="1"/>
              <a:t>doctorant.es</a:t>
            </a:r>
            <a:endParaRPr lang="fr-FR" dirty="0"/>
          </a:p>
          <a:p>
            <a:r>
              <a:rPr lang="fr-FR" dirty="0"/>
              <a:t>Formation en bio-analyse : refonte de l’offre</a:t>
            </a:r>
          </a:p>
          <a:p>
            <a:r>
              <a:rPr lang="fr-FR" dirty="0"/>
              <a:t>AO mobilité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7F2293-6038-9F35-9C79-97876328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7A400-1D19-28CF-648D-BFEFEA1C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557"/>
            <a:ext cx="10515600" cy="1325563"/>
          </a:xfrm>
        </p:spPr>
        <p:txBody>
          <a:bodyPr>
            <a:normAutofit/>
          </a:bodyPr>
          <a:lstStyle/>
          <a:p>
            <a:r>
              <a:rPr lang="fr-GB" sz="2800"/>
              <a:t>Calendrier 202</a:t>
            </a:r>
            <a:r>
              <a:rPr lang="fr-FR" sz="2800" dirty="0"/>
              <a:t>5</a:t>
            </a:r>
            <a:endParaRPr lang="fr-GB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0FBEE-FD6D-66D2-E391-8115321D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32" y="361224"/>
            <a:ext cx="10856068" cy="58300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Janvier au 2 avril: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Appel aux sujets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laboratoires- 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sujet/porteur, accord du DU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800" kern="100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avril au 18 avril :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des sujets par l’École Doctorale </a:t>
            </a: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avril au 23 mai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des candidatures = publication des sujets de thèse sur AMETHIS – Dossier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 mentionnant clairement les notes et classements 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classements et relevés de notes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ésumé du projet de recherche de Master 2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Lettre de motivation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mai au 10 juin à minuit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Pré-sélection des candidatures par l’équipe encadrant via </a:t>
            </a:r>
            <a:r>
              <a:rPr lang="fr-F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amethis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juin au 13 juin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Les candidats finalisent leur dossier jusqu’au 13 juin à 00h00 -&gt;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résumé du projet de thèse de 2 pages maximum (format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français ou anglais). Ce résumé permet principalement d’attribuer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un.e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rapporteur/rapportrice adapté. Celui-ci est préparé avec l’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encadrant.e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+ dernière notes ajout possible jusqu’au 19 juin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20 juin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étape d’admissibilité  : 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classement des candidatures est effectué par la CSS (matin) puis la CR (après-midi)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juin et 1 juillet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Phase audition</a:t>
            </a:r>
            <a:r>
              <a:rPr lang="fr-GB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jury unique, mixte (interne/externe à NU, diversité des expertises, parité H/F) auditionne les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candidat.es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les classe - &gt; sur proposition de la CR</a:t>
            </a: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Angers-&gt; 1 er juillet</a:t>
            </a:r>
            <a:endParaRPr lang="fr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fr-F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juillet après validation par le conseil de l’ED </a:t>
            </a:r>
          </a:p>
          <a:p>
            <a:pPr marL="0" lvl="0" indent="0" algn="just">
              <a:buNone/>
              <a:tabLst>
                <a:tab pos="457200" algn="l"/>
              </a:tabLst>
            </a:pPr>
            <a:endParaRPr lang="fr-GB" sz="1800" dirty="0"/>
          </a:p>
        </p:txBody>
      </p:sp>
    </p:spTree>
    <p:extLst>
      <p:ext uri="{BB962C8B-B14F-4D97-AF65-F5344CB8AC3E}">
        <p14:creationId xmlns:p14="http://schemas.microsoft.com/office/powerpoint/2010/main" val="295494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32C0455-AC69-F535-6E99-75646F823115}"/>
              </a:ext>
            </a:extLst>
          </p:cNvPr>
          <p:cNvSpPr txBox="1"/>
          <p:nvPr/>
        </p:nvSpPr>
        <p:spPr>
          <a:xfrm>
            <a:off x="126609" y="433849"/>
            <a:ext cx="11656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venir Book" panose="02000503020000020003" pitchFamily="2" charset="0"/>
              </a:rPr>
              <a:t>Concours de Sélection CDE Nantes et Angers</a:t>
            </a:r>
          </a:p>
          <a:p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just"/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1- calendrier avec validation des sujets (thématique et équipe encadrante le 4 avril)</a:t>
            </a:r>
          </a:p>
          <a:p>
            <a:pPr algn="just"/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just"/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2- les membres du conseil de site proposent des membres pour les </a:t>
            </a:r>
            <a:r>
              <a:rPr lang="fr-FR" u="sng" dirty="0">
                <a:solidFill>
                  <a:srgbClr val="0070C0"/>
                </a:solidFill>
                <a:latin typeface="Avenir Book" panose="02000503020000020003" pitchFamily="2" charset="0"/>
              </a:rPr>
              <a:t>deux jurys</a:t>
            </a:r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 (30 Juin N + 1</a:t>
            </a:r>
            <a:r>
              <a:rPr lang="fr-FR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er</a:t>
            </a:r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 Juillet N-A): même nombre, parité H/F, mixité </a:t>
            </a:r>
            <a:r>
              <a:rPr lang="fr-FR" dirty="0" err="1">
                <a:solidFill>
                  <a:srgbClr val="0070C0"/>
                </a:solidFill>
                <a:latin typeface="Avenir Book" panose="02000503020000020003" pitchFamily="2" charset="0"/>
              </a:rPr>
              <a:t>int</a:t>
            </a:r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/</a:t>
            </a:r>
            <a:r>
              <a:rPr lang="fr-FR" dirty="0" err="1">
                <a:solidFill>
                  <a:srgbClr val="0070C0"/>
                </a:solidFill>
                <a:latin typeface="Avenir Book" panose="02000503020000020003" pitchFamily="2" charset="0"/>
              </a:rPr>
              <a:t>ext</a:t>
            </a:r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, unités, thématiques + historique partiel</a:t>
            </a:r>
          </a:p>
          <a:p>
            <a:pPr algn="just"/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just"/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3- pré-sélection des </a:t>
            </a:r>
            <a:r>
              <a:rPr lang="fr-FR" dirty="0" err="1">
                <a:solidFill>
                  <a:srgbClr val="0070C0"/>
                </a:solidFill>
                <a:latin typeface="Avenir Book" panose="02000503020000020003" pitchFamily="2" charset="0"/>
              </a:rPr>
              <a:t>candidat.es</a:t>
            </a:r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 : parcours académique en utilisant la notation A-B-C-D qui pourrait correspondre à 8-6-4-2 points, attribué pendant l’épreuve d’admissibilité, conservé par le candidat pour le classement final.</a:t>
            </a:r>
          </a:p>
          <a:p>
            <a:pPr algn="just"/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Pourquoi? </a:t>
            </a:r>
          </a:p>
          <a:p>
            <a:pPr algn="just"/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Abandon du percentile qui accentue les différences, en particulier sur des petites promotions. </a:t>
            </a:r>
          </a:p>
          <a:p>
            <a:pPr algn="just"/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Prise en compte du parcours global des </a:t>
            </a:r>
            <a:r>
              <a:rPr lang="fr-FR" dirty="0" err="1">
                <a:solidFill>
                  <a:srgbClr val="0070C0"/>
                </a:solidFill>
                <a:latin typeface="Avenir Book" panose="02000503020000020003" pitchFamily="2" charset="0"/>
              </a:rPr>
              <a:t>candidat.es</a:t>
            </a:r>
            <a:r>
              <a:rPr lang="fr-FR" dirty="0">
                <a:solidFill>
                  <a:srgbClr val="0070C0"/>
                </a:solidFill>
                <a:latin typeface="Avenir Book" panose="02000503020000020003" pitchFamily="2" charset="0"/>
              </a:rPr>
              <a:t>, augmenter l’inclusion, la diversité et la qualité des parcours</a:t>
            </a:r>
          </a:p>
          <a:p>
            <a:pPr algn="just"/>
            <a:r>
              <a:rPr lang="fr-FR" i="1" dirty="0">
                <a:solidFill>
                  <a:srgbClr val="0070C0"/>
                </a:solidFill>
                <a:latin typeface="Avenir Book" panose="02000503020000020003" pitchFamily="2" charset="0"/>
              </a:rPr>
              <a:t>En pratique, on ne s’attend pas forcément de gros changement pour la pré-sélection, 1/3 sur N et 2/3 sur A les années précédentes. </a:t>
            </a:r>
          </a:p>
          <a:p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fr-FR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6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89467-BDA6-418E-5E1D-B3D872D3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F334F-B580-4F20-40E5-5C10EFFF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C6BBB-497C-AF24-44A0-8DEACD41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Bilan FRM </a:t>
            </a:r>
          </a:p>
          <a:p>
            <a:r>
              <a:rPr lang="fr-FR" dirty="0"/>
              <a:t>Procédure d’attribution des CDE 2025 : point d’étape</a:t>
            </a:r>
          </a:p>
          <a:p>
            <a:r>
              <a:rPr lang="fr-FR" dirty="0">
                <a:solidFill>
                  <a:schemeClr val="accent1"/>
                </a:solidFill>
              </a:rPr>
              <a:t>Les projets doctoraux hors concours: document d’évaluation</a:t>
            </a:r>
          </a:p>
          <a:p>
            <a:r>
              <a:rPr lang="fr-FR" dirty="0"/>
              <a:t>Le label Thèses en Recherche Clinique à NU</a:t>
            </a:r>
          </a:p>
          <a:p>
            <a:r>
              <a:rPr lang="fr-FR" dirty="0"/>
              <a:t>Les formations : point de la commission formation</a:t>
            </a:r>
          </a:p>
          <a:p>
            <a:r>
              <a:rPr lang="fr-FR" dirty="0"/>
              <a:t>Formation : enquête des </a:t>
            </a:r>
            <a:r>
              <a:rPr lang="fr-FR" dirty="0" err="1"/>
              <a:t>doctorant.es</a:t>
            </a:r>
            <a:endParaRPr lang="fr-FR" dirty="0"/>
          </a:p>
          <a:p>
            <a:r>
              <a:rPr lang="fr-FR" dirty="0"/>
              <a:t>Formation en bio-analyse : refonte de l’offre</a:t>
            </a:r>
          </a:p>
          <a:p>
            <a:r>
              <a:rPr lang="fr-FR" dirty="0"/>
              <a:t>AO mobilité</a:t>
            </a:r>
          </a:p>
          <a:p>
            <a:r>
              <a:rPr lang="fr-FR" dirty="0"/>
              <a:t>Prochains conseils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F89AD-68D2-2930-EC0A-5C30E618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215"/>
            <a:ext cx="165569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5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8C57F-93BC-0DC5-D5F2-52591D4F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Procédure de sélection pour un financement non nominatif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C6163-18F0-523E-2D88-9E183E70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Demande de NU : formalisation et standardisation de la procédure (critère HRS4R)</a:t>
            </a:r>
          </a:p>
          <a:p>
            <a:pPr algn="l"/>
            <a:r>
              <a:rPr lang="fr-FR" b="0" i="0" u="none" strike="noStrike" dirty="0">
                <a:effectLst/>
              </a:rPr>
              <a:t>Dépôt de l’offre sur </a:t>
            </a:r>
            <a:r>
              <a:rPr lang="fr-FR" b="0" i="0" u="none" strike="noStrike" dirty="0" err="1">
                <a:effectLst/>
              </a:rPr>
              <a:t>amethis</a:t>
            </a:r>
            <a:r>
              <a:rPr lang="fr-FR" b="0" i="0" u="none" strike="noStrike" dirty="0">
                <a:effectLst/>
              </a:rPr>
              <a:t>, validation par l’ED (sujet et encadrement)</a:t>
            </a:r>
          </a:p>
          <a:p>
            <a:pPr algn="l"/>
            <a:r>
              <a:rPr lang="fr-FR" b="1" i="0" u="none" strike="noStrike" dirty="0">
                <a:solidFill>
                  <a:srgbClr val="0070C0"/>
                </a:solidFill>
                <a:effectLst/>
              </a:rPr>
              <a:t>Diffusion de l’offre : 30 jours -&gt; nouveau</a:t>
            </a:r>
            <a:endParaRPr lang="fr-FR" b="0" i="0" u="none" strike="noStrike" dirty="0">
              <a:solidFill>
                <a:srgbClr val="0070C0"/>
              </a:solidFill>
              <a:effectLst/>
            </a:endParaRPr>
          </a:p>
          <a:p>
            <a:pPr algn="l"/>
            <a:r>
              <a:rPr lang="fr-FR" b="0" i="0" u="none" strike="noStrike" dirty="0">
                <a:effectLst/>
              </a:rPr>
              <a:t>Sélection des candidatures et entretiens par les encadrants</a:t>
            </a:r>
          </a:p>
          <a:p>
            <a:pPr algn="l"/>
            <a:r>
              <a:rPr lang="fr-FR" b="1" i="0" u="none" strike="noStrike" dirty="0">
                <a:solidFill>
                  <a:srgbClr val="0070C0"/>
                </a:solidFill>
                <a:effectLst/>
              </a:rPr>
              <a:t>L’encadrant remplit un document de compte rendu de l’entretien qu’il joint à sa décision sur </a:t>
            </a:r>
            <a:r>
              <a:rPr lang="fr-FR" b="1" i="0" u="none" strike="noStrike" dirty="0" err="1">
                <a:solidFill>
                  <a:srgbClr val="0070C0"/>
                </a:solidFill>
                <a:effectLst/>
              </a:rPr>
              <a:t>amethis</a:t>
            </a:r>
            <a:r>
              <a:rPr lang="fr-FR" b="1" i="0" u="none" strike="noStrike" dirty="0">
                <a:solidFill>
                  <a:srgbClr val="0070C0"/>
                </a:solidFill>
                <a:effectLst/>
              </a:rPr>
              <a:t>-&gt;nouveau</a:t>
            </a:r>
            <a:endParaRPr lang="fr-FR" b="0" i="0" u="none" strike="noStrike" dirty="0">
              <a:solidFill>
                <a:srgbClr val="0070C0"/>
              </a:solidFill>
              <a:effectLst/>
            </a:endParaRPr>
          </a:p>
          <a:p>
            <a:pPr algn="l"/>
            <a:r>
              <a:rPr lang="fr-FR" b="0" i="0" u="none" strike="noStrike" dirty="0">
                <a:effectLst/>
              </a:rPr>
              <a:t>La CSS évalue le projet avec tous les documents disponibles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6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255C6B-4E66-388E-050B-990A86D2DF3E}"/>
              </a:ext>
            </a:extLst>
          </p:cNvPr>
          <p:cNvSpPr txBox="1"/>
          <p:nvPr/>
        </p:nvSpPr>
        <p:spPr>
          <a:xfrm>
            <a:off x="535269" y="424423"/>
            <a:ext cx="886813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venir Book" panose="02000503020000020003" pitchFamily="2" charset="0"/>
              </a:rPr>
              <a:t>Fiche Evaluation pour les </a:t>
            </a:r>
            <a:r>
              <a:rPr lang="fr-FR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doctorant.es</a:t>
            </a:r>
            <a:r>
              <a:rPr lang="fr-FR" b="1" dirty="0">
                <a:solidFill>
                  <a:srgbClr val="0070C0"/>
                </a:solidFill>
                <a:latin typeface="Avenir Book" panose="02000503020000020003" pitchFamily="2" charset="0"/>
              </a:rPr>
              <a:t> hors concours, sur financement non nominatif</a:t>
            </a:r>
          </a:p>
          <a:p>
            <a:r>
              <a:rPr lang="fr-FR" b="1" dirty="0">
                <a:solidFill>
                  <a:srgbClr val="0070C0"/>
                </a:solidFill>
                <a:latin typeface="Avenir Book" panose="02000503020000020003" pitchFamily="2" charset="0"/>
              </a:rPr>
              <a:t>(donc pas CIFRE, </a:t>
            </a:r>
            <a:r>
              <a:rPr lang="fr-FR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salarié.es</a:t>
            </a:r>
            <a:r>
              <a:rPr lang="fr-FR" b="1" dirty="0">
                <a:solidFill>
                  <a:srgbClr val="0070C0"/>
                </a:solidFill>
                <a:latin typeface="Avenir Book" panose="02000503020000020003" pitchFamily="2" charset="0"/>
              </a:rPr>
              <a:t>, Ligue, INSERM/Région) donc ANR, Europe, </a:t>
            </a:r>
            <a:r>
              <a:rPr lang="fr-FR" b="1" dirty="0" err="1">
                <a:solidFill>
                  <a:srgbClr val="0070C0"/>
                </a:solidFill>
                <a:latin typeface="Avenir Book" panose="02000503020000020003" pitchFamily="2" charset="0"/>
              </a:rPr>
              <a:t>Labex</a:t>
            </a:r>
            <a:endParaRPr lang="fr-FR" b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CEA15E-9160-329C-BDF9-6D516D19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63" y="1340853"/>
            <a:ext cx="4531246" cy="53931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0659E2-F76B-3145-D3AD-F9B925AF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69" y="1340853"/>
            <a:ext cx="4617830" cy="53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0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31613</TotalTime>
  <Words>3446</Words>
  <Application>Microsoft Office PowerPoint</Application>
  <PresentationFormat>Grand écran</PresentationFormat>
  <Paragraphs>749</Paragraphs>
  <Slides>36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Aptos</vt:lpstr>
      <vt:lpstr>Arial</vt:lpstr>
      <vt:lpstr>Avenir Book</vt:lpstr>
      <vt:lpstr>Bree Serif</vt:lpstr>
      <vt:lpstr>Calibri</vt:lpstr>
      <vt:lpstr>Calibri Light</vt:lpstr>
      <vt:lpstr>Helvetica</vt:lpstr>
      <vt:lpstr>Roboto</vt:lpstr>
      <vt:lpstr>Source Sans Pro</vt:lpstr>
      <vt:lpstr>Wingdings</vt:lpstr>
      <vt:lpstr>Thème Office</vt:lpstr>
      <vt:lpstr>Conseil de l’ED biologie santé</vt:lpstr>
      <vt:lpstr>Ordre du jour</vt:lpstr>
      <vt:lpstr>Présentation PowerPoint</vt:lpstr>
      <vt:lpstr>Ordre du jour</vt:lpstr>
      <vt:lpstr>Calendrier 2025</vt:lpstr>
      <vt:lpstr>Présentation PowerPoint</vt:lpstr>
      <vt:lpstr>Ordre du jour</vt:lpstr>
      <vt:lpstr>Procédure de sélection pour un financement non nominatif</vt:lpstr>
      <vt:lpstr>Présentation PowerPoint</vt:lpstr>
      <vt:lpstr>Ordre du jour</vt:lpstr>
      <vt:lpstr>Commission formation et suivi des thèses</vt:lpstr>
      <vt:lpstr>Présentation PowerPoint</vt:lpstr>
      <vt:lpstr>Présentation PowerPoint</vt:lpstr>
      <vt:lpstr>Commission formation et suivi des thèses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Ordre du jour</vt:lpstr>
      <vt:lpstr>Modules proposés en 2024</vt:lpstr>
      <vt:lpstr>Modules proposés en 2024</vt:lpstr>
      <vt:lpstr>Modules de formations à la Bioanalyse  Version 2025</vt:lpstr>
      <vt:lpstr>Module 1 : Initiation à la ligne de commande</vt:lpstr>
      <vt:lpstr>Module 2 : Bonnes pratiques en bioinformatique </vt:lpstr>
      <vt:lpstr>Module 3 : Initiation à R</vt:lpstr>
      <vt:lpstr>Module 4 : Analyse différentielle en RNAseq</vt:lpstr>
      <vt:lpstr>Module 5 : Introduction à l'analyse SingleCell RNASeq</vt:lpstr>
      <vt:lpstr>Coût</vt:lpstr>
      <vt:lpstr>Ordre du jour</vt:lpstr>
      <vt:lpstr>Présentation PowerPoint</vt:lpstr>
      <vt:lpstr>Prochain conseil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l’ED biologie santé</dc:title>
  <dc:creator>Xavier Prieur</dc:creator>
  <cp:lastModifiedBy>Stéphanie REGERE</cp:lastModifiedBy>
  <cp:revision>63</cp:revision>
  <dcterms:created xsi:type="dcterms:W3CDTF">2023-06-20T16:56:49Z</dcterms:created>
  <dcterms:modified xsi:type="dcterms:W3CDTF">2026-03-04T15:24:17Z</dcterms:modified>
</cp:coreProperties>
</file>