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2" r:id="rId4"/>
    <p:sldId id="349" r:id="rId5"/>
    <p:sldId id="381" r:id="rId6"/>
    <p:sldId id="382" r:id="rId7"/>
    <p:sldId id="383" r:id="rId8"/>
    <p:sldId id="386" r:id="rId9"/>
    <p:sldId id="387" r:id="rId10"/>
    <p:sldId id="261" r:id="rId11"/>
    <p:sldId id="285" r:id="rId12"/>
    <p:sldId id="286" r:id="rId13"/>
    <p:sldId id="287" r:id="rId14"/>
    <p:sldId id="388" r:id="rId15"/>
    <p:sldId id="265" r:id="rId16"/>
    <p:sldId id="266" r:id="rId17"/>
    <p:sldId id="259" r:id="rId18"/>
    <p:sldId id="267" r:id="rId19"/>
    <p:sldId id="258" r:id="rId20"/>
  </p:sldIdLst>
  <p:sldSz cx="12192000" cy="6858000"/>
  <p:notesSz cx="6858000" cy="9144000"/>
  <p:defaultTextStyle>
    <a:defPPr>
      <a:defRPr lang="fr-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B7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E78966-4F37-DA3E-5675-04939D976E2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722FDA8-2E51-7F03-F3F3-F0BCDE3A9A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493EF51-783F-065E-915B-900B48D61CB6}"/>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12B724CC-6029-A47E-840B-850FAFF99C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E8EC1E1-F0D0-BC89-D062-5916540996B8}"/>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328781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20AB89-56A8-BB93-1E37-ABB95A6F111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6B3AF7C-6F47-6571-1FDF-0F77152EEF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89C7EB6-1136-4CC7-A95C-6340B4BF2894}"/>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11177163-5BB9-2D18-44D4-5ED5C8FE74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F7F546-2578-111F-3906-C5677D60B538}"/>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4261688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76DE973-4B4A-6D1A-9430-35F5220AEBC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16DAD63-8497-A4CB-4F0A-B1BCEACAF83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287A815-B646-D662-CE8E-F06659B5163E}"/>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238A213F-ACCA-F6E9-F170-82D40D22FD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5C6766-C917-8C2B-43EE-99C324715B64}"/>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4048500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Dernière page">
    <p:spTree>
      <p:nvGrpSpPr>
        <p:cNvPr id="1" name=""/>
        <p:cNvGrpSpPr/>
        <p:nvPr/>
      </p:nvGrpSpPr>
      <p:grpSpPr bwMode="auto">
        <a:xfrm>
          <a:off x="0" y="0"/>
          <a:ext cx="0" cy="0"/>
          <a:chOff x="0" y="0"/>
          <a:chExt cx="0" cy="0"/>
        </a:xfrm>
      </p:grpSpPr>
      <p:sp>
        <p:nvSpPr>
          <p:cNvPr id="7" name="Title 1"/>
          <p:cNvSpPr>
            <a:spLocks noGrp="1"/>
          </p:cNvSpPr>
          <p:nvPr>
            <p:ph type="title"/>
          </p:nvPr>
        </p:nvSpPr>
        <p:spPr bwMode="auto">
          <a:xfrm>
            <a:off x="407317" y="441956"/>
            <a:ext cx="11463507" cy="444185"/>
          </a:xfrm>
        </p:spPr>
        <p:txBody>
          <a:bodyPr/>
          <a:lstStyle>
            <a:lvl1pPr>
              <a:defRPr/>
            </a:lvl1pPr>
          </a:lstStyle>
          <a:p>
            <a:pPr>
              <a:defRPr/>
            </a:pPr>
            <a:r>
              <a:rPr lang="fr-FR"/>
              <a:t>Modifiez le style du titre</a:t>
            </a:r>
            <a:endParaRPr lang="en-US"/>
          </a:p>
        </p:txBody>
      </p:sp>
      <p:sp>
        <p:nvSpPr>
          <p:cNvPr id="8" name="Content Placeholder 2"/>
          <p:cNvSpPr>
            <a:spLocks noGrp="1"/>
          </p:cNvSpPr>
          <p:nvPr>
            <p:ph idx="1"/>
          </p:nvPr>
        </p:nvSpPr>
        <p:spPr bwMode="auto">
          <a:xfrm>
            <a:off x="407317" y="1965870"/>
            <a:ext cx="11463507" cy="639627"/>
          </a:xfrm>
        </p:spPr>
        <p:txBody>
          <a:bodyPr/>
          <a:lstStyle>
            <a:lvl1pPr>
              <a:defRPr sz="2309"/>
            </a:lvl1pPr>
            <a:lvl2pPr>
              <a:defRPr sz="2052"/>
            </a:lvl2pPr>
            <a:lvl3pPr>
              <a:defRPr sz="1539"/>
            </a:lvl3pPr>
          </a:lstStyle>
          <a:p>
            <a:pPr lvl="0">
              <a:defRPr/>
            </a:pPr>
            <a:r>
              <a:rPr lang="fr-FR"/>
              <a:t>Modifiez les styles du texte du masque</a:t>
            </a:r>
          </a:p>
          <a:p>
            <a:pPr lvl="1">
              <a:defRPr/>
            </a:pPr>
            <a:r>
              <a:rPr lang="fr-FR"/>
              <a:t>Deuxième niveau</a:t>
            </a:r>
          </a:p>
          <a:p>
            <a:pPr lvl="2">
              <a:defRPr/>
            </a:pPr>
            <a:r>
              <a:rPr lang="fr-FR"/>
              <a:t>Troisième niveau</a:t>
            </a:r>
          </a:p>
        </p:txBody>
      </p:sp>
      <p:cxnSp>
        <p:nvCxnSpPr>
          <p:cNvPr id="9" name="Connecteur droit 8"/>
          <p:cNvCxnSpPr>
            <a:cxnSpLocks/>
          </p:cNvCxnSpPr>
          <p:nvPr userDrawn="1"/>
        </p:nvCxnSpPr>
        <p:spPr bwMode="auto">
          <a:xfrm flipV="1">
            <a:off x="284560" y="218963"/>
            <a:ext cx="0" cy="890172"/>
          </a:xfrm>
          <a:prstGeom prst="line">
            <a:avLst/>
          </a:prstGeom>
          <a:ln w="25400">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63536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B85F92-0B9C-A092-0D72-69B475ABD95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03F347F-0583-16FF-0E03-C4C123E3AE4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107EC4-6E79-D887-7332-5D1006D76AFF}"/>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05FE59E8-D901-2CA3-5574-7D75F241DD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6A080E-D8BE-7836-7184-85FC2012DAB9}"/>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329616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330013-38C2-D1E0-95B5-C393C61E95B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36251B6-6CF3-97A4-657B-6555118826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824490-6EB1-EEE8-1399-06F96C75CFA7}"/>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95AF3160-7D27-44AA-4736-3EEEB7E144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B7E28B2-8F9D-DF1A-6987-AF8ED3F9DFEF}"/>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219096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486A9E-F677-42DE-274F-326531B0D3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F20B20-D548-1F69-7EDC-D98FFB89A91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0075EFF-E79E-EBC9-C7F2-007537580D1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4B910C0-7664-4D45-C2A4-1741BC60D5A4}"/>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6" name="Espace réservé du pied de page 5">
            <a:extLst>
              <a:ext uri="{FF2B5EF4-FFF2-40B4-BE49-F238E27FC236}">
                <a16:creationId xmlns:a16="http://schemas.microsoft.com/office/drawing/2014/main" id="{DE9F3325-5317-125E-686B-467AD8F167C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C37C95-E1E8-A95E-3D1E-C1D8CBD67877}"/>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2423473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0838DC-7AFB-ADA4-335C-E507FBBDDDC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9CBD95C-CD5E-FA80-E3B1-2CE336B555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0C9B763-1B10-C75B-4573-829B6275186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D79A39D-B382-C233-1188-1083607E8D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E085A6A-C451-E459-8DE5-66CF6D2DE85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17F0FC9-F7F2-3D38-C39E-97F11C589F6A}"/>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8" name="Espace réservé du pied de page 7">
            <a:extLst>
              <a:ext uri="{FF2B5EF4-FFF2-40B4-BE49-F238E27FC236}">
                <a16:creationId xmlns:a16="http://schemas.microsoft.com/office/drawing/2014/main" id="{968262F8-62F1-6459-1513-616C66CF60B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C894D9A-7193-A54B-817B-95F048CADBE2}"/>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353986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C64008-33D2-F35C-DAAC-1C0DC26282E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5902307-C9A1-63AD-749E-ECCB582FB6D0}"/>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4" name="Espace réservé du pied de page 3">
            <a:extLst>
              <a:ext uri="{FF2B5EF4-FFF2-40B4-BE49-F238E27FC236}">
                <a16:creationId xmlns:a16="http://schemas.microsoft.com/office/drawing/2014/main" id="{68C9B9C6-C537-FDAC-4F27-B69FB6A53B6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2FFEB20-8DA7-183E-EA57-63D8BAA4FED0}"/>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90517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629894F-ABCE-D185-5C7D-96760705632F}"/>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3" name="Espace réservé du pied de page 2">
            <a:extLst>
              <a:ext uri="{FF2B5EF4-FFF2-40B4-BE49-F238E27FC236}">
                <a16:creationId xmlns:a16="http://schemas.microsoft.com/office/drawing/2014/main" id="{2E89C827-D069-A8AF-9541-B6BBECFB120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29EF2BF-7234-D731-2882-1B865D710DBB}"/>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2904545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0684CC-11AA-C860-052C-D2593BEC328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F5E462-A18E-E347-911F-E3378E0B08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2C98736-852B-0FD6-C068-F1FD3CF87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BBE3C55-45BB-7BF4-562C-9D4CB71A1A2D}"/>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6" name="Espace réservé du pied de page 5">
            <a:extLst>
              <a:ext uri="{FF2B5EF4-FFF2-40B4-BE49-F238E27FC236}">
                <a16:creationId xmlns:a16="http://schemas.microsoft.com/office/drawing/2014/main" id="{CE5319F9-24D6-6BA9-9C1D-6038B26C7B2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01CFD43-CFB5-94DB-6A36-E9EEAA8A5044}"/>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335922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F04F67-1499-BBF6-B3E3-0FEE50F1042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54AC7D8-9393-EEBE-A54C-B1FAB63BD1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475808C-EB60-AD1A-A2A9-FA2337E251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7B77707-A045-AB71-23A1-AF44F51AA156}"/>
              </a:ext>
            </a:extLst>
          </p:cNvPr>
          <p:cNvSpPr>
            <a:spLocks noGrp="1"/>
          </p:cNvSpPr>
          <p:nvPr>
            <p:ph type="dt" sz="half" idx="10"/>
          </p:nvPr>
        </p:nvSpPr>
        <p:spPr/>
        <p:txBody>
          <a:bodyPr/>
          <a:lstStyle/>
          <a:p>
            <a:fld id="{C20BE6BC-FD20-DB41-B893-2DE4AE69249B}" type="datetimeFigureOut">
              <a:rPr lang="fr-FR" smtClean="0"/>
              <a:t>04/03/2026</a:t>
            </a:fld>
            <a:endParaRPr lang="fr-FR"/>
          </a:p>
        </p:txBody>
      </p:sp>
      <p:sp>
        <p:nvSpPr>
          <p:cNvPr id="6" name="Espace réservé du pied de page 5">
            <a:extLst>
              <a:ext uri="{FF2B5EF4-FFF2-40B4-BE49-F238E27FC236}">
                <a16:creationId xmlns:a16="http://schemas.microsoft.com/office/drawing/2014/main" id="{7735A807-F13B-7BD7-A6CB-F4AC3EEBD65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ACAD4B0-4A85-E0BF-6DAA-510FA5D00406}"/>
              </a:ext>
            </a:extLst>
          </p:cNvPr>
          <p:cNvSpPr>
            <a:spLocks noGrp="1"/>
          </p:cNvSpPr>
          <p:nvPr>
            <p:ph type="sldNum" sz="quarter" idx="12"/>
          </p:nvPr>
        </p:nvSpPr>
        <p:spPr/>
        <p:txBody>
          <a:bodyPr/>
          <a:lstStyle/>
          <a:p>
            <a:fld id="{1C59C977-029D-B042-B458-DECD5B4ADA59}" type="slidenum">
              <a:rPr lang="fr-FR" smtClean="0"/>
              <a:t>‹N°›</a:t>
            </a:fld>
            <a:endParaRPr lang="fr-FR"/>
          </a:p>
        </p:txBody>
      </p:sp>
    </p:spTree>
    <p:extLst>
      <p:ext uri="{BB962C8B-B14F-4D97-AF65-F5344CB8AC3E}">
        <p14:creationId xmlns:p14="http://schemas.microsoft.com/office/powerpoint/2010/main" val="233792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28E07FE-CA09-E324-B6F6-B3AC1E2E5D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972220B-F5D4-7F15-BD36-5D51418487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14D8AC4-58AE-E5D1-6D58-FA0BDBF7E3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BE6BC-FD20-DB41-B893-2DE4AE69249B}" type="datetimeFigureOut">
              <a:rPr lang="fr-FR" smtClean="0"/>
              <a:t>04/03/2026</a:t>
            </a:fld>
            <a:endParaRPr lang="fr-FR"/>
          </a:p>
        </p:txBody>
      </p:sp>
      <p:sp>
        <p:nvSpPr>
          <p:cNvPr id="5" name="Espace réservé du pied de page 4">
            <a:extLst>
              <a:ext uri="{FF2B5EF4-FFF2-40B4-BE49-F238E27FC236}">
                <a16:creationId xmlns:a16="http://schemas.microsoft.com/office/drawing/2014/main" id="{1EC4769C-D19E-D223-2A29-ED21D41E65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9232B7C-2E40-42C3-AB16-0214EA6C32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9C977-029D-B042-B458-DECD5B4ADA59}" type="slidenum">
              <a:rPr lang="fr-FR" smtClean="0"/>
              <a:t>‹N°›</a:t>
            </a:fld>
            <a:endParaRPr lang="fr-FR"/>
          </a:p>
        </p:txBody>
      </p:sp>
    </p:spTree>
    <p:extLst>
      <p:ext uri="{BB962C8B-B14F-4D97-AF65-F5344CB8AC3E}">
        <p14:creationId xmlns:p14="http://schemas.microsoft.com/office/powerpoint/2010/main" val="3228851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8A4075-E1E9-D589-C7B4-165DB0830D21}"/>
              </a:ext>
            </a:extLst>
          </p:cNvPr>
          <p:cNvSpPr>
            <a:spLocks noGrp="1"/>
          </p:cNvSpPr>
          <p:nvPr>
            <p:ph type="ctrTitle"/>
          </p:nvPr>
        </p:nvSpPr>
        <p:spPr>
          <a:xfrm>
            <a:off x="1524000" y="1793572"/>
            <a:ext cx="9144000" cy="2387600"/>
          </a:xfrm>
        </p:spPr>
        <p:txBody>
          <a:bodyPr/>
          <a:lstStyle/>
          <a:p>
            <a:r>
              <a:rPr lang="fr-FR" dirty="0"/>
              <a:t>Conseil de l’ED biologie santé</a:t>
            </a:r>
          </a:p>
        </p:txBody>
      </p:sp>
      <p:sp>
        <p:nvSpPr>
          <p:cNvPr id="3" name="Sous-titre 2">
            <a:extLst>
              <a:ext uri="{FF2B5EF4-FFF2-40B4-BE49-F238E27FC236}">
                <a16:creationId xmlns:a16="http://schemas.microsoft.com/office/drawing/2014/main" id="{CF39E2EB-0DD3-58F4-BF3A-8152CB4677F6}"/>
              </a:ext>
            </a:extLst>
          </p:cNvPr>
          <p:cNvSpPr>
            <a:spLocks noGrp="1"/>
          </p:cNvSpPr>
          <p:nvPr>
            <p:ph type="subTitle" idx="1"/>
          </p:nvPr>
        </p:nvSpPr>
        <p:spPr>
          <a:xfrm>
            <a:off x="1524000" y="4273247"/>
            <a:ext cx="9144000" cy="1655762"/>
          </a:xfrm>
        </p:spPr>
        <p:txBody>
          <a:bodyPr/>
          <a:lstStyle/>
          <a:p>
            <a:r>
              <a:rPr lang="fr-FR" dirty="0"/>
              <a:t>30/06/2023, Angers</a:t>
            </a:r>
          </a:p>
        </p:txBody>
      </p:sp>
      <p:pic>
        <p:nvPicPr>
          <p:cNvPr id="5" name="Image 4">
            <a:extLst>
              <a:ext uri="{FF2B5EF4-FFF2-40B4-BE49-F238E27FC236}">
                <a16:creationId xmlns:a16="http://schemas.microsoft.com/office/drawing/2014/main" id="{2D0F294D-6171-1B59-D697-60C2FC4D65EC}"/>
              </a:ext>
            </a:extLst>
          </p:cNvPr>
          <p:cNvPicPr>
            <a:picLocks noChangeAspect="1"/>
          </p:cNvPicPr>
          <p:nvPr/>
        </p:nvPicPr>
        <p:blipFill>
          <a:blip r:embed="rId2"/>
          <a:stretch>
            <a:fillRect/>
          </a:stretch>
        </p:blipFill>
        <p:spPr>
          <a:xfrm>
            <a:off x="2470150" y="0"/>
            <a:ext cx="7251700" cy="2870200"/>
          </a:xfrm>
          <a:prstGeom prst="rect">
            <a:avLst/>
          </a:prstGeom>
        </p:spPr>
      </p:pic>
    </p:spTree>
    <p:extLst>
      <p:ext uri="{BB962C8B-B14F-4D97-AF65-F5344CB8AC3E}">
        <p14:creationId xmlns:p14="http://schemas.microsoft.com/office/powerpoint/2010/main" val="912358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4434" y="511444"/>
            <a:ext cx="1972335" cy="523220"/>
          </a:xfrm>
          <a:prstGeom prst="rect">
            <a:avLst/>
          </a:prstGeom>
          <a:noFill/>
        </p:spPr>
        <p:txBody>
          <a:bodyPr wrap="none" rtlCol="0">
            <a:spAutoFit/>
          </a:bodyPr>
          <a:lstStyle/>
          <a:p>
            <a:r>
              <a:rPr lang="fr-FR" sz="2800" b="1" u="sng" dirty="0"/>
              <a:t>Formations:</a:t>
            </a:r>
          </a:p>
        </p:txBody>
      </p:sp>
      <p:sp>
        <p:nvSpPr>
          <p:cNvPr id="3" name="ZoneTexte 2"/>
          <p:cNvSpPr txBox="1"/>
          <p:nvPr/>
        </p:nvSpPr>
        <p:spPr>
          <a:xfrm>
            <a:off x="1170122" y="1480089"/>
            <a:ext cx="10943655" cy="4524315"/>
          </a:xfrm>
          <a:prstGeom prst="rect">
            <a:avLst/>
          </a:prstGeom>
          <a:noFill/>
        </p:spPr>
        <p:txBody>
          <a:bodyPr wrap="square" rtlCol="0">
            <a:spAutoFit/>
          </a:bodyPr>
          <a:lstStyle/>
          <a:p>
            <a:pPr marL="285750" indent="-285750">
              <a:buFont typeface="Wingdings" panose="05000000000000000000" pitchFamily="2" charset="2"/>
              <a:buChar char="v"/>
            </a:pPr>
            <a:r>
              <a:rPr lang="fr-FR" sz="2400" b="1" dirty="0"/>
              <a:t> </a:t>
            </a:r>
            <a:r>
              <a:rPr lang="fr-FR" sz="2400" b="1" dirty="0" err="1"/>
              <a:t>Graduate</a:t>
            </a:r>
            <a:r>
              <a:rPr lang="fr-FR" sz="2400" b="1" dirty="0"/>
              <a:t> Programs</a:t>
            </a:r>
            <a:r>
              <a:rPr lang="fr-FR" sz="2400" dirty="0"/>
              <a:t>:</a:t>
            </a:r>
          </a:p>
          <a:p>
            <a:pPr marL="800100" lvl="1" indent="-342900">
              <a:buFont typeface="Wingdings" panose="05000000000000000000" pitchFamily="2" charset="2"/>
              <a:buChar char="§"/>
            </a:pPr>
            <a:r>
              <a:rPr lang="fr-FR" sz="2400" b="1" dirty="0" err="1"/>
              <a:t>InnoCare</a:t>
            </a:r>
            <a:r>
              <a:rPr lang="fr-FR" sz="2400" b="1" dirty="0"/>
              <a:t>:</a:t>
            </a:r>
            <a:r>
              <a:rPr lang="fr-FR" sz="2400" dirty="0"/>
              <a:t> 24h CM « Physiopathologies des maladies Cardiovasculaires Métaboliques et Respiratoires » </a:t>
            </a:r>
            <a:r>
              <a:rPr lang="fr-FR" sz="2000" dirty="0"/>
              <a:t>(en plusieurs blocs, peuvent être proposés séparément)</a:t>
            </a:r>
            <a:endParaRPr lang="fr-FR" sz="2400" dirty="0"/>
          </a:p>
          <a:p>
            <a:pPr marL="800100" lvl="1" indent="-342900">
              <a:buFont typeface="Wingdings" panose="05000000000000000000" pitchFamily="2" charset="2"/>
              <a:buChar char="§"/>
            </a:pPr>
            <a:r>
              <a:rPr lang="fr-FR" sz="2400" b="1" dirty="0"/>
              <a:t>OHNU</a:t>
            </a:r>
            <a:r>
              <a:rPr lang="fr-FR" sz="2400" dirty="0"/>
              <a:t>: 32H CM « Oncologie Hématologie Médecine Nucléaire »</a:t>
            </a:r>
          </a:p>
          <a:p>
            <a:pPr marL="800100" lvl="1" indent="-342900">
              <a:buFont typeface="Wingdings" panose="05000000000000000000" pitchFamily="2" charset="2"/>
              <a:buChar char="§"/>
            </a:pPr>
            <a:r>
              <a:rPr lang="fr-FR" sz="2400" b="1" dirty="0"/>
              <a:t>I3:</a:t>
            </a:r>
            <a:r>
              <a:rPr lang="fr-FR" sz="2400" dirty="0"/>
              <a:t> 21,33h CM « Immunologie fondamentale »</a:t>
            </a:r>
          </a:p>
          <a:p>
            <a:pPr marL="800100" lvl="1" indent="-342900">
              <a:buFont typeface="Wingdings" panose="05000000000000000000" pitchFamily="2" charset="2"/>
              <a:buChar char="§"/>
            </a:pPr>
            <a:r>
              <a:rPr lang="fr-FR" sz="2400" b="1" dirty="0"/>
              <a:t>OHNU/I3</a:t>
            </a:r>
            <a:r>
              <a:rPr lang="fr-FR" sz="2400" dirty="0"/>
              <a:t> commun: 16h CM « </a:t>
            </a:r>
            <a:r>
              <a:rPr lang="fr-FR" sz="2400" dirty="0" err="1"/>
              <a:t>Immuno-cancéro</a:t>
            </a:r>
            <a:r>
              <a:rPr lang="fr-FR" sz="2400" dirty="0"/>
              <a:t> »</a:t>
            </a:r>
          </a:p>
          <a:p>
            <a:pPr lvl="1"/>
            <a:endParaRPr lang="fr-FR" sz="2400" dirty="0"/>
          </a:p>
          <a:p>
            <a:pPr lvl="1"/>
            <a:r>
              <a:rPr lang="fr-FR" sz="2400" dirty="0"/>
              <a:t>Inscription directe responsable GP (attestation) ; 6-8 places. </a:t>
            </a:r>
          </a:p>
          <a:p>
            <a:pPr lvl="1"/>
            <a:endParaRPr lang="fr-FR" sz="2400" dirty="0"/>
          </a:p>
          <a:p>
            <a:pPr lvl="1"/>
            <a:r>
              <a:rPr lang="fr-FR" sz="2400" b="1" dirty="0" err="1"/>
              <a:t>Summer</a:t>
            </a:r>
            <a:r>
              <a:rPr lang="fr-FR" sz="2400" b="1" dirty="0"/>
              <a:t> </a:t>
            </a:r>
            <a:r>
              <a:rPr lang="fr-FR" sz="2400" b="1" dirty="0" err="1"/>
              <a:t>school</a:t>
            </a:r>
            <a:r>
              <a:rPr lang="fr-FR" sz="2400" b="1" dirty="0"/>
              <a:t> GS </a:t>
            </a:r>
            <a:r>
              <a:rPr lang="fr-FR" sz="2400" dirty="0"/>
              <a:t>« Cellules souches et </a:t>
            </a:r>
            <a:r>
              <a:rPr lang="fr-FR" sz="2400" dirty="0" err="1"/>
              <a:t>organoïdes</a:t>
            </a:r>
            <a:r>
              <a:rPr lang="fr-FR" sz="2400" dirty="0"/>
              <a:t> »:</a:t>
            </a:r>
          </a:p>
          <a:p>
            <a:pPr lvl="1"/>
            <a:r>
              <a:rPr lang="fr-FR" sz="2400" dirty="0"/>
              <a:t> 4-5 juillet 8 place doctorants GS (Nantes + Angers?); </a:t>
            </a:r>
          </a:p>
          <a:p>
            <a:pPr lvl="1"/>
            <a:r>
              <a:rPr lang="fr-FR" sz="2400" dirty="0"/>
              <a:t>adossé aux JS (open) =&gt; faire pub auprès des </a:t>
            </a:r>
            <a:r>
              <a:rPr lang="fr-FR" sz="2400" dirty="0" err="1"/>
              <a:t>doct</a:t>
            </a:r>
            <a:endParaRPr lang="fr-FR" sz="2400" dirty="0"/>
          </a:p>
        </p:txBody>
      </p:sp>
    </p:spTree>
    <p:extLst>
      <p:ext uri="{BB962C8B-B14F-4D97-AF65-F5344CB8AC3E}">
        <p14:creationId xmlns:p14="http://schemas.microsoft.com/office/powerpoint/2010/main" val="1574588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E7A400-1D19-28CF-648D-BFEFEA1C4FED}"/>
              </a:ext>
            </a:extLst>
          </p:cNvPr>
          <p:cNvSpPr>
            <a:spLocks noGrp="1"/>
          </p:cNvSpPr>
          <p:nvPr>
            <p:ph type="title"/>
          </p:nvPr>
        </p:nvSpPr>
        <p:spPr>
          <a:xfrm>
            <a:off x="838200" y="-301557"/>
            <a:ext cx="10515600" cy="1325563"/>
          </a:xfrm>
        </p:spPr>
        <p:txBody>
          <a:bodyPr>
            <a:normAutofit/>
          </a:bodyPr>
          <a:lstStyle/>
          <a:p>
            <a:r>
              <a:rPr lang="fr-GB" sz="2800" dirty="0"/>
              <a:t>Calendrier 2024</a:t>
            </a:r>
          </a:p>
        </p:txBody>
      </p:sp>
      <p:sp>
        <p:nvSpPr>
          <p:cNvPr id="3" name="Espace réservé du contenu 2">
            <a:extLst>
              <a:ext uri="{FF2B5EF4-FFF2-40B4-BE49-F238E27FC236}">
                <a16:creationId xmlns:a16="http://schemas.microsoft.com/office/drawing/2014/main" id="{C170FBEE-FD6D-66D2-E391-8115321D6430}"/>
              </a:ext>
            </a:extLst>
          </p:cNvPr>
          <p:cNvSpPr>
            <a:spLocks noGrp="1"/>
          </p:cNvSpPr>
          <p:nvPr>
            <p:ph idx="1"/>
          </p:nvPr>
        </p:nvSpPr>
        <p:spPr>
          <a:xfrm>
            <a:off x="497732" y="361224"/>
            <a:ext cx="10856068" cy="5830042"/>
          </a:xfrm>
        </p:spPr>
        <p:txBody>
          <a:bodyPr>
            <a:noAutofit/>
          </a:bodyPr>
          <a:lstStyle/>
          <a:p>
            <a:pPr marL="0" indent="0" algn="just">
              <a:buNone/>
            </a:pP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23 Janvier au 29 mars :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Appel aux sujets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dans les laboratoires-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1 sujet/porteur, accord du DU</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1</a:t>
            </a:r>
            <a:r>
              <a:rPr lang="fr-FR" sz="1800" kern="100" baseline="30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er</a:t>
            </a: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avril au 19 avril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Validation des sujets par l’École Doctorale </a:t>
            </a: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19 avril au 20 mai</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Ouverture des candidatures = publication des sujets de thèse sur TEBL – Dossier</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buFont typeface="Arial" panose="020B0604020202020204" pitchFamily="34" charset="0"/>
              <a:buChar char="•"/>
              <a:tabLst>
                <a:tab pos="13716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CV mentionnant clairement les notes et classements </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buFont typeface="Arial" panose="020B0604020202020204" pitchFamily="34" charset="0"/>
              <a:buChar char="•"/>
              <a:tabLst>
                <a:tab pos="13716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classements et relevés de notes</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buFont typeface="Arial" panose="020B0604020202020204" pitchFamily="34" charset="0"/>
              <a:buChar char="•"/>
              <a:tabLst>
                <a:tab pos="1371600" algn="l"/>
              </a:tabLst>
            </a:pPr>
            <a:r>
              <a:rPr lang="fr-FR" sz="1800" kern="100" dirty="0">
                <a:latin typeface="Calibri" panose="020F0502020204030204" pitchFamily="34" charset="0"/>
                <a:ea typeface="Calibri" panose="020F0502020204030204" pitchFamily="34" charset="0"/>
                <a:cs typeface="Times New Roman" panose="02020603050405020304" pitchFamily="18" charset="0"/>
              </a:rPr>
              <a:t>r</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ésumé du projet de recherche de Master 2</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gn="just">
              <a:buFont typeface="Arial" panose="020B0604020202020204" pitchFamily="34" charset="0"/>
              <a:buChar char="•"/>
              <a:tabLst>
                <a:tab pos="13716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Lettre de motivation</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20 mai au 31 mai à minuit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 Pré-sélection des candidatures par l’équipe encadrant. Ceci se fait intégralement via l’interface TEBL</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3 juin au 17 juin</a:t>
            </a:r>
            <a:r>
              <a:rPr lang="fr-FR"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Finalisation du dossier</a:t>
            </a:r>
            <a:r>
              <a:rPr lang="fr-GB" sz="1800" kern="100" dirty="0">
                <a:latin typeface="Calibri" panose="020F0502020204030204" pitchFamily="34" charset="0"/>
                <a:ea typeface="Calibri" panose="020F0502020204030204" pitchFamily="34" charset="0"/>
                <a:cs typeface="Times New Roman" panose="02020603050405020304" pitchFamily="18" charset="0"/>
              </a:rPr>
              <a:t> -</a:t>
            </a:r>
            <a:r>
              <a:rPr lang="fr-FR"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Dépôt le 9 juin, le dossier peut être complété jusqu’au 17 juin à 12h00 -&gt;</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un résumé du projet de thèse de 2 pages maximum (format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pdf</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en français ou anglais). Ce résumé permet principalement d’attribuer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un.e</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rapporteur/rapportrice adapté. Celui-ci est préparé avec l’</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encadrant.e</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 dernière notes</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Les 24 juin</a:t>
            </a:r>
            <a:r>
              <a:rPr lang="fr-FR"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étape d’admissibilité  : </a:t>
            </a:r>
            <a:r>
              <a:rPr lang="fr-FR"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 classement des candidatures est effectué par la CSS puis la CR</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1 et 2 juillet </a:t>
            </a:r>
            <a:r>
              <a:rPr lang="fr-FR" sz="1800" b="1" kern="100" dirty="0">
                <a:effectLst/>
                <a:latin typeface="Calibri" panose="020F0502020204030204" pitchFamily="34" charset="0"/>
                <a:ea typeface="Calibri" panose="020F0502020204030204" pitchFamily="34" charset="0"/>
                <a:cs typeface="Times New Roman" panose="02020603050405020304" pitchFamily="18" charset="0"/>
              </a:rPr>
              <a:t>: Phase audition</a:t>
            </a:r>
            <a:r>
              <a:rPr lang="fr-GB" sz="1800" b="1" kern="100" dirty="0">
                <a:latin typeface="Calibri" panose="020F0502020204030204" pitchFamily="34" charset="0"/>
                <a:ea typeface="Calibri" panose="020F0502020204030204" pitchFamily="34" charset="0"/>
                <a:cs typeface="Times New Roman" panose="02020603050405020304" pitchFamily="18" charset="0"/>
              </a:rPr>
              <a:t> -&gt;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Un jury unique, mixte (interne/externe à NU, diversité des expertises, parité H/F) auditionne les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candidat.es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et les classe - &gt; appel ou suggestion de la CR</a:t>
            </a:r>
            <a:r>
              <a:rPr lang="fr-FR" sz="1800" kern="100" dirty="0">
                <a:latin typeface="Calibri" panose="020F0502020204030204" pitchFamily="34" charset="0"/>
                <a:ea typeface="Calibri" panose="020F0502020204030204" pitchFamily="34" charset="0"/>
                <a:cs typeface="Times New Roman" panose="02020603050405020304" pitchFamily="18" charset="0"/>
              </a:rPr>
              <a:t>- Angers-&gt; 1 er juillet</a:t>
            </a:r>
            <a:endParaRPr lang="fr-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tabLst>
                <a:tab pos="457200" algn="l"/>
              </a:tabLst>
            </a:pPr>
            <a:r>
              <a:rPr lang="fr-FR" sz="18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3 juillet après validation par le conseil de l’ED </a:t>
            </a:r>
          </a:p>
          <a:p>
            <a:pPr marL="0" lvl="0" indent="0" algn="just">
              <a:buNone/>
              <a:tabLst>
                <a:tab pos="457200" algn="l"/>
              </a:tabLst>
            </a:pPr>
            <a:endParaRPr lang="fr-GB" sz="1800" dirty="0"/>
          </a:p>
        </p:txBody>
      </p:sp>
    </p:spTree>
    <p:extLst>
      <p:ext uri="{BB962C8B-B14F-4D97-AF65-F5344CB8AC3E}">
        <p14:creationId xmlns:p14="http://schemas.microsoft.com/office/powerpoint/2010/main" val="1627522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42B838-BC39-E1E2-8201-F09DBE5B9A71}"/>
              </a:ext>
            </a:extLst>
          </p:cNvPr>
          <p:cNvSpPr>
            <a:spLocks noGrp="1"/>
          </p:cNvSpPr>
          <p:nvPr>
            <p:ph type="title"/>
          </p:nvPr>
        </p:nvSpPr>
        <p:spPr/>
        <p:txBody>
          <a:bodyPr/>
          <a:lstStyle/>
          <a:p>
            <a:r>
              <a:rPr lang="fr-GB" dirty="0"/>
              <a:t>FRM</a:t>
            </a:r>
          </a:p>
        </p:txBody>
      </p:sp>
      <p:sp>
        <p:nvSpPr>
          <p:cNvPr id="3" name="Espace réservé du contenu 2">
            <a:extLst>
              <a:ext uri="{FF2B5EF4-FFF2-40B4-BE49-F238E27FC236}">
                <a16:creationId xmlns:a16="http://schemas.microsoft.com/office/drawing/2014/main" id="{2A38D424-6067-BA47-1995-B47D54CFF52C}"/>
              </a:ext>
            </a:extLst>
          </p:cNvPr>
          <p:cNvSpPr>
            <a:spLocks noGrp="1"/>
          </p:cNvSpPr>
          <p:nvPr>
            <p:ph idx="1"/>
          </p:nvPr>
        </p:nvSpPr>
        <p:spPr/>
        <p:txBody>
          <a:bodyPr>
            <a:normAutofit/>
          </a:bodyPr>
          <a:lstStyle/>
          <a:p>
            <a:r>
              <a:rPr lang="fr-FR" dirty="0"/>
              <a:t>A venir</a:t>
            </a:r>
          </a:p>
          <a:p>
            <a:r>
              <a:rPr lang="fr-FR" dirty="0"/>
              <a:t>Une </a:t>
            </a:r>
            <a:r>
              <a:rPr lang="fr-FR" dirty="0" err="1"/>
              <a:t>pré-selection</a:t>
            </a:r>
            <a:r>
              <a:rPr lang="fr-FR" dirty="0"/>
              <a:t> de l’ED est demandée</a:t>
            </a:r>
          </a:p>
          <a:p>
            <a:r>
              <a:rPr lang="fr-FR" dirty="0"/>
              <a:t>Nous proposerons une procédure adaptée au calendrier</a:t>
            </a:r>
          </a:p>
          <a:p>
            <a:r>
              <a:rPr lang="fr-FR" dirty="0"/>
              <a:t>La CR fait un classement global</a:t>
            </a:r>
          </a:p>
        </p:txBody>
      </p:sp>
    </p:spTree>
    <p:extLst>
      <p:ext uri="{BB962C8B-B14F-4D97-AF65-F5344CB8AC3E}">
        <p14:creationId xmlns:p14="http://schemas.microsoft.com/office/powerpoint/2010/main" val="1964333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945A2C-FFA3-940C-DD57-DA1DF94ED41A}"/>
              </a:ext>
            </a:extLst>
          </p:cNvPr>
          <p:cNvSpPr>
            <a:spLocks noGrp="1"/>
          </p:cNvSpPr>
          <p:nvPr>
            <p:ph type="title"/>
          </p:nvPr>
        </p:nvSpPr>
        <p:spPr/>
        <p:txBody>
          <a:bodyPr/>
          <a:lstStyle/>
          <a:p>
            <a:r>
              <a:rPr lang="fr-GB" dirty="0"/>
              <a:t>FRFT pour information </a:t>
            </a:r>
          </a:p>
        </p:txBody>
      </p:sp>
      <p:sp>
        <p:nvSpPr>
          <p:cNvPr id="3" name="Espace réservé du contenu 2">
            <a:extLst>
              <a:ext uri="{FF2B5EF4-FFF2-40B4-BE49-F238E27FC236}">
                <a16:creationId xmlns:a16="http://schemas.microsoft.com/office/drawing/2014/main" id="{763E0335-0F59-0372-0CE0-340F9F82164F}"/>
              </a:ext>
            </a:extLst>
          </p:cNvPr>
          <p:cNvSpPr>
            <a:spLocks noGrp="1"/>
          </p:cNvSpPr>
          <p:nvPr>
            <p:ph idx="1"/>
          </p:nvPr>
        </p:nvSpPr>
        <p:spPr/>
        <p:txBody>
          <a:bodyPr>
            <a:normAutofit/>
          </a:bodyPr>
          <a:lstStyle/>
          <a:p>
            <a:r>
              <a:rPr lang="fr-GB" sz="2000" dirty="0"/>
              <a:t>A diffuser dans vos unités</a:t>
            </a:r>
          </a:p>
          <a:p>
            <a:pPr algn="l">
              <a:spcAft>
                <a:spcPts val="0"/>
              </a:spcAft>
            </a:pPr>
            <a:r>
              <a:rPr lang="fr-FR" sz="2000" b="0" i="0" u="none" strike="noStrike" dirty="0">
                <a:solidFill>
                  <a:srgbClr val="1F497D"/>
                </a:solidFill>
                <a:effectLst/>
              </a:rPr>
              <a:t>L’ITMO Cancer d’</a:t>
            </a:r>
            <a:r>
              <a:rPr lang="fr-FR" sz="2000" b="0" i="0" u="none" strike="noStrike" dirty="0" err="1">
                <a:solidFill>
                  <a:srgbClr val="1F497D"/>
                </a:solidFill>
                <a:effectLst/>
              </a:rPr>
              <a:t>Aviesan</a:t>
            </a:r>
            <a:r>
              <a:rPr lang="fr-FR" sz="2000" b="0" i="0" u="none" strike="noStrike" dirty="0">
                <a:solidFill>
                  <a:srgbClr val="1F497D"/>
                </a:solidFill>
                <a:effectLst/>
              </a:rPr>
              <a:t> et l’Inserm tiennent à vous remercier, vous et toute l'équipe de l'École Doctorale, pour les trois dernières années de collaboration fructueuse. Votre dévouement et votre engagement ces dernières années nous ont beaucoup aidé dans la sélection des candidatures.</a:t>
            </a:r>
            <a:endParaRPr lang="fr-FR" sz="2000" b="0" i="0" u="none" strike="noStrike" dirty="0">
              <a:solidFill>
                <a:srgbClr val="FFFFFF"/>
              </a:solidFill>
              <a:effectLst/>
            </a:endParaRPr>
          </a:p>
          <a:p>
            <a:pPr algn="l">
              <a:spcAft>
                <a:spcPts val="0"/>
              </a:spcAft>
            </a:pPr>
            <a:r>
              <a:rPr lang="fr-FR" sz="2000" b="0" i="0" u="none" strike="noStrike" dirty="0">
                <a:solidFill>
                  <a:srgbClr val="FF0000"/>
                </a:solidFill>
                <a:effectLst/>
              </a:rPr>
              <a:t>Cependant, nous tenons à vous informer d’une modification dans la procédure d'inscription cette année. Les candidats sont désormais priés de soumettre leur candidature directement via le site EVA3. Cette procédure vise à simplifier le processus de dépôt du dossier</a:t>
            </a:r>
          </a:p>
          <a:p>
            <a:pPr algn="l">
              <a:spcAft>
                <a:spcPts val="0"/>
              </a:spcAft>
            </a:pPr>
            <a:r>
              <a:rPr lang="fr-FR" sz="2000" b="0" i="0" u="sng" strike="noStrike" dirty="0">
                <a:solidFill>
                  <a:srgbClr val="1F497D"/>
                </a:solidFill>
                <a:effectLst/>
              </a:rPr>
              <a:t>Les dates à retenir pour l’année 2024 sont</a:t>
            </a:r>
            <a:r>
              <a:rPr lang="fr-FR" sz="2000" b="0" i="0" u="none" strike="noStrike" dirty="0">
                <a:solidFill>
                  <a:srgbClr val="1F497D"/>
                </a:solidFill>
                <a:effectLst/>
              </a:rPr>
              <a:t> :</a:t>
            </a:r>
            <a:endParaRPr lang="fr-FR" sz="2000" b="0" i="0" u="none" strike="noStrike" dirty="0">
              <a:solidFill>
                <a:srgbClr val="FFFFFF"/>
              </a:solidFill>
              <a:effectLst/>
            </a:endParaRPr>
          </a:p>
          <a:p>
            <a:pPr algn="l">
              <a:spcAft>
                <a:spcPts val="0"/>
              </a:spcAft>
            </a:pPr>
            <a:r>
              <a:rPr lang="fr-FR" sz="2000" b="0" i="0" u="none" strike="noStrike" dirty="0">
                <a:solidFill>
                  <a:srgbClr val="1F497D"/>
                </a:solidFill>
                <a:effectLst/>
              </a:rPr>
              <a:t>Ouverture de site eva3 pour le dépôt des dossiers: </a:t>
            </a:r>
            <a:r>
              <a:rPr lang="fr-FR" sz="2000" b="1" i="0" u="none" strike="noStrike" dirty="0">
                <a:solidFill>
                  <a:srgbClr val="1F497D"/>
                </a:solidFill>
                <a:effectLst/>
              </a:rPr>
              <a:t>04 janvier 2024</a:t>
            </a:r>
            <a:endParaRPr lang="fr-FR" sz="2000" b="0" i="0" u="none" strike="noStrike" dirty="0">
              <a:solidFill>
                <a:srgbClr val="FFFFFF"/>
              </a:solidFill>
              <a:effectLst/>
            </a:endParaRPr>
          </a:p>
          <a:p>
            <a:pPr algn="l">
              <a:spcAft>
                <a:spcPts val="0"/>
              </a:spcAft>
            </a:pPr>
            <a:r>
              <a:rPr lang="fr-FR" sz="2000" b="0" i="0" u="none" strike="noStrike" dirty="0">
                <a:solidFill>
                  <a:srgbClr val="1F497D"/>
                </a:solidFill>
                <a:effectLst/>
              </a:rPr>
              <a:t>Deadline : </a:t>
            </a:r>
            <a:r>
              <a:rPr lang="fr-FR" sz="2000" b="1" i="0" u="none" strike="noStrike" dirty="0">
                <a:solidFill>
                  <a:srgbClr val="FF0000"/>
                </a:solidFill>
                <a:effectLst/>
              </a:rPr>
              <a:t>22 février 2024 (17h00)</a:t>
            </a:r>
            <a:endParaRPr lang="fr-FR" sz="2000" b="0" i="0" u="none" strike="noStrike" dirty="0">
              <a:solidFill>
                <a:srgbClr val="FFFFFF"/>
              </a:solidFill>
              <a:effectLst/>
            </a:endParaRPr>
          </a:p>
          <a:p>
            <a:endParaRPr lang="fr-GB" sz="2000" dirty="0"/>
          </a:p>
        </p:txBody>
      </p:sp>
    </p:spTree>
    <p:extLst>
      <p:ext uri="{BB962C8B-B14F-4D97-AF65-F5344CB8AC3E}">
        <p14:creationId xmlns:p14="http://schemas.microsoft.com/office/powerpoint/2010/main" val="1568271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A6384DE9-BBDB-401E-800A-76879C95B766}"/>
              </a:ext>
            </a:extLst>
          </p:cNvPr>
          <p:cNvSpPr>
            <a:spLocks noGrp="1"/>
          </p:cNvSpPr>
          <p:nvPr>
            <p:ph type="ctrTitle"/>
          </p:nvPr>
        </p:nvSpPr>
        <p:spPr>
          <a:xfrm>
            <a:off x="7672647" y="615143"/>
            <a:ext cx="3918537" cy="2238940"/>
          </a:xfrm>
        </p:spPr>
        <p:txBody>
          <a:bodyPr anchor="b">
            <a:normAutofit fontScale="90000"/>
          </a:bodyPr>
          <a:lstStyle/>
          <a:p>
            <a:r>
              <a:rPr lang="fr-FR" sz="3800" b="1" dirty="0">
                <a:solidFill>
                  <a:srgbClr val="56A891"/>
                </a:solidFill>
              </a:rPr>
              <a:t>Journée Scientifique de l’école doctorale Biologie-Santé 2024 (JBS 2024)</a:t>
            </a:r>
            <a:endParaRPr lang="fr-FR" sz="3800" dirty="0">
              <a:solidFill>
                <a:srgbClr val="56A891"/>
              </a:solidFill>
            </a:endParaRPr>
          </a:p>
        </p:txBody>
      </p:sp>
      <p:graphicFrame>
        <p:nvGraphicFramePr>
          <p:cNvPr id="4" name="Tableau 3"/>
          <p:cNvGraphicFramePr>
            <a:graphicFrameLocks noGrp="1"/>
          </p:cNvGraphicFramePr>
          <p:nvPr/>
        </p:nvGraphicFramePr>
        <p:xfrm>
          <a:off x="405938" y="4349735"/>
          <a:ext cx="10515600" cy="1813560"/>
        </p:xfrm>
        <a:graphic>
          <a:graphicData uri="http://schemas.openxmlformats.org/drawingml/2006/table">
            <a:tbl>
              <a:tblPr/>
              <a:tblGrid>
                <a:gridCol w="2472684">
                  <a:extLst>
                    <a:ext uri="{9D8B030D-6E8A-4147-A177-3AD203B41FA5}">
                      <a16:colId xmlns:a16="http://schemas.microsoft.com/office/drawing/2014/main" val="2359243634"/>
                    </a:ext>
                  </a:extLst>
                </a:gridCol>
                <a:gridCol w="6462898">
                  <a:extLst>
                    <a:ext uri="{9D8B030D-6E8A-4147-A177-3AD203B41FA5}">
                      <a16:colId xmlns:a16="http://schemas.microsoft.com/office/drawing/2014/main" val="3863173488"/>
                    </a:ext>
                  </a:extLst>
                </a:gridCol>
                <a:gridCol w="580233">
                  <a:extLst>
                    <a:ext uri="{9D8B030D-6E8A-4147-A177-3AD203B41FA5}">
                      <a16:colId xmlns:a16="http://schemas.microsoft.com/office/drawing/2014/main" val="1627609093"/>
                    </a:ext>
                  </a:extLst>
                </a:gridCol>
                <a:gridCol w="999785">
                  <a:extLst>
                    <a:ext uri="{9D8B030D-6E8A-4147-A177-3AD203B41FA5}">
                      <a16:colId xmlns:a16="http://schemas.microsoft.com/office/drawing/2014/main" val="3162125228"/>
                    </a:ext>
                  </a:extLst>
                </a:gridCol>
              </a:tblGrid>
              <a:tr h="257088">
                <a:tc>
                  <a:txBody>
                    <a:bodyPr/>
                    <a:lstStyle/>
                    <a:p>
                      <a:pPr fontAlgn="b"/>
                      <a:r>
                        <a:rPr lang="fr-FR" sz="1700">
                          <a:solidFill>
                            <a:srgbClr val="006100"/>
                          </a:solidFill>
                          <a:effectLst/>
                        </a:rPr>
                        <a:t>Cassandre JEANNOT</a:t>
                      </a:r>
                      <a:endParaRPr lang="fr-FR" sz="1700">
                        <a:effectLst/>
                      </a:endParaRPr>
                    </a:p>
                  </a:txBody>
                  <a:tcPr marL="0" marR="0" marT="0" marB="0" anchor="b">
                    <a:lnL>
                      <a:noFill/>
                    </a:lnL>
                    <a:lnR>
                      <a:noFill/>
                    </a:lnR>
                    <a:lnT>
                      <a:noFill/>
                    </a:lnT>
                    <a:lnB>
                      <a:noFill/>
                    </a:lnB>
                    <a:solidFill>
                      <a:srgbClr val="C6EFCE"/>
                    </a:solidFill>
                  </a:tcPr>
                </a:tc>
                <a:tc>
                  <a:txBody>
                    <a:bodyPr/>
                    <a:lstStyle/>
                    <a:p>
                      <a:pPr fontAlgn="b"/>
                      <a:r>
                        <a:rPr lang="fr-FR" sz="1300">
                          <a:solidFill>
                            <a:srgbClr val="222222"/>
                          </a:solidFill>
                          <a:effectLst/>
                        </a:rPr>
                        <a:t>ANSES à Maisons-Alfort</a:t>
                      </a:r>
                      <a:endParaRPr lang="fr-FR" sz="1700">
                        <a:effectLst/>
                      </a:endParaRPr>
                    </a:p>
                  </a:txBody>
                  <a:tcPr marL="0" marR="0" marT="0" marB="0" anchor="b">
                    <a:lnL>
                      <a:noFill/>
                    </a:lnL>
                    <a:lnR>
                      <a:noFill/>
                    </a:lnR>
                    <a:lnT>
                      <a:noFill/>
                    </a:lnT>
                    <a:lnB>
                      <a:noFill/>
                    </a:lnB>
                  </a:tcPr>
                </a:tc>
                <a:tc>
                  <a:txBody>
                    <a:bodyPr/>
                    <a:lstStyle/>
                    <a:p>
                      <a:pPr fontAlgn="b"/>
                      <a:r>
                        <a:rPr lang="fr-FR" sz="1300">
                          <a:effectLst/>
                        </a:rPr>
                        <a:t>ONIRIS</a:t>
                      </a:r>
                      <a:endParaRPr lang="fr-FR" sz="1700">
                        <a:effectLst/>
                      </a:endParaRPr>
                    </a:p>
                  </a:txBody>
                  <a:tcPr marL="0" marR="0" marT="0" marB="0" anchor="b">
                    <a:lnL>
                      <a:noFill/>
                    </a:lnL>
                    <a:lnR>
                      <a:noFill/>
                    </a:lnR>
                    <a:lnT>
                      <a:noFill/>
                    </a:lnT>
                    <a:lnB>
                      <a:noFill/>
                    </a:lnB>
                  </a:tcPr>
                </a:tc>
                <a:tc>
                  <a:txBody>
                    <a:bodyPr/>
                    <a:lstStyle/>
                    <a:p>
                      <a:pPr fontAlgn="b"/>
                      <a:r>
                        <a:rPr lang="fr-FR" sz="1300">
                          <a:effectLst/>
                        </a:rPr>
                        <a:t>2ème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1947430787"/>
                  </a:ext>
                </a:extLst>
              </a:tr>
              <a:tr h="257088">
                <a:tc>
                  <a:txBody>
                    <a:bodyPr/>
                    <a:lstStyle/>
                    <a:p>
                      <a:pPr fontAlgn="b"/>
                      <a:r>
                        <a:rPr lang="fr-FR" sz="1700">
                          <a:solidFill>
                            <a:srgbClr val="006100"/>
                          </a:solidFill>
                          <a:effectLst/>
                        </a:rPr>
                        <a:t>Chloé LEFEBVRE</a:t>
                      </a:r>
                      <a:endParaRPr lang="fr-FR" sz="1700">
                        <a:effectLst/>
                      </a:endParaRPr>
                    </a:p>
                  </a:txBody>
                  <a:tcPr marL="0" marR="0" marT="0" marB="0" anchor="b">
                    <a:lnL>
                      <a:noFill/>
                    </a:lnL>
                    <a:lnR>
                      <a:noFill/>
                    </a:lnR>
                    <a:lnT>
                      <a:noFill/>
                    </a:lnT>
                    <a:lnB>
                      <a:noFill/>
                    </a:lnB>
                    <a:solidFill>
                      <a:srgbClr val="C6EFCE"/>
                    </a:solidFill>
                  </a:tcPr>
                </a:tc>
                <a:tc>
                  <a:txBody>
                    <a:bodyPr/>
                    <a:lstStyle/>
                    <a:p>
                      <a:pPr fontAlgn="b"/>
                      <a:r>
                        <a:rPr lang="en-US" sz="1300">
                          <a:solidFill>
                            <a:srgbClr val="222222"/>
                          </a:solidFill>
                          <a:effectLst/>
                        </a:rPr>
                        <a:t>Team 7 - CRCI²NA, INSERM U1307, CNRS 6075, Stress Adaptation and Tumor Escape</a:t>
                      </a:r>
                      <a:endParaRPr lang="en-US" sz="1700">
                        <a:effectLst/>
                      </a:endParaRPr>
                    </a:p>
                  </a:txBody>
                  <a:tcPr marL="0" marR="0" marT="0" marB="0" anchor="b">
                    <a:lnL>
                      <a:noFill/>
                    </a:lnL>
                    <a:lnR>
                      <a:noFill/>
                    </a:lnR>
                    <a:lnT>
                      <a:noFill/>
                    </a:lnT>
                    <a:lnB>
                      <a:noFill/>
                    </a:lnB>
                  </a:tcPr>
                </a:tc>
                <a:tc>
                  <a:txBody>
                    <a:bodyPr/>
                    <a:lstStyle/>
                    <a:p>
                      <a:pPr fontAlgn="b"/>
                      <a:r>
                        <a:rPr lang="fr-FR" sz="1300">
                          <a:effectLst/>
                        </a:rPr>
                        <a:t>Nantes</a:t>
                      </a:r>
                      <a:endParaRPr lang="fr-FR" sz="1700">
                        <a:effectLst/>
                      </a:endParaRPr>
                    </a:p>
                  </a:txBody>
                  <a:tcPr marL="0" marR="0" marT="0" marB="0" anchor="b">
                    <a:lnL>
                      <a:noFill/>
                    </a:lnL>
                    <a:lnR>
                      <a:noFill/>
                    </a:lnR>
                    <a:lnT>
                      <a:noFill/>
                    </a:lnT>
                    <a:lnB>
                      <a:noFill/>
                    </a:lnB>
                  </a:tcPr>
                </a:tc>
                <a:tc>
                  <a:txBody>
                    <a:bodyPr/>
                    <a:lstStyle/>
                    <a:p>
                      <a:pPr fontAlgn="b"/>
                      <a:r>
                        <a:rPr lang="fr-FR" sz="1300">
                          <a:effectLst/>
                        </a:rPr>
                        <a:t>2ème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3543864978"/>
                  </a:ext>
                </a:extLst>
              </a:tr>
              <a:tr h="257088">
                <a:tc>
                  <a:txBody>
                    <a:bodyPr/>
                    <a:lstStyle/>
                    <a:p>
                      <a:pPr fontAlgn="b"/>
                      <a:r>
                        <a:rPr lang="fr-FR" sz="1700">
                          <a:solidFill>
                            <a:srgbClr val="006100"/>
                          </a:solidFill>
                          <a:effectLst/>
                        </a:rPr>
                        <a:t>Chloé CHEVALIER</a:t>
                      </a:r>
                      <a:endParaRPr lang="fr-FR" sz="1700">
                        <a:effectLst/>
                      </a:endParaRPr>
                    </a:p>
                  </a:txBody>
                  <a:tcPr marL="0" marR="0" marT="0" marB="0" anchor="b">
                    <a:lnL>
                      <a:noFill/>
                    </a:lnL>
                    <a:lnR>
                      <a:noFill/>
                    </a:lnR>
                    <a:lnT>
                      <a:noFill/>
                    </a:lnT>
                    <a:lnB>
                      <a:noFill/>
                    </a:lnB>
                    <a:solidFill>
                      <a:srgbClr val="C6EFCE"/>
                    </a:solidFill>
                  </a:tcPr>
                </a:tc>
                <a:tc>
                  <a:txBody>
                    <a:bodyPr/>
                    <a:lstStyle/>
                    <a:p>
                      <a:pPr fontAlgn="ctr"/>
                      <a:r>
                        <a:rPr lang="fr-FR" sz="1300" dirty="0">
                          <a:solidFill>
                            <a:srgbClr val="222222"/>
                          </a:solidFill>
                          <a:effectLst/>
                        </a:rPr>
                        <a:t>Team 4 : </a:t>
                      </a:r>
                      <a:r>
                        <a:rPr lang="fr-FR" sz="1300" dirty="0" err="1">
                          <a:solidFill>
                            <a:srgbClr val="222222"/>
                          </a:solidFill>
                          <a:effectLst/>
                        </a:rPr>
                        <a:t>Cardiometabolic</a:t>
                      </a:r>
                      <a:r>
                        <a:rPr lang="fr-FR" sz="1300" dirty="0">
                          <a:solidFill>
                            <a:srgbClr val="222222"/>
                          </a:solidFill>
                          <a:effectLst/>
                        </a:rPr>
                        <a:t> </a:t>
                      </a:r>
                      <a:r>
                        <a:rPr lang="fr-FR" sz="1300" dirty="0" err="1">
                          <a:solidFill>
                            <a:srgbClr val="222222"/>
                          </a:solidFill>
                          <a:effectLst/>
                        </a:rPr>
                        <a:t>Diseases</a:t>
                      </a:r>
                      <a:r>
                        <a:rPr lang="fr-FR" sz="1300" dirty="0">
                          <a:solidFill>
                            <a:srgbClr val="222222"/>
                          </a:solidFill>
                          <a:effectLst/>
                        </a:rPr>
                        <a:t>, </a:t>
                      </a:r>
                      <a:r>
                        <a:rPr lang="fr-FR" sz="1300" dirty="0" err="1">
                          <a:solidFill>
                            <a:srgbClr val="222222"/>
                          </a:solidFill>
                          <a:effectLst/>
                        </a:rPr>
                        <a:t>L&amp;apos;unité</a:t>
                      </a:r>
                      <a:r>
                        <a:rPr lang="fr-FR" sz="1300" dirty="0">
                          <a:solidFill>
                            <a:srgbClr val="222222"/>
                          </a:solidFill>
                          <a:effectLst/>
                        </a:rPr>
                        <a:t> de recherche de </a:t>
                      </a:r>
                      <a:r>
                        <a:rPr lang="fr-FR" sz="1300" dirty="0" err="1">
                          <a:solidFill>
                            <a:srgbClr val="222222"/>
                          </a:solidFill>
                          <a:effectLst/>
                        </a:rPr>
                        <a:t>l&amp;apos;institut</a:t>
                      </a:r>
                      <a:r>
                        <a:rPr lang="fr-FR" sz="1300" dirty="0">
                          <a:solidFill>
                            <a:srgbClr val="222222"/>
                          </a:solidFill>
                          <a:effectLst/>
                        </a:rPr>
                        <a:t> du thorax</a:t>
                      </a:r>
                      <a:endParaRPr lang="fr-FR" sz="1700" dirty="0">
                        <a:effectLst/>
                      </a:endParaRPr>
                    </a:p>
                  </a:txBody>
                  <a:tcPr marL="0" marR="0" marT="0" marB="0" anchor="ctr">
                    <a:lnL>
                      <a:noFill/>
                    </a:lnL>
                    <a:lnR>
                      <a:noFill/>
                    </a:lnR>
                    <a:lnT>
                      <a:noFill/>
                    </a:lnT>
                    <a:lnB>
                      <a:noFill/>
                    </a:lnB>
                  </a:tcPr>
                </a:tc>
                <a:tc>
                  <a:txBody>
                    <a:bodyPr/>
                    <a:lstStyle/>
                    <a:p>
                      <a:pPr fontAlgn="b"/>
                      <a:r>
                        <a:rPr lang="fr-FR" sz="1300">
                          <a:effectLst/>
                        </a:rPr>
                        <a:t>Nantes</a:t>
                      </a:r>
                      <a:endParaRPr lang="fr-FR" sz="1700">
                        <a:effectLst/>
                      </a:endParaRPr>
                    </a:p>
                  </a:txBody>
                  <a:tcPr marL="0" marR="0" marT="0" marB="0" anchor="b">
                    <a:lnL>
                      <a:noFill/>
                    </a:lnL>
                    <a:lnR>
                      <a:noFill/>
                    </a:lnR>
                    <a:lnT>
                      <a:noFill/>
                    </a:lnT>
                    <a:lnB>
                      <a:noFill/>
                    </a:lnB>
                  </a:tcPr>
                </a:tc>
                <a:tc>
                  <a:txBody>
                    <a:bodyPr/>
                    <a:lstStyle/>
                    <a:p>
                      <a:pPr fontAlgn="b"/>
                      <a:r>
                        <a:rPr lang="fr-FR" sz="1300">
                          <a:effectLst/>
                        </a:rPr>
                        <a:t>2ème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1186413923"/>
                  </a:ext>
                </a:extLst>
              </a:tr>
              <a:tr h="257088">
                <a:tc>
                  <a:txBody>
                    <a:bodyPr/>
                    <a:lstStyle/>
                    <a:p>
                      <a:pPr algn="l" fontAlgn="b"/>
                      <a:r>
                        <a:rPr lang="fr-FR" sz="1700">
                          <a:solidFill>
                            <a:srgbClr val="006100"/>
                          </a:solidFill>
                          <a:effectLst/>
                        </a:rPr>
                        <a:t>Zoe BEGUE-RACAPE</a:t>
                      </a:r>
                      <a:endParaRPr lang="fr-FR" sz="1700">
                        <a:effectLst/>
                      </a:endParaRPr>
                    </a:p>
                  </a:txBody>
                  <a:tcPr marL="0" marR="0" marT="0" marB="0" anchor="b">
                    <a:lnL>
                      <a:noFill/>
                    </a:lnL>
                    <a:lnR>
                      <a:noFill/>
                    </a:lnR>
                    <a:lnT>
                      <a:noFill/>
                    </a:lnT>
                    <a:lnB>
                      <a:noFill/>
                    </a:lnB>
                    <a:solidFill>
                      <a:srgbClr val="C6EFCE"/>
                    </a:solidFill>
                  </a:tcPr>
                </a:tc>
                <a:tc>
                  <a:txBody>
                    <a:bodyPr/>
                    <a:lstStyle/>
                    <a:p>
                      <a:pPr fontAlgn="ctr"/>
                      <a:r>
                        <a:rPr lang="fr-FR" sz="1300">
                          <a:solidFill>
                            <a:srgbClr val="222222"/>
                          </a:solidFill>
                          <a:effectLst/>
                        </a:rPr>
                        <a:t>Team 4 : Cardiometabolic Diseases, L&amp;apos;unité de recherche de l&amp;apos;institut du thorax</a:t>
                      </a:r>
                      <a:endParaRPr lang="fr-FR" sz="1700">
                        <a:effectLst/>
                      </a:endParaRPr>
                    </a:p>
                  </a:txBody>
                  <a:tcPr marL="0" marR="0" marT="0" marB="0" anchor="ctr">
                    <a:lnL>
                      <a:noFill/>
                    </a:lnL>
                    <a:lnR>
                      <a:noFill/>
                    </a:lnR>
                    <a:lnT>
                      <a:noFill/>
                    </a:lnT>
                    <a:lnB>
                      <a:noFill/>
                    </a:lnB>
                  </a:tcPr>
                </a:tc>
                <a:tc>
                  <a:txBody>
                    <a:bodyPr/>
                    <a:lstStyle/>
                    <a:p>
                      <a:pPr fontAlgn="b"/>
                      <a:r>
                        <a:rPr lang="fr-FR" sz="1300">
                          <a:effectLst/>
                        </a:rPr>
                        <a:t>Nantes</a:t>
                      </a:r>
                      <a:endParaRPr lang="fr-FR" sz="1700">
                        <a:effectLst/>
                      </a:endParaRPr>
                    </a:p>
                  </a:txBody>
                  <a:tcPr marL="0" marR="0" marT="0" marB="0" anchor="b">
                    <a:lnL>
                      <a:noFill/>
                    </a:lnL>
                    <a:lnR>
                      <a:noFill/>
                    </a:lnR>
                    <a:lnT>
                      <a:noFill/>
                    </a:lnT>
                    <a:lnB>
                      <a:noFill/>
                    </a:lnB>
                  </a:tcPr>
                </a:tc>
                <a:tc>
                  <a:txBody>
                    <a:bodyPr/>
                    <a:lstStyle/>
                    <a:p>
                      <a:pPr fontAlgn="b"/>
                      <a:r>
                        <a:rPr lang="fr-FR" sz="1300">
                          <a:effectLst/>
                        </a:rPr>
                        <a:t>1ère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1785071102"/>
                  </a:ext>
                </a:extLst>
              </a:tr>
              <a:tr h="257088">
                <a:tc>
                  <a:txBody>
                    <a:bodyPr/>
                    <a:lstStyle/>
                    <a:p>
                      <a:pPr fontAlgn="b"/>
                      <a:r>
                        <a:rPr lang="fr-FR" sz="1700">
                          <a:solidFill>
                            <a:srgbClr val="006100"/>
                          </a:solidFill>
                          <a:effectLst/>
                        </a:rPr>
                        <a:t>Morgane JOLY</a:t>
                      </a:r>
                      <a:endParaRPr lang="fr-FR" sz="1700">
                        <a:effectLst/>
                      </a:endParaRPr>
                    </a:p>
                  </a:txBody>
                  <a:tcPr marL="0" marR="0" marT="0" marB="0" anchor="b">
                    <a:lnL>
                      <a:noFill/>
                    </a:lnL>
                    <a:lnR>
                      <a:noFill/>
                    </a:lnR>
                    <a:lnT>
                      <a:noFill/>
                    </a:lnT>
                    <a:lnB>
                      <a:noFill/>
                    </a:lnB>
                    <a:solidFill>
                      <a:srgbClr val="C6EFCE"/>
                    </a:solidFill>
                  </a:tcPr>
                </a:tc>
                <a:tc>
                  <a:txBody>
                    <a:bodyPr/>
                    <a:lstStyle/>
                    <a:p>
                      <a:pPr fontAlgn="b"/>
                      <a:r>
                        <a:rPr lang="fr-FR" sz="1300">
                          <a:effectLst/>
                        </a:rPr>
                        <a:t>LABERCA ONIRIS et LCH</a:t>
                      </a:r>
                      <a:endParaRPr lang="fr-FR" sz="1700">
                        <a:effectLst/>
                      </a:endParaRPr>
                    </a:p>
                  </a:txBody>
                  <a:tcPr marL="0" marR="0" marT="0" marB="0" anchor="b">
                    <a:lnL>
                      <a:noFill/>
                    </a:lnL>
                    <a:lnR>
                      <a:noFill/>
                    </a:lnR>
                    <a:lnT>
                      <a:noFill/>
                    </a:lnT>
                    <a:lnB>
                      <a:noFill/>
                    </a:lnB>
                  </a:tcPr>
                </a:tc>
                <a:tc>
                  <a:txBody>
                    <a:bodyPr/>
                    <a:lstStyle/>
                    <a:p>
                      <a:pPr fontAlgn="b"/>
                      <a:r>
                        <a:rPr lang="fr-FR" sz="1300">
                          <a:effectLst/>
                        </a:rPr>
                        <a:t>ONIRIS</a:t>
                      </a:r>
                      <a:endParaRPr lang="fr-FR" sz="1700">
                        <a:effectLst/>
                      </a:endParaRPr>
                    </a:p>
                  </a:txBody>
                  <a:tcPr marL="0" marR="0" marT="0" marB="0" anchor="b">
                    <a:lnL>
                      <a:noFill/>
                    </a:lnL>
                    <a:lnR>
                      <a:noFill/>
                    </a:lnR>
                    <a:lnT>
                      <a:noFill/>
                    </a:lnT>
                    <a:lnB>
                      <a:noFill/>
                    </a:lnB>
                  </a:tcPr>
                </a:tc>
                <a:tc>
                  <a:txBody>
                    <a:bodyPr/>
                    <a:lstStyle/>
                    <a:p>
                      <a:pPr fontAlgn="b"/>
                      <a:r>
                        <a:rPr lang="fr-FR" sz="1300">
                          <a:effectLst/>
                        </a:rPr>
                        <a:t>1ère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98958926"/>
                  </a:ext>
                </a:extLst>
              </a:tr>
              <a:tr h="257088">
                <a:tc>
                  <a:txBody>
                    <a:bodyPr/>
                    <a:lstStyle/>
                    <a:p>
                      <a:pPr fontAlgn="b"/>
                      <a:r>
                        <a:rPr lang="fr-FR" sz="1700">
                          <a:solidFill>
                            <a:srgbClr val="006100"/>
                          </a:solidFill>
                          <a:effectLst/>
                        </a:rPr>
                        <a:t>Léo Couillard</a:t>
                      </a:r>
                      <a:endParaRPr lang="fr-FR" sz="1700">
                        <a:effectLst/>
                      </a:endParaRPr>
                    </a:p>
                  </a:txBody>
                  <a:tcPr marL="0" marR="0" marT="0" marB="0" anchor="b">
                    <a:lnL>
                      <a:noFill/>
                    </a:lnL>
                    <a:lnR>
                      <a:noFill/>
                    </a:lnR>
                    <a:lnT>
                      <a:noFill/>
                    </a:lnT>
                    <a:lnB>
                      <a:noFill/>
                    </a:lnB>
                    <a:solidFill>
                      <a:srgbClr val="C6EFCE"/>
                    </a:solidFill>
                  </a:tcPr>
                </a:tc>
                <a:tc>
                  <a:txBody>
                    <a:bodyPr/>
                    <a:lstStyle/>
                    <a:p>
                      <a:pPr fontAlgn="b"/>
                      <a:r>
                        <a:rPr lang="fr-FR" sz="1300">
                          <a:effectLst/>
                        </a:rPr>
                        <a:t>MitoVasc </a:t>
                      </a:r>
                      <a:endParaRPr lang="fr-FR" sz="1700">
                        <a:effectLst/>
                      </a:endParaRPr>
                    </a:p>
                  </a:txBody>
                  <a:tcPr marL="0" marR="0" marT="0" marB="0" anchor="b">
                    <a:lnL>
                      <a:noFill/>
                    </a:lnL>
                    <a:lnR>
                      <a:noFill/>
                    </a:lnR>
                    <a:lnT>
                      <a:noFill/>
                    </a:lnT>
                    <a:lnB>
                      <a:noFill/>
                    </a:lnB>
                  </a:tcPr>
                </a:tc>
                <a:tc>
                  <a:txBody>
                    <a:bodyPr/>
                    <a:lstStyle/>
                    <a:p>
                      <a:pPr fontAlgn="b"/>
                      <a:r>
                        <a:rPr lang="fr-FR" sz="1300">
                          <a:effectLst/>
                        </a:rPr>
                        <a:t>Angers</a:t>
                      </a:r>
                      <a:endParaRPr lang="fr-FR" sz="1700">
                        <a:effectLst/>
                      </a:endParaRPr>
                    </a:p>
                  </a:txBody>
                  <a:tcPr marL="0" marR="0" marT="0" marB="0" anchor="b">
                    <a:lnL>
                      <a:noFill/>
                    </a:lnL>
                    <a:lnR>
                      <a:noFill/>
                    </a:lnR>
                    <a:lnT>
                      <a:noFill/>
                    </a:lnT>
                    <a:lnB>
                      <a:noFill/>
                    </a:lnB>
                  </a:tcPr>
                </a:tc>
                <a:tc>
                  <a:txBody>
                    <a:bodyPr/>
                    <a:lstStyle/>
                    <a:p>
                      <a:pPr fontAlgn="b"/>
                      <a:r>
                        <a:rPr lang="fr-FR" sz="1300">
                          <a:effectLst/>
                        </a:rPr>
                        <a:t>1ère année</a:t>
                      </a:r>
                      <a:endParaRPr lang="fr-FR" sz="1700">
                        <a:effectLst/>
                      </a:endParaRPr>
                    </a:p>
                  </a:txBody>
                  <a:tcPr marL="0" marR="0" marT="0" marB="0" anchor="b">
                    <a:lnL>
                      <a:noFill/>
                    </a:lnL>
                    <a:lnR>
                      <a:noFill/>
                    </a:lnR>
                    <a:lnT>
                      <a:noFill/>
                    </a:lnT>
                    <a:lnB>
                      <a:noFill/>
                    </a:lnB>
                  </a:tcPr>
                </a:tc>
                <a:extLst>
                  <a:ext uri="{0D108BD9-81ED-4DB2-BD59-A6C34878D82A}">
                    <a16:rowId xmlns:a16="http://schemas.microsoft.com/office/drawing/2014/main" val="1069852805"/>
                  </a:ext>
                </a:extLst>
              </a:tr>
              <a:tr h="257088">
                <a:tc>
                  <a:txBody>
                    <a:bodyPr/>
                    <a:lstStyle/>
                    <a:p>
                      <a:pPr fontAlgn="b"/>
                      <a:r>
                        <a:rPr lang="fr-FR" sz="1700">
                          <a:solidFill>
                            <a:srgbClr val="006100"/>
                          </a:solidFill>
                          <a:effectLst/>
                        </a:rPr>
                        <a:t>Solenn Plouzennec</a:t>
                      </a:r>
                      <a:endParaRPr lang="fr-FR" sz="1700">
                        <a:effectLst/>
                      </a:endParaRPr>
                    </a:p>
                  </a:txBody>
                  <a:tcPr marL="0" marR="0" marT="0" marB="0" anchor="b">
                    <a:lnL>
                      <a:noFill/>
                    </a:lnL>
                    <a:lnR>
                      <a:noFill/>
                    </a:lnR>
                    <a:lnT>
                      <a:noFill/>
                    </a:lnT>
                    <a:lnB>
                      <a:noFill/>
                    </a:lnB>
                    <a:solidFill>
                      <a:srgbClr val="C6EFCE"/>
                    </a:solidFill>
                  </a:tcPr>
                </a:tc>
                <a:tc>
                  <a:txBody>
                    <a:bodyPr/>
                    <a:lstStyle/>
                    <a:p>
                      <a:pPr fontAlgn="b"/>
                      <a:r>
                        <a:rPr lang="fr-FR" sz="1300">
                          <a:effectLst/>
                        </a:rPr>
                        <a:t>MitoVasc </a:t>
                      </a:r>
                      <a:endParaRPr lang="fr-FR" sz="1700">
                        <a:effectLst/>
                      </a:endParaRPr>
                    </a:p>
                  </a:txBody>
                  <a:tcPr marL="0" marR="0" marT="0" marB="0" anchor="b">
                    <a:lnL>
                      <a:noFill/>
                    </a:lnL>
                    <a:lnR>
                      <a:noFill/>
                    </a:lnR>
                    <a:lnT>
                      <a:noFill/>
                    </a:lnT>
                    <a:lnB>
                      <a:noFill/>
                    </a:lnB>
                  </a:tcPr>
                </a:tc>
                <a:tc>
                  <a:txBody>
                    <a:bodyPr/>
                    <a:lstStyle/>
                    <a:p>
                      <a:pPr fontAlgn="b"/>
                      <a:r>
                        <a:rPr lang="fr-FR" sz="1300">
                          <a:effectLst/>
                        </a:rPr>
                        <a:t>Angers</a:t>
                      </a:r>
                      <a:endParaRPr lang="fr-FR" sz="1700">
                        <a:effectLst/>
                      </a:endParaRPr>
                    </a:p>
                  </a:txBody>
                  <a:tcPr marL="0" marR="0" marT="0" marB="0" anchor="b">
                    <a:lnL>
                      <a:noFill/>
                    </a:lnL>
                    <a:lnR>
                      <a:noFill/>
                    </a:lnR>
                    <a:lnT>
                      <a:noFill/>
                    </a:lnT>
                    <a:lnB>
                      <a:noFill/>
                    </a:lnB>
                  </a:tcPr>
                </a:tc>
                <a:tc>
                  <a:txBody>
                    <a:bodyPr/>
                    <a:lstStyle/>
                    <a:p>
                      <a:pPr fontAlgn="b"/>
                      <a:r>
                        <a:rPr lang="fr-FR" sz="1300" dirty="0">
                          <a:effectLst/>
                        </a:rPr>
                        <a:t>1ère année</a:t>
                      </a:r>
                      <a:endParaRPr lang="fr-FR" sz="1700" dirty="0">
                        <a:effectLst/>
                      </a:endParaRPr>
                    </a:p>
                  </a:txBody>
                  <a:tcPr marL="0" marR="0" marT="0" marB="0" anchor="b">
                    <a:lnL>
                      <a:noFill/>
                    </a:lnL>
                    <a:lnR>
                      <a:noFill/>
                    </a:lnR>
                    <a:lnT>
                      <a:noFill/>
                    </a:lnT>
                    <a:lnB>
                      <a:noFill/>
                    </a:lnB>
                  </a:tcPr>
                </a:tc>
                <a:extLst>
                  <a:ext uri="{0D108BD9-81ED-4DB2-BD59-A6C34878D82A}">
                    <a16:rowId xmlns:a16="http://schemas.microsoft.com/office/drawing/2014/main" val="3009406610"/>
                  </a:ext>
                </a:extLst>
              </a:tr>
            </a:tbl>
          </a:graphicData>
        </a:graphic>
      </p:graphicFrame>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74" y="107261"/>
            <a:ext cx="7621064" cy="3810532"/>
          </a:xfrm>
          <a:prstGeom prst="rect">
            <a:avLst/>
          </a:prstGeom>
        </p:spPr>
      </p:pic>
    </p:spTree>
    <p:extLst>
      <p:ext uri="{BB962C8B-B14F-4D97-AF65-F5344CB8AC3E}">
        <p14:creationId xmlns:p14="http://schemas.microsoft.com/office/powerpoint/2010/main" val="23359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9492" y="1691272"/>
            <a:ext cx="9454341" cy="4401205"/>
          </a:xfrm>
          <a:prstGeom prst="rect">
            <a:avLst/>
          </a:prstGeom>
        </p:spPr>
        <p:txBody>
          <a:bodyPr wrap="square">
            <a:spAutoFit/>
          </a:bodyPr>
          <a:lstStyle/>
          <a:p>
            <a:r>
              <a:rPr lang="fr-FR" sz="1400" b="1" cap="all" dirty="0">
                <a:solidFill>
                  <a:srgbClr val="519B4C"/>
                </a:solidFill>
                <a:latin typeface="+mj-lt"/>
              </a:rPr>
              <a:t>JOURNÉE SCIENTIFIQUE DE L'ECOLE DOCTORALE BIOLOGIE SANTÉ</a:t>
            </a:r>
          </a:p>
          <a:p>
            <a:r>
              <a:rPr lang="fr-FR" sz="1400" dirty="0">
                <a:solidFill>
                  <a:srgbClr val="666666"/>
                </a:solidFill>
                <a:latin typeface="+mj-lt"/>
              </a:rPr>
              <a:t>L'Ecole Doctorale Biologie Santé vous invite à la Journée Scientifique du 16 avril 2024 au Campus Belle-</a:t>
            </a:r>
            <a:r>
              <a:rPr lang="fr-FR" sz="1400" dirty="0" err="1">
                <a:solidFill>
                  <a:srgbClr val="666666"/>
                </a:solidFill>
                <a:latin typeface="+mj-lt"/>
              </a:rPr>
              <a:t>Beille</a:t>
            </a:r>
            <a:r>
              <a:rPr lang="fr-FR" sz="1400" dirty="0">
                <a:solidFill>
                  <a:srgbClr val="666666"/>
                </a:solidFill>
                <a:latin typeface="+mj-lt"/>
              </a:rPr>
              <a:t> de l'Université d'Angers.</a:t>
            </a:r>
          </a:p>
          <a:p>
            <a:endParaRPr lang="fr-FR" sz="1400" dirty="0">
              <a:solidFill>
                <a:srgbClr val="666666"/>
              </a:solidFill>
              <a:latin typeface="+mj-lt"/>
            </a:endParaRPr>
          </a:p>
          <a:p>
            <a:r>
              <a:rPr lang="fr-FR" sz="1400" dirty="0">
                <a:solidFill>
                  <a:srgbClr val="666666"/>
                </a:solidFill>
                <a:latin typeface="+mj-lt"/>
              </a:rPr>
              <a:t>L'Ecole Doctorale Biologie-Santé (BS) compte environ 315 doctorant(e)s réparti(e)s au sein de 24 laboratoires.</a:t>
            </a:r>
          </a:p>
          <a:p>
            <a:r>
              <a:rPr lang="fr-FR" sz="1400" dirty="0">
                <a:solidFill>
                  <a:srgbClr val="666666"/>
                </a:solidFill>
                <a:latin typeface="+mj-lt"/>
              </a:rPr>
              <a:t>Le but de cette journée est de favoriser l'échange entre les doctorants sur leurs travaux de recherche fondamentale, </a:t>
            </a:r>
            <a:r>
              <a:rPr lang="fr-FR" sz="1400" dirty="0" err="1">
                <a:solidFill>
                  <a:srgbClr val="666666"/>
                </a:solidFill>
                <a:latin typeface="+mj-lt"/>
              </a:rPr>
              <a:t>translationnelle</a:t>
            </a:r>
            <a:r>
              <a:rPr lang="fr-FR" sz="1400" dirty="0">
                <a:solidFill>
                  <a:srgbClr val="666666"/>
                </a:solidFill>
                <a:latin typeface="+mj-lt"/>
              </a:rPr>
              <a:t> et clinique dans le domaine de la Santé, au travers des présentations orales ou de posters (format portrait 120 cm de haut x 90 cm de large maximum).</a:t>
            </a:r>
          </a:p>
          <a:p>
            <a:r>
              <a:rPr lang="fr-FR" sz="1400" dirty="0">
                <a:solidFill>
                  <a:srgbClr val="666666"/>
                </a:solidFill>
                <a:latin typeface="+mj-lt"/>
              </a:rPr>
              <a:t>Une session thématique avec deux intervenants extérieurs sera consacrée à la santé et au sport. Durant cette journée, il y aura également une session "Après thèse" avec divers intervenants, n'hésitez pas à consulter le programme!</a:t>
            </a:r>
          </a:p>
          <a:p>
            <a:r>
              <a:rPr lang="fr-FR" sz="1400" dirty="0">
                <a:solidFill>
                  <a:srgbClr val="666666"/>
                </a:solidFill>
                <a:latin typeface="+mj-lt"/>
              </a:rPr>
              <a:t>Plusieurs communications orales et posters seront récompensés à la fin de cette journée.</a:t>
            </a:r>
          </a:p>
          <a:p>
            <a:r>
              <a:rPr lang="fr-FR" sz="1400" dirty="0">
                <a:solidFill>
                  <a:srgbClr val="666666"/>
                </a:solidFill>
                <a:latin typeface="+mj-lt"/>
              </a:rPr>
              <a:t>Un événement social est prévu en soirée de 18h à 20h30 avec restauration.</a:t>
            </a:r>
          </a:p>
          <a:p>
            <a:endParaRPr lang="fr-FR" sz="1400" dirty="0">
              <a:solidFill>
                <a:srgbClr val="666666"/>
              </a:solidFill>
              <a:latin typeface="+mj-lt"/>
            </a:endParaRPr>
          </a:p>
          <a:p>
            <a:r>
              <a:rPr lang="fr-FR" sz="1400" b="1" dirty="0">
                <a:solidFill>
                  <a:srgbClr val="666666"/>
                </a:solidFill>
                <a:latin typeface="+mj-lt"/>
              </a:rPr>
              <a:t>La participation à cet évènement et la soumission d'un résumé sont obligatoires pour les doctorants en 2ème année, et en 3ème année (si vous n'avez pas participé l'année précédente). Toute inscription nécessite la soumission d'un résumé et d'une présentation orale ou de poster des travaux effectués. Les doctorants en 1ère année, avec la soumission d'un résumé et dans la limite des places disponibles, sont également les bienvenus. Le format des travaux présentés sera choisi par le comité de sélection (oral ou poster).</a:t>
            </a:r>
          </a:p>
          <a:p>
            <a:endParaRPr lang="fr-FR" sz="1400" dirty="0">
              <a:solidFill>
                <a:srgbClr val="666666"/>
              </a:solidFill>
              <a:latin typeface="+mj-lt"/>
            </a:endParaRPr>
          </a:p>
          <a:p>
            <a:r>
              <a:rPr lang="fr-FR" sz="1400" dirty="0">
                <a:solidFill>
                  <a:srgbClr val="666666"/>
                </a:solidFill>
                <a:latin typeface="+mj-lt"/>
              </a:rPr>
              <a:t>Clôtures des soumissions : le 08 mars 2024.</a:t>
            </a:r>
          </a:p>
          <a:p>
            <a:r>
              <a:rPr lang="fr-FR" sz="1400" dirty="0">
                <a:solidFill>
                  <a:srgbClr val="666666"/>
                </a:solidFill>
                <a:latin typeface="+mj-lt"/>
              </a:rPr>
              <a:t> </a:t>
            </a:r>
          </a:p>
        </p:txBody>
      </p:sp>
      <p:sp>
        <p:nvSpPr>
          <p:cNvPr id="3" name="Titre 1">
            <a:extLst>
              <a:ext uri="{FF2B5EF4-FFF2-40B4-BE49-F238E27FC236}">
                <a16:creationId xmlns:a16="http://schemas.microsoft.com/office/drawing/2014/main" id="{A6384DE9-BBDB-401E-800A-76879C95B766}"/>
              </a:ext>
            </a:extLst>
          </p:cNvPr>
          <p:cNvSpPr txBox="1">
            <a:spLocks/>
          </p:cNvSpPr>
          <p:nvPr/>
        </p:nvSpPr>
        <p:spPr>
          <a:xfrm>
            <a:off x="429492" y="615141"/>
            <a:ext cx="10718348" cy="667836"/>
          </a:xfrm>
          <a:prstGeom prst="rect">
            <a:avLst/>
          </a:prstGeom>
        </p:spPr>
        <p:txBody>
          <a:bodyPr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800" b="1" dirty="0">
                <a:solidFill>
                  <a:srgbClr val="56A891"/>
                </a:solidFill>
              </a:rPr>
              <a:t>Appel à communication 18/01/2024</a:t>
            </a:r>
            <a:endParaRPr lang="fr-FR" sz="3800" dirty="0">
              <a:solidFill>
                <a:srgbClr val="56A891"/>
              </a:solidFill>
            </a:endParaRPr>
          </a:p>
        </p:txBody>
      </p:sp>
    </p:spTree>
    <p:extLst>
      <p:ext uri="{BB962C8B-B14F-4D97-AF65-F5344CB8AC3E}">
        <p14:creationId xmlns:p14="http://schemas.microsoft.com/office/powerpoint/2010/main" val="2096790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1644" y="502101"/>
            <a:ext cx="8553796" cy="5632311"/>
          </a:xfrm>
          <a:prstGeom prst="rect">
            <a:avLst/>
          </a:prstGeom>
        </p:spPr>
        <p:txBody>
          <a:bodyPr wrap="square">
            <a:spAutoFit/>
          </a:bodyPr>
          <a:lstStyle/>
          <a:p>
            <a:r>
              <a:rPr lang="fr-FR" b="1" cap="all" dirty="0">
                <a:solidFill>
                  <a:srgbClr val="519B4C"/>
                </a:solidFill>
                <a:latin typeface="+mj-lt"/>
              </a:rPr>
              <a:t>INFORMATIONS IMPORTANTES</a:t>
            </a:r>
          </a:p>
          <a:p>
            <a:r>
              <a:rPr lang="fr-FR" dirty="0">
                <a:solidFill>
                  <a:srgbClr val="666666"/>
                </a:solidFill>
                <a:latin typeface="+mj-lt"/>
              </a:rPr>
              <a:t>Toute la journée aura lieu en </a:t>
            </a:r>
            <a:r>
              <a:rPr lang="fr-FR" b="1" dirty="0">
                <a:solidFill>
                  <a:srgbClr val="666666"/>
                </a:solidFill>
                <a:latin typeface="+mj-lt"/>
              </a:rPr>
              <a:t>ANGLAIS</a:t>
            </a:r>
            <a:r>
              <a:rPr lang="fr-FR" dirty="0">
                <a:solidFill>
                  <a:srgbClr val="666666"/>
                </a:solidFill>
                <a:latin typeface="+mj-lt"/>
              </a:rPr>
              <a:t>.</a:t>
            </a:r>
          </a:p>
          <a:p>
            <a:r>
              <a:rPr lang="fr-FR" dirty="0">
                <a:solidFill>
                  <a:srgbClr val="666666"/>
                </a:solidFill>
                <a:latin typeface="+mj-lt"/>
              </a:rPr>
              <a:t>Pour le résumé : Nom, Prénom, Equipe de recherche, </a:t>
            </a:r>
            <a:r>
              <a:rPr lang="fr-FR" b="1" dirty="0">
                <a:solidFill>
                  <a:srgbClr val="666666"/>
                </a:solidFill>
                <a:latin typeface="+mj-lt"/>
              </a:rPr>
              <a:t>Année de thèse</a:t>
            </a:r>
            <a:r>
              <a:rPr lang="fr-FR" dirty="0">
                <a:solidFill>
                  <a:srgbClr val="666666"/>
                </a:solidFill>
                <a:latin typeface="+mj-lt"/>
              </a:rPr>
              <a:t>, titre, mots-clés et corps du texte (250 mots maximum).</a:t>
            </a:r>
          </a:p>
          <a:p>
            <a:r>
              <a:rPr lang="fr-FR" dirty="0">
                <a:solidFill>
                  <a:srgbClr val="666666"/>
                </a:solidFill>
                <a:latin typeface="+mj-lt"/>
              </a:rPr>
              <a:t>Les orateurs seront prévenus le </a:t>
            </a:r>
            <a:r>
              <a:rPr lang="fr-FR" b="1" dirty="0">
                <a:solidFill>
                  <a:srgbClr val="666666"/>
                </a:solidFill>
                <a:latin typeface="+mj-lt"/>
              </a:rPr>
              <a:t>29 mars,</a:t>
            </a:r>
            <a:r>
              <a:rPr lang="fr-FR" dirty="0">
                <a:solidFill>
                  <a:srgbClr val="666666"/>
                </a:solidFill>
                <a:latin typeface="+mj-lt"/>
              </a:rPr>
              <a:t> s'ils présenteront un oral ou un poster.</a:t>
            </a:r>
          </a:p>
          <a:p>
            <a:r>
              <a:rPr lang="fr-FR" dirty="0">
                <a:solidFill>
                  <a:srgbClr val="666666"/>
                </a:solidFill>
                <a:latin typeface="+mj-lt"/>
              </a:rPr>
              <a:t>Pour ceux qui feront des posters, prévoyez une présentation de 3 min et 2-3 diapositives reprenant votre poster pour la fin de journée dans le cas où vous seriez sélectionnés.</a:t>
            </a:r>
          </a:p>
          <a:p>
            <a:r>
              <a:rPr lang="fr-FR" dirty="0">
                <a:solidFill>
                  <a:srgbClr val="666666"/>
                </a:solidFill>
                <a:latin typeface="+mj-lt"/>
              </a:rPr>
              <a:t>Pour les communications orales, les orateurs auront 10 minutes de présentation suivi de 5 minutes de questions.</a:t>
            </a:r>
          </a:p>
          <a:p>
            <a:endParaRPr lang="fr-FR" dirty="0">
              <a:solidFill>
                <a:srgbClr val="666666"/>
              </a:solidFill>
              <a:latin typeface="+mj-lt"/>
            </a:endParaRPr>
          </a:p>
          <a:p>
            <a:r>
              <a:rPr lang="fr-FR" b="1" cap="all" dirty="0">
                <a:solidFill>
                  <a:srgbClr val="519B4C"/>
                </a:solidFill>
                <a:latin typeface="+mj-lt"/>
              </a:rPr>
              <a:t>IMPORTANT : POUR LES NANTAIS</a:t>
            </a:r>
          </a:p>
          <a:p>
            <a:r>
              <a:rPr lang="fr-FR" b="1" dirty="0">
                <a:solidFill>
                  <a:srgbClr val="FF0000"/>
                </a:solidFill>
                <a:latin typeface="+mj-lt"/>
              </a:rPr>
              <a:t>Un bus est prévu pour l'aller-retour sur Angers.</a:t>
            </a:r>
            <a:endParaRPr lang="fr-FR" dirty="0">
              <a:solidFill>
                <a:srgbClr val="666666"/>
              </a:solidFill>
              <a:latin typeface="+mj-lt"/>
            </a:endParaRPr>
          </a:p>
          <a:p>
            <a:r>
              <a:rPr lang="fr-FR" b="1" dirty="0">
                <a:solidFill>
                  <a:srgbClr val="FF0000"/>
                </a:solidFill>
                <a:latin typeface="+mj-lt"/>
              </a:rPr>
              <a:t>Pour le départ : rendez-vous à 7 h Gare Sud de Nantes.</a:t>
            </a:r>
            <a:endParaRPr lang="fr-FR" dirty="0">
              <a:solidFill>
                <a:srgbClr val="666666"/>
              </a:solidFill>
              <a:latin typeface="+mj-lt"/>
            </a:endParaRPr>
          </a:p>
          <a:p>
            <a:r>
              <a:rPr lang="fr-FR" b="1" dirty="0">
                <a:solidFill>
                  <a:srgbClr val="FF0000"/>
                </a:solidFill>
                <a:latin typeface="+mj-lt"/>
              </a:rPr>
              <a:t>Pour le retour : départ à 20h30 d'Angers (arrivée à la Gare Sud de Nantes).</a:t>
            </a:r>
            <a:endParaRPr lang="fr-FR" dirty="0">
              <a:solidFill>
                <a:srgbClr val="666666"/>
              </a:solidFill>
              <a:latin typeface="+mj-lt"/>
            </a:endParaRPr>
          </a:p>
          <a:p>
            <a:r>
              <a:rPr lang="fr-FR" b="1" dirty="0">
                <a:solidFill>
                  <a:srgbClr val="FF0000"/>
                </a:solidFill>
                <a:latin typeface="+mj-lt"/>
              </a:rPr>
              <a:t> </a:t>
            </a:r>
            <a:endParaRPr lang="fr-FR" dirty="0">
              <a:solidFill>
                <a:srgbClr val="666666"/>
              </a:solidFill>
              <a:latin typeface="+mj-lt"/>
            </a:endParaRPr>
          </a:p>
          <a:p>
            <a:r>
              <a:rPr lang="fr-FR" b="1" cap="all" dirty="0">
                <a:solidFill>
                  <a:srgbClr val="519B4C"/>
                </a:solidFill>
                <a:latin typeface="+mj-lt"/>
              </a:rPr>
              <a:t>APPEL À BÉNÉVOLES</a:t>
            </a:r>
          </a:p>
          <a:p>
            <a:r>
              <a:rPr lang="fr-FR" dirty="0">
                <a:solidFill>
                  <a:srgbClr val="666666"/>
                </a:solidFill>
                <a:latin typeface="+mj-lt"/>
              </a:rPr>
              <a:t>Nous sommes à la recherche de bénévoles pour l'organisation logistique durant cette journée !</a:t>
            </a:r>
          </a:p>
          <a:p>
            <a:r>
              <a:rPr lang="fr-FR" dirty="0">
                <a:solidFill>
                  <a:srgbClr val="666666"/>
                </a:solidFill>
                <a:latin typeface="+mj-lt"/>
              </a:rPr>
              <a:t>N'hésitez pas à nous contacter !!</a:t>
            </a:r>
          </a:p>
          <a:p>
            <a:r>
              <a:rPr lang="fr-FR" dirty="0">
                <a:solidFill>
                  <a:srgbClr val="666666"/>
                </a:solidFill>
                <a:latin typeface="+mj-lt"/>
              </a:rPr>
              <a:t>Merci !</a:t>
            </a:r>
          </a:p>
        </p:txBody>
      </p:sp>
    </p:spTree>
    <p:extLst>
      <p:ext uri="{BB962C8B-B14F-4D97-AF65-F5344CB8AC3E}">
        <p14:creationId xmlns:p14="http://schemas.microsoft.com/office/powerpoint/2010/main" val="2373718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A6384DE9-BBDB-401E-800A-76879C95B766}"/>
              </a:ext>
            </a:extLst>
          </p:cNvPr>
          <p:cNvSpPr txBox="1">
            <a:spLocks/>
          </p:cNvSpPr>
          <p:nvPr/>
        </p:nvSpPr>
        <p:spPr>
          <a:xfrm>
            <a:off x="269909" y="0"/>
            <a:ext cx="7825774" cy="643398"/>
          </a:xfrm>
          <a:prstGeom prst="rect">
            <a:avLst/>
          </a:prstGeom>
        </p:spPr>
        <p:txBody>
          <a:bodyPr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800" b="1" dirty="0">
                <a:solidFill>
                  <a:srgbClr val="56A891"/>
                </a:solidFill>
              </a:rPr>
              <a:t>Proposition : Programme</a:t>
            </a:r>
            <a:endParaRPr lang="fr-FR" sz="3800" dirty="0">
              <a:solidFill>
                <a:srgbClr val="56A891"/>
              </a:solidFill>
            </a:endParaRPr>
          </a:p>
        </p:txBody>
      </p:sp>
      <p:pic>
        <p:nvPicPr>
          <p:cNvPr id="2" name="Image 1"/>
          <p:cNvPicPr>
            <a:picLocks noChangeAspect="1"/>
          </p:cNvPicPr>
          <p:nvPr/>
        </p:nvPicPr>
        <p:blipFill>
          <a:blip r:embed="rId2"/>
          <a:stretch>
            <a:fillRect/>
          </a:stretch>
        </p:blipFill>
        <p:spPr>
          <a:xfrm>
            <a:off x="873007" y="1006345"/>
            <a:ext cx="8113052" cy="3468175"/>
          </a:xfrm>
          <a:prstGeom prst="rect">
            <a:avLst/>
          </a:prstGeom>
        </p:spPr>
      </p:pic>
    </p:spTree>
    <p:extLst>
      <p:ext uri="{BB962C8B-B14F-4D97-AF65-F5344CB8AC3E}">
        <p14:creationId xmlns:p14="http://schemas.microsoft.com/office/powerpoint/2010/main" val="2434242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384DE9-BBDB-401E-800A-76879C95B766}"/>
              </a:ext>
            </a:extLst>
          </p:cNvPr>
          <p:cNvSpPr txBox="1">
            <a:spLocks/>
          </p:cNvSpPr>
          <p:nvPr/>
        </p:nvSpPr>
        <p:spPr>
          <a:xfrm>
            <a:off x="269909" y="0"/>
            <a:ext cx="7825774" cy="643398"/>
          </a:xfrm>
          <a:prstGeom prst="rect">
            <a:avLst/>
          </a:prstGeom>
        </p:spPr>
        <p:txBody>
          <a:bodyPr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800" b="1" dirty="0">
                <a:solidFill>
                  <a:srgbClr val="56A891"/>
                </a:solidFill>
              </a:rPr>
              <a:t>Budget</a:t>
            </a:r>
            <a:endParaRPr lang="fr-FR" sz="3800" dirty="0">
              <a:solidFill>
                <a:srgbClr val="56A891"/>
              </a:solidFill>
            </a:endParaRPr>
          </a:p>
        </p:txBody>
      </p:sp>
      <p:graphicFrame>
        <p:nvGraphicFramePr>
          <p:cNvPr id="5" name="Tableau 4"/>
          <p:cNvGraphicFramePr>
            <a:graphicFrameLocks noGrp="1"/>
          </p:cNvGraphicFramePr>
          <p:nvPr/>
        </p:nvGraphicFramePr>
        <p:xfrm>
          <a:off x="683444" y="906881"/>
          <a:ext cx="6274308" cy="4515677"/>
        </p:xfrm>
        <a:graphic>
          <a:graphicData uri="http://schemas.openxmlformats.org/drawingml/2006/table">
            <a:tbl>
              <a:tblPr/>
              <a:tblGrid>
                <a:gridCol w="3724429">
                  <a:extLst>
                    <a:ext uri="{9D8B030D-6E8A-4147-A177-3AD203B41FA5}">
                      <a16:colId xmlns:a16="http://schemas.microsoft.com/office/drawing/2014/main" val="2758563106"/>
                    </a:ext>
                  </a:extLst>
                </a:gridCol>
                <a:gridCol w="1305057">
                  <a:extLst>
                    <a:ext uri="{9D8B030D-6E8A-4147-A177-3AD203B41FA5}">
                      <a16:colId xmlns:a16="http://schemas.microsoft.com/office/drawing/2014/main" val="973383455"/>
                    </a:ext>
                  </a:extLst>
                </a:gridCol>
                <a:gridCol w="1244822">
                  <a:extLst>
                    <a:ext uri="{9D8B030D-6E8A-4147-A177-3AD203B41FA5}">
                      <a16:colId xmlns:a16="http://schemas.microsoft.com/office/drawing/2014/main" val="3429320683"/>
                    </a:ext>
                  </a:extLst>
                </a:gridCol>
              </a:tblGrid>
              <a:tr h="131859">
                <a:tc>
                  <a:txBody>
                    <a:bodyPr/>
                    <a:lstStyle/>
                    <a:p>
                      <a:pPr fontAlgn="b"/>
                      <a:r>
                        <a:rPr lang="fr-FR" sz="900" b="1">
                          <a:effectLst/>
                        </a:rPr>
                        <a:t>DEPENSES</a:t>
                      </a:r>
                      <a:endParaRPr lang="fr-FR" sz="900">
                        <a:effectLst/>
                      </a:endParaRPr>
                    </a:p>
                  </a:txBody>
                  <a:tcPr marL="0" marR="0"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1093548371"/>
                  </a:ext>
                </a:extLst>
              </a:tr>
              <a:tr h="131859">
                <a:tc>
                  <a:txBody>
                    <a:bodyPr/>
                    <a:lstStyle/>
                    <a:p>
                      <a:pPr fontAlgn="b"/>
                      <a:r>
                        <a:rPr lang="fr-FR" sz="900" b="1">
                          <a:solidFill>
                            <a:srgbClr val="006100"/>
                          </a:solidFill>
                          <a:effectLst/>
                        </a:rPr>
                        <a:t>Restauration (120 personnes)</a:t>
                      </a:r>
                      <a:endParaRPr lang="fr-FR" sz="900">
                        <a:effectLst/>
                      </a:endParaRP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6EFCE"/>
                    </a:solidFill>
                  </a:tcPr>
                </a:tc>
                <a:tc>
                  <a:txBody>
                    <a:bodyPr/>
                    <a:lstStyle/>
                    <a:p>
                      <a:pPr algn="ctr" fontAlgn="base"/>
                      <a:endParaRPr lang="fr-FR" sz="900" b="1">
                        <a:solidFill>
                          <a:srgbClr val="006100"/>
                        </a:solidFill>
                        <a:effectLst/>
                      </a:endParaRPr>
                    </a:p>
                  </a:txBody>
                  <a:tcPr marL="0" marR="0" marT="0" marB="0" anchor="ctr">
                    <a:lnL w="9525"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2693328645"/>
                  </a:ext>
                </a:extLst>
              </a:tr>
              <a:tr h="131859">
                <a:tc>
                  <a:txBody>
                    <a:bodyPr/>
                    <a:lstStyle/>
                    <a:p>
                      <a:pPr fontAlgn="b"/>
                      <a:r>
                        <a:rPr lang="fr-FR" sz="900">
                          <a:effectLst/>
                        </a:rPr>
                        <a:t>repas midi CROUS</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826</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55544303"/>
                  </a:ext>
                </a:extLst>
              </a:tr>
              <a:tr h="131859">
                <a:tc>
                  <a:txBody>
                    <a:bodyPr/>
                    <a:lstStyle/>
                    <a:p>
                      <a:pPr fontAlgn="b"/>
                      <a:r>
                        <a:rPr lang="fr-FR" sz="900">
                          <a:effectLst/>
                        </a:rPr>
                        <a:t>Pause café matin Grosseron</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67568263"/>
                  </a:ext>
                </a:extLst>
              </a:tr>
              <a:tr h="131859">
                <a:tc>
                  <a:txBody>
                    <a:bodyPr/>
                    <a:lstStyle/>
                    <a:p>
                      <a:pPr fontAlgn="b"/>
                      <a:r>
                        <a:rPr lang="fr-FR" sz="900">
                          <a:effectLst/>
                        </a:rPr>
                        <a:t>Pause café après midi CROUS</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431</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569407096"/>
                  </a:ext>
                </a:extLst>
              </a:tr>
              <a:tr h="131859">
                <a:tc>
                  <a:txBody>
                    <a:bodyPr/>
                    <a:lstStyle/>
                    <a:p>
                      <a:pPr fontAlgn="b"/>
                      <a:r>
                        <a:rPr lang="fr-FR" sz="900">
                          <a:effectLst/>
                        </a:rPr>
                        <a:t>Total TTC CROUS</a:t>
                      </a:r>
                    </a:p>
                  </a:txBody>
                  <a:tcPr marL="0" marR="0" marT="0" marB="0" anchor="b">
                    <a:lnL>
                      <a:noFill/>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7F7F7F"/>
                      </a:solidFill>
                      <a:prstDash val="solid"/>
                      <a:round/>
                      <a:headEnd type="none" w="med" len="med"/>
                      <a:tailEnd type="none" w="med" len="med"/>
                    </a:lnB>
                  </a:tcPr>
                </a:tc>
                <a:tc>
                  <a:txBody>
                    <a:bodyPr/>
                    <a:lstStyle/>
                    <a:p>
                      <a:pPr fontAlgn="b"/>
                      <a:r>
                        <a:rPr lang="fr-FR" sz="900">
                          <a:effectLst/>
                        </a:rPr>
                        <a:t>1257</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15773323"/>
                  </a:ext>
                </a:extLst>
              </a:tr>
              <a:tr h="131859">
                <a:tc>
                  <a:txBody>
                    <a:bodyPr/>
                    <a:lstStyle/>
                    <a:p>
                      <a:pPr fontAlgn="b"/>
                      <a:r>
                        <a:rPr lang="fr-FR" sz="900" b="1">
                          <a:solidFill>
                            <a:srgbClr val="3F3F76"/>
                          </a:solidFill>
                          <a:effectLst/>
                        </a:rPr>
                        <a:t>Evénement social soir </a:t>
                      </a:r>
                      <a:endParaRPr lang="fr-FR" sz="900">
                        <a:effectLst/>
                      </a:endParaRPr>
                    </a:p>
                  </a:txBody>
                  <a:tcPr marL="0" marR="0" marT="0" marB="0" anchor="b">
                    <a:lnL w="9525" cap="flat" cmpd="sng" algn="ctr">
                      <a:solidFill>
                        <a:srgbClr val="7F7F7F"/>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C99"/>
                    </a:solidFill>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632461685"/>
                  </a:ext>
                </a:extLst>
              </a:tr>
              <a:tr h="131859">
                <a:tc>
                  <a:txBody>
                    <a:bodyPr/>
                    <a:lstStyle/>
                    <a:p>
                      <a:pPr fontAlgn="b"/>
                      <a:r>
                        <a:rPr lang="fr-FR" sz="900">
                          <a:effectLst/>
                        </a:rPr>
                        <a:t>repas soir</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1000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71987826"/>
                  </a:ext>
                </a:extLst>
              </a:tr>
              <a:tr h="131859">
                <a:tc>
                  <a:txBody>
                    <a:bodyPr/>
                    <a:lstStyle/>
                    <a:p>
                      <a:pPr fontAlgn="b"/>
                      <a:r>
                        <a:rPr lang="fr-FR" sz="900">
                          <a:effectLst/>
                        </a:rPr>
                        <a:t>animation</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54603544"/>
                  </a:ext>
                </a:extLst>
              </a:tr>
              <a:tr h="131859">
                <a:tc>
                  <a:txBody>
                    <a:bodyPr/>
                    <a:lstStyle/>
                    <a:p>
                      <a:pPr fontAlgn="b"/>
                      <a:r>
                        <a:rPr lang="fr-FR" sz="900" b="1">
                          <a:solidFill>
                            <a:srgbClr val="9C0006"/>
                          </a:solidFill>
                          <a:effectLst/>
                        </a:rPr>
                        <a:t>Transport doctorants nantais</a:t>
                      </a:r>
                      <a:endParaRPr lang="fr-FR" sz="900">
                        <a:effectLst/>
                      </a:endParaRP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7CE"/>
                    </a:solidFill>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47443623"/>
                  </a:ext>
                </a:extLst>
              </a:tr>
              <a:tr h="131859">
                <a:tc>
                  <a:txBody>
                    <a:bodyPr/>
                    <a:lstStyle/>
                    <a:p>
                      <a:pPr fontAlgn="b"/>
                      <a:r>
                        <a:rPr lang="fr-FR" sz="900">
                          <a:effectLst/>
                        </a:rPr>
                        <a:t>Bus (80 personnes)</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7F7F7F"/>
                      </a:solidFill>
                      <a:prstDash val="solid"/>
                      <a:round/>
                      <a:headEnd type="none" w="med" len="med"/>
                      <a:tailEnd type="none" w="med" len="med"/>
                    </a:lnB>
                  </a:tcPr>
                </a:tc>
                <a:tc>
                  <a:txBody>
                    <a:bodyPr/>
                    <a:lstStyle/>
                    <a:p>
                      <a:pPr fontAlgn="b"/>
                      <a:r>
                        <a:rPr lang="fr-FR" sz="900">
                          <a:effectLst/>
                        </a:rPr>
                        <a:t>1500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53492790"/>
                  </a:ext>
                </a:extLst>
              </a:tr>
              <a:tr h="131859">
                <a:tc>
                  <a:txBody>
                    <a:bodyPr/>
                    <a:lstStyle/>
                    <a:p>
                      <a:pPr fontAlgn="b"/>
                      <a:r>
                        <a:rPr lang="fr-FR" sz="900" b="1">
                          <a:solidFill>
                            <a:srgbClr val="FA7D00"/>
                          </a:solidFill>
                          <a:effectLst/>
                        </a:rPr>
                        <a:t>Transport invités</a:t>
                      </a:r>
                      <a:endParaRPr lang="fr-FR" sz="900">
                        <a:effectLst/>
                      </a:endParaRPr>
                    </a:p>
                  </a:txBody>
                  <a:tcPr marL="0" marR="0" marT="0" marB="0" anchor="b">
                    <a:lnL w="9525" cap="flat" cmpd="sng" algn="ctr">
                      <a:solidFill>
                        <a:srgbClr val="7F7F7F"/>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solidFill>
                      <a:srgbClr val="F2F2F2"/>
                    </a:solidFill>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288680592"/>
                  </a:ext>
                </a:extLst>
              </a:tr>
              <a:tr h="131859">
                <a:tc>
                  <a:txBody>
                    <a:bodyPr/>
                    <a:lstStyle/>
                    <a:p>
                      <a:pPr fontAlgn="b"/>
                      <a:r>
                        <a:rPr lang="fr-FR" sz="900">
                          <a:effectLst/>
                        </a:rPr>
                        <a:t>Antoine Nordez</a:t>
                      </a:r>
                    </a:p>
                  </a:txBody>
                  <a:tcPr marL="0" marR="0" marT="0" marB="0" anchor="b">
                    <a:lnL w="1905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200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69499786"/>
                  </a:ext>
                </a:extLst>
              </a:tr>
              <a:tr h="131859">
                <a:tc>
                  <a:txBody>
                    <a:bodyPr/>
                    <a:lstStyle/>
                    <a:p>
                      <a:pPr algn="l" fontAlgn="b"/>
                      <a:r>
                        <a:rPr lang="fr-FR" sz="900">
                          <a:effectLst/>
                        </a:rPr>
                        <a:t>invité</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fontAlgn="b"/>
                      <a:r>
                        <a:rPr lang="fr-FR" sz="900">
                          <a:effectLst/>
                        </a:rPr>
                        <a:t>200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76707142"/>
                  </a:ext>
                </a:extLst>
              </a:tr>
              <a:tr h="131859">
                <a:tc>
                  <a:txBody>
                    <a:bodyPr/>
                    <a:lstStyle/>
                    <a:p>
                      <a:pPr algn="l" fontAlgn="b"/>
                      <a:r>
                        <a:rPr lang="fr-FR" sz="900">
                          <a:effectLst/>
                        </a:rPr>
                        <a:t>invité</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fontAlgn="b"/>
                      <a:r>
                        <a:rPr lang="fr-FR" sz="900">
                          <a:effectLst/>
                        </a:rPr>
                        <a:t>200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52860685"/>
                  </a:ext>
                </a:extLst>
              </a:tr>
              <a:tr h="131859">
                <a:tc>
                  <a:txBody>
                    <a:bodyPr/>
                    <a:lstStyle/>
                    <a:p>
                      <a:pPr algn="l" fontAlgn="b"/>
                      <a:r>
                        <a:rPr lang="fr-FR" sz="900">
                          <a:effectLst/>
                        </a:rPr>
                        <a:t>invité</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fontAlgn="b"/>
                      <a:r>
                        <a:rPr lang="fr-FR" sz="900">
                          <a:effectLst/>
                        </a:rPr>
                        <a:t>200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2798534"/>
                  </a:ext>
                </a:extLst>
              </a:tr>
              <a:tr h="131859">
                <a:tc>
                  <a:txBody>
                    <a:bodyPr/>
                    <a:lstStyle/>
                    <a:p>
                      <a:pPr algn="l" fontAlgn="b"/>
                      <a:r>
                        <a:rPr lang="fr-FR" sz="900">
                          <a:effectLst/>
                        </a:rPr>
                        <a:t>invité</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r" fontAlgn="b"/>
                      <a:r>
                        <a:rPr lang="fr-FR" sz="900">
                          <a:effectLst/>
                        </a:rPr>
                        <a:t>200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180126746"/>
                  </a:ext>
                </a:extLst>
              </a:tr>
              <a:tr h="131859">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24349375"/>
                  </a:ext>
                </a:extLst>
              </a:tr>
              <a:tr h="131859">
                <a:tc>
                  <a:txBody>
                    <a:bodyPr/>
                    <a:lstStyle/>
                    <a:p>
                      <a:pPr fontAlgn="b"/>
                      <a:r>
                        <a:rPr lang="fr-FR" sz="900" b="1">
                          <a:effectLst/>
                        </a:rPr>
                        <a:t>SS-Total</a:t>
                      </a:r>
                      <a:endParaRPr lang="fr-FR" sz="900">
                        <a:effectLst/>
                      </a:endParaRPr>
                    </a:p>
                  </a:txBody>
                  <a:tcPr marL="0" marR="0" marT="0" marB="0" anchor="b">
                    <a:lnL>
                      <a:noFill/>
                    </a:lnL>
                    <a:lnR>
                      <a:noFill/>
                    </a:lnR>
                    <a:lnT w="9525" cap="flat" cmpd="sng" algn="ctr">
                      <a:solidFill>
                        <a:srgbClr val="000000"/>
                      </a:solidFill>
                      <a:prstDash val="solid"/>
                      <a:round/>
                      <a:headEnd type="none" w="med" len="med"/>
                      <a:tailEnd type="none" w="med" len="med"/>
                    </a:lnT>
                    <a:lnB>
                      <a:noFill/>
                    </a:lnB>
                  </a:tcPr>
                </a:tc>
                <a:tc>
                  <a:txBody>
                    <a:bodyPr/>
                    <a:lstStyle/>
                    <a:p>
                      <a:pPr fontAlgn="b"/>
                      <a:r>
                        <a:rPr lang="fr-FR" sz="900">
                          <a:effectLst/>
                        </a:rPr>
                        <a:t>4757</a:t>
                      </a:r>
                    </a:p>
                  </a:txBody>
                  <a:tcPr marL="0" marR="0" marT="0" marB="0" anchor="b">
                    <a:lnL>
                      <a:noFill/>
                    </a:lnL>
                    <a:lnR>
                      <a:noFill/>
                    </a:lnR>
                    <a:lnT w="9525" cap="flat" cmpd="sng" algn="ctr">
                      <a:solidFill>
                        <a:srgbClr val="000000"/>
                      </a:solidFill>
                      <a:prstDash val="solid"/>
                      <a:round/>
                      <a:headEnd type="none" w="med" len="med"/>
                      <a:tailEnd type="none" w="med" len="med"/>
                    </a:lnT>
                    <a:lnB>
                      <a:noFill/>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1274966467"/>
                  </a:ext>
                </a:extLst>
              </a:tr>
              <a:tr h="131859">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4165382545"/>
                  </a:ext>
                </a:extLst>
              </a:tr>
              <a:tr h="131859">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2491652948"/>
                  </a:ext>
                </a:extLst>
              </a:tr>
              <a:tr h="131859">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2260564284"/>
                  </a:ext>
                </a:extLst>
              </a:tr>
              <a:tr h="131859">
                <a:tc>
                  <a:txBody>
                    <a:bodyPr/>
                    <a:lstStyle/>
                    <a:p>
                      <a:pPr fontAlgn="b"/>
                      <a:r>
                        <a:rPr lang="fr-FR" sz="900" b="1">
                          <a:effectLst/>
                        </a:rPr>
                        <a:t>RECETTES</a:t>
                      </a:r>
                      <a:endParaRPr lang="fr-FR" sz="900">
                        <a:effectLst/>
                      </a:endParaRPr>
                    </a:p>
                  </a:txBody>
                  <a:tcPr marL="0" marR="0" marT="0" marB="0" anchor="b">
                    <a:lnL>
                      <a:noFill/>
                    </a:lnL>
                    <a:lnR>
                      <a:noFill/>
                    </a:lnR>
                    <a:lnT>
                      <a:noFill/>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2041748341"/>
                  </a:ext>
                </a:extLst>
              </a:tr>
              <a:tr h="131859">
                <a:tc>
                  <a:txBody>
                    <a:bodyPr/>
                    <a:lstStyle/>
                    <a:p>
                      <a:pPr fontAlgn="b"/>
                      <a:r>
                        <a:rPr lang="fr-FR" sz="900" b="1">
                          <a:solidFill>
                            <a:srgbClr val="9C0006"/>
                          </a:solidFill>
                          <a:effectLst/>
                        </a:rPr>
                        <a:t>Sponsors </a:t>
                      </a:r>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C7CE"/>
                    </a:solidFill>
                  </a:tcPr>
                </a:tc>
                <a:tc>
                  <a:txBody>
                    <a:bodyPr/>
                    <a:lstStyle/>
                    <a:p>
                      <a:pPr fontAlgn="base"/>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26836642"/>
                  </a:ext>
                </a:extLst>
              </a:tr>
              <a:tr h="131859">
                <a:tc>
                  <a:txBody>
                    <a:bodyPr/>
                    <a:lstStyle/>
                    <a:p>
                      <a:pPr fontAlgn="b"/>
                      <a:r>
                        <a:rPr lang="fr-FR" sz="900">
                          <a:effectLst/>
                        </a:rPr>
                        <a:t>SFR ICAT prix</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250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42158825"/>
                  </a:ext>
                </a:extLst>
              </a:tr>
              <a:tr h="131859">
                <a:tc>
                  <a:txBody>
                    <a:bodyPr/>
                    <a:lstStyle/>
                    <a:p>
                      <a:pPr fontAlgn="b"/>
                      <a:r>
                        <a:rPr lang="fr-FR" sz="900">
                          <a:effectLst/>
                        </a:rPr>
                        <a:t>SFR BONAMY prix</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250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36660227"/>
                  </a:ext>
                </a:extLst>
              </a:tr>
              <a:tr h="131859">
                <a:tc>
                  <a:txBody>
                    <a:bodyPr/>
                    <a:lstStyle/>
                    <a:p>
                      <a:pPr algn="l" fontAlgn="b"/>
                      <a:r>
                        <a:rPr lang="fr-FR" sz="500">
                          <a:solidFill>
                            <a:srgbClr val="222222"/>
                          </a:solidFill>
                          <a:effectLst/>
                          <a:latin typeface="Arial" panose="020B0604020202020204" pitchFamily="34" charset="0"/>
                        </a:rPr>
                        <a:t>LabEx IGO</a:t>
                      </a:r>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500</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à confirmer</a:t>
                      </a:r>
                    </a:p>
                  </a:txBody>
                  <a:tcPr marL="0" marR="0" marT="0" marB="0" anchor="b">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6111463"/>
                  </a:ext>
                </a:extLst>
              </a:tr>
              <a:tr h="263717">
                <a:tc>
                  <a:txBody>
                    <a:bodyPr/>
                    <a:lstStyle/>
                    <a:p>
                      <a:pPr fontAlgn="b"/>
                      <a:r>
                        <a:rPr lang="fr-FR" sz="900">
                          <a:effectLst/>
                        </a:rPr>
                        <a:t>GROSSERON</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Pause café matin</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207025837"/>
                  </a:ext>
                </a:extLst>
              </a:tr>
              <a:tr h="131859">
                <a:tc>
                  <a:txBody>
                    <a:bodyPr/>
                    <a:lstStyle/>
                    <a:p>
                      <a:pPr fontAlgn="b"/>
                      <a:r>
                        <a:rPr lang="fr-FR" sz="900">
                          <a:effectLst/>
                        </a:rPr>
                        <a:t>Inserm Gran-Ouest</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900">
                          <a:effectLst/>
                        </a:rPr>
                        <a:t>Goodies</a:t>
                      </a: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82098656"/>
                  </a:ext>
                </a:extLst>
              </a:tr>
              <a:tr h="131859">
                <a:tc>
                  <a:txBody>
                    <a:bodyPr/>
                    <a:lstStyle/>
                    <a:p>
                      <a:pPr fontAlgn="b"/>
                      <a:r>
                        <a:rPr lang="fr-FR" sz="900" b="1">
                          <a:effectLst/>
                        </a:rPr>
                        <a:t>SS-Total</a:t>
                      </a:r>
                      <a:endParaRPr lang="fr-FR" sz="900">
                        <a:effectLst/>
                      </a:endParaRPr>
                    </a:p>
                  </a:txBody>
                  <a:tcPr marL="0" marR="0" marT="0" marB="0" anchor="b">
                    <a:lnL>
                      <a:noFill/>
                    </a:lnL>
                    <a:lnR>
                      <a:noFill/>
                    </a:lnR>
                    <a:lnT w="9525" cap="flat" cmpd="sng" algn="ctr">
                      <a:solidFill>
                        <a:srgbClr val="000000"/>
                      </a:solidFill>
                      <a:prstDash val="solid"/>
                      <a:round/>
                      <a:headEnd type="none" w="med" len="med"/>
                      <a:tailEnd type="none" w="med" len="med"/>
                    </a:lnT>
                    <a:lnB>
                      <a:noFill/>
                    </a:lnB>
                  </a:tcPr>
                </a:tc>
                <a:tc>
                  <a:txBody>
                    <a:bodyPr/>
                    <a:lstStyle/>
                    <a:p>
                      <a:pPr fontAlgn="b"/>
                      <a:r>
                        <a:rPr lang="fr-FR" sz="900">
                          <a:effectLst/>
                        </a:rPr>
                        <a:t>500</a:t>
                      </a:r>
                    </a:p>
                  </a:txBody>
                  <a:tcPr marL="0" marR="0" marT="0" marB="0" anchor="b">
                    <a:lnL>
                      <a:noFill/>
                    </a:lnL>
                    <a:lnR>
                      <a:noFill/>
                    </a:lnR>
                    <a:lnT w="9525" cap="flat" cmpd="sng" algn="ctr">
                      <a:solidFill>
                        <a:srgbClr val="000000"/>
                      </a:solidFill>
                      <a:prstDash val="solid"/>
                      <a:round/>
                      <a:headEnd type="none" w="med" len="med"/>
                      <a:tailEnd type="none" w="med" len="med"/>
                    </a:lnT>
                    <a:lnB>
                      <a:noFill/>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1603389855"/>
                  </a:ext>
                </a:extLst>
              </a:tr>
              <a:tr h="131859">
                <a:tc>
                  <a:txBody>
                    <a:bodyPr/>
                    <a:lstStyle/>
                    <a:p>
                      <a:endParaRPr lang="fr-FR" sz="900"/>
                    </a:p>
                  </a:txBody>
                  <a:tcPr marL="0" marR="0" marT="0" marB="0" anchor="ctr">
                    <a:lnL>
                      <a:noFill/>
                    </a:lnL>
                    <a:lnR>
                      <a:noFill/>
                    </a:lnR>
                    <a:lnT>
                      <a:noFill/>
                    </a:lnT>
                    <a:lnB w="9525" cap="flat" cmpd="sng" algn="ctr">
                      <a:solidFill>
                        <a:srgbClr val="000000"/>
                      </a:solidFill>
                      <a:prstDash val="solid"/>
                      <a:round/>
                      <a:headEnd type="none" w="med" len="med"/>
                      <a:tailEnd type="none" w="med" len="med"/>
                    </a:lnB>
                  </a:tcPr>
                </a:tc>
                <a:tc>
                  <a:txBody>
                    <a:bodyPr/>
                    <a:lstStyle/>
                    <a:p>
                      <a:pPr fontAlgn="base"/>
                      <a:endParaRPr lang="fr-FR" sz="900">
                        <a:effectLst/>
                      </a:endParaRPr>
                    </a:p>
                  </a:txBody>
                  <a:tcPr marL="0" marR="0" marT="0" marB="0" anchor="b">
                    <a:lnL>
                      <a:noFill/>
                    </a:lnL>
                    <a:lnR>
                      <a:noFill/>
                    </a:lnR>
                    <a:lnT>
                      <a:noFill/>
                    </a:lnT>
                    <a:lnB w="9525" cap="flat" cmpd="sng" algn="ctr">
                      <a:solidFill>
                        <a:srgbClr val="000000"/>
                      </a:solidFill>
                      <a:prstDash val="solid"/>
                      <a:round/>
                      <a:headEnd type="none" w="med" len="med"/>
                      <a:tailEnd type="none" w="med" len="med"/>
                    </a:lnB>
                  </a:tcPr>
                </a:tc>
                <a:tc>
                  <a:txBody>
                    <a:bodyPr/>
                    <a:lstStyle/>
                    <a:p>
                      <a:endParaRPr lang="fr-FR" sz="900"/>
                    </a:p>
                  </a:txBody>
                  <a:tcPr marL="0" marR="0" marT="0" marB="0" anchor="ctr">
                    <a:lnL>
                      <a:noFill/>
                    </a:lnL>
                    <a:lnR>
                      <a:noFill/>
                    </a:lnR>
                    <a:lnT>
                      <a:noFill/>
                    </a:lnT>
                    <a:lnB>
                      <a:noFill/>
                    </a:lnB>
                  </a:tcPr>
                </a:tc>
                <a:extLst>
                  <a:ext uri="{0D108BD9-81ED-4DB2-BD59-A6C34878D82A}">
                    <a16:rowId xmlns:a16="http://schemas.microsoft.com/office/drawing/2014/main" val="647802760"/>
                  </a:ext>
                </a:extLst>
              </a:tr>
              <a:tr h="131859">
                <a:tc>
                  <a:txBody>
                    <a:bodyPr/>
                    <a:lstStyle/>
                    <a:p>
                      <a:pPr fontAlgn="b"/>
                      <a:r>
                        <a:rPr lang="fr-FR" sz="600" b="1">
                          <a:effectLst/>
                        </a:rPr>
                        <a:t>TOTAL</a:t>
                      </a:r>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b"/>
                      <a:r>
                        <a:rPr lang="fr-FR" sz="600">
                          <a:effectLst/>
                        </a:rPr>
                        <a:t>4257</a:t>
                      </a:r>
                      <a:endParaRPr lang="fr-FR" sz="900">
                        <a:effectLst/>
                      </a:endParaRPr>
                    </a:p>
                  </a:txBody>
                  <a:tcPr marL="0" marR="0" marT="0" marB="0" anchor="b">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endParaRPr lang="fr-FR" sz="900" dirty="0"/>
                    </a:p>
                  </a:txBody>
                  <a:tcPr marL="0" marR="0" marT="0" marB="0" anchor="ctr">
                    <a:lnL w="9525"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056210105"/>
                  </a:ext>
                </a:extLst>
              </a:tr>
            </a:tbl>
          </a:graphicData>
        </a:graphic>
      </p:graphicFrame>
    </p:spTree>
    <p:extLst>
      <p:ext uri="{BB962C8B-B14F-4D97-AF65-F5344CB8AC3E}">
        <p14:creationId xmlns:p14="http://schemas.microsoft.com/office/powerpoint/2010/main" val="3876553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9FAD0E-9A18-949A-5659-C51A1B28EEEB}"/>
              </a:ext>
            </a:extLst>
          </p:cNvPr>
          <p:cNvSpPr>
            <a:spLocks noGrp="1"/>
          </p:cNvSpPr>
          <p:nvPr>
            <p:ph type="title"/>
          </p:nvPr>
        </p:nvSpPr>
        <p:spPr/>
        <p:txBody>
          <a:bodyPr/>
          <a:lstStyle/>
          <a:p>
            <a:r>
              <a:rPr lang="fr-FR" dirty="0"/>
              <a:t>Conseils 2024</a:t>
            </a:r>
          </a:p>
        </p:txBody>
      </p:sp>
      <p:sp>
        <p:nvSpPr>
          <p:cNvPr id="3" name="Espace réservé du contenu 2">
            <a:extLst>
              <a:ext uri="{FF2B5EF4-FFF2-40B4-BE49-F238E27FC236}">
                <a16:creationId xmlns:a16="http://schemas.microsoft.com/office/drawing/2014/main" id="{86D750CC-E188-A715-7A05-6C21C1D9BAB0}"/>
              </a:ext>
            </a:extLst>
          </p:cNvPr>
          <p:cNvSpPr>
            <a:spLocks noGrp="1"/>
          </p:cNvSpPr>
          <p:nvPr>
            <p:ph idx="1"/>
          </p:nvPr>
        </p:nvSpPr>
        <p:spPr/>
        <p:txBody>
          <a:bodyPr/>
          <a:lstStyle/>
          <a:p>
            <a:r>
              <a:rPr lang="fr-FR" dirty="0"/>
              <a:t>Lundi 08/04/2024 : </a:t>
            </a:r>
            <a:r>
              <a:rPr lang="fr-FR" dirty="0" err="1"/>
              <a:t>visio</a:t>
            </a:r>
            <a:endParaRPr lang="fr-FR" dirty="0"/>
          </a:p>
          <a:p>
            <a:r>
              <a:rPr lang="fr-FR" dirty="0"/>
              <a:t>Mercredi 3/07/2024 après midi : Nantes, concours les 1 et 2 juillet</a:t>
            </a:r>
          </a:p>
        </p:txBody>
      </p:sp>
      <p:pic>
        <p:nvPicPr>
          <p:cNvPr id="4" name="Image 3">
            <a:extLst>
              <a:ext uri="{FF2B5EF4-FFF2-40B4-BE49-F238E27FC236}">
                <a16:creationId xmlns:a16="http://schemas.microsoft.com/office/drawing/2014/main" id="{4E54016D-AF76-4B09-BC17-280C6057963E}"/>
              </a:ext>
            </a:extLst>
          </p:cNvPr>
          <p:cNvPicPr>
            <a:picLocks noChangeAspect="1"/>
          </p:cNvPicPr>
          <p:nvPr/>
        </p:nvPicPr>
        <p:blipFill>
          <a:blip r:embed="rId2"/>
          <a:stretch>
            <a:fillRect/>
          </a:stretch>
        </p:blipFill>
        <p:spPr>
          <a:xfrm>
            <a:off x="0" y="6165215"/>
            <a:ext cx="1655698" cy="655320"/>
          </a:xfrm>
          <a:prstGeom prst="rect">
            <a:avLst/>
          </a:prstGeom>
        </p:spPr>
      </p:pic>
    </p:spTree>
    <p:extLst>
      <p:ext uri="{BB962C8B-B14F-4D97-AF65-F5344CB8AC3E}">
        <p14:creationId xmlns:p14="http://schemas.microsoft.com/office/powerpoint/2010/main" val="3881967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9FAD0E-9A18-949A-5659-C51A1B28EEEB}"/>
              </a:ext>
            </a:extLst>
          </p:cNvPr>
          <p:cNvSpPr>
            <a:spLocks noGrp="1"/>
          </p:cNvSpPr>
          <p:nvPr>
            <p:ph type="title"/>
          </p:nvPr>
        </p:nvSpPr>
        <p:spPr/>
        <p:txBody>
          <a:bodyPr/>
          <a:lstStyle/>
          <a:p>
            <a:r>
              <a:rPr lang="fr-FR" dirty="0"/>
              <a:t>Ordre du jour</a:t>
            </a:r>
          </a:p>
        </p:txBody>
      </p:sp>
      <p:sp>
        <p:nvSpPr>
          <p:cNvPr id="3" name="Espace réservé du contenu 2">
            <a:extLst>
              <a:ext uri="{FF2B5EF4-FFF2-40B4-BE49-F238E27FC236}">
                <a16:creationId xmlns:a16="http://schemas.microsoft.com/office/drawing/2014/main" id="{86D750CC-E188-A715-7A05-6C21C1D9BAB0}"/>
              </a:ext>
            </a:extLst>
          </p:cNvPr>
          <p:cNvSpPr>
            <a:spLocks noGrp="1"/>
          </p:cNvSpPr>
          <p:nvPr>
            <p:ph idx="1"/>
          </p:nvPr>
        </p:nvSpPr>
        <p:spPr/>
        <p:txBody>
          <a:bodyPr/>
          <a:lstStyle/>
          <a:p>
            <a:r>
              <a:rPr lang="fr-FR" dirty="0"/>
              <a:t>Budget 2024 et changement financement formation</a:t>
            </a:r>
          </a:p>
          <a:p>
            <a:r>
              <a:rPr lang="fr-FR" dirty="0"/>
              <a:t>Formation et suivi de thèse</a:t>
            </a:r>
          </a:p>
          <a:p>
            <a:r>
              <a:rPr lang="fr-FR" dirty="0"/>
              <a:t>Procédure d’attribution des CDE</a:t>
            </a:r>
          </a:p>
          <a:p>
            <a:r>
              <a:rPr lang="fr-FR" dirty="0"/>
              <a:t>Les journées scientifiques  </a:t>
            </a:r>
          </a:p>
          <a:p>
            <a:r>
              <a:rPr lang="fr-FR" dirty="0"/>
              <a:t>Prochains conseils</a:t>
            </a:r>
          </a:p>
          <a:p>
            <a:endParaRPr lang="fr-FR" dirty="0"/>
          </a:p>
        </p:txBody>
      </p:sp>
      <p:pic>
        <p:nvPicPr>
          <p:cNvPr id="4" name="Image 3">
            <a:extLst>
              <a:ext uri="{FF2B5EF4-FFF2-40B4-BE49-F238E27FC236}">
                <a16:creationId xmlns:a16="http://schemas.microsoft.com/office/drawing/2014/main" id="{4E54016D-AF76-4B09-BC17-280C6057963E}"/>
              </a:ext>
            </a:extLst>
          </p:cNvPr>
          <p:cNvPicPr>
            <a:picLocks noChangeAspect="1"/>
          </p:cNvPicPr>
          <p:nvPr/>
        </p:nvPicPr>
        <p:blipFill>
          <a:blip r:embed="rId2"/>
          <a:stretch>
            <a:fillRect/>
          </a:stretch>
        </p:blipFill>
        <p:spPr>
          <a:xfrm>
            <a:off x="0" y="6165215"/>
            <a:ext cx="1655698" cy="655320"/>
          </a:xfrm>
          <a:prstGeom prst="rect">
            <a:avLst/>
          </a:prstGeom>
        </p:spPr>
      </p:pic>
    </p:spTree>
    <p:extLst>
      <p:ext uri="{BB962C8B-B14F-4D97-AF65-F5344CB8AC3E}">
        <p14:creationId xmlns:p14="http://schemas.microsoft.com/office/powerpoint/2010/main" val="1430352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94E90-5D6E-94EE-E849-FD0464D113FA}"/>
              </a:ext>
            </a:extLst>
          </p:cNvPr>
          <p:cNvSpPr>
            <a:spLocks noGrp="1"/>
          </p:cNvSpPr>
          <p:nvPr>
            <p:ph type="title"/>
          </p:nvPr>
        </p:nvSpPr>
        <p:spPr/>
        <p:txBody>
          <a:bodyPr/>
          <a:lstStyle/>
          <a:p>
            <a:r>
              <a:rPr lang="fr-GB" dirty="0"/>
              <a:t>Budget 2024</a:t>
            </a:r>
          </a:p>
        </p:txBody>
      </p:sp>
      <p:pic>
        <p:nvPicPr>
          <p:cNvPr id="7" name="Image 6">
            <a:extLst>
              <a:ext uri="{FF2B5EF4-FFF2-40B4-BE49-F238E27FC236}">
                <a16:creationId xmlns:a16="http://schemas.microsoft.com/office/drawing/2014/main" id="{31A632BC-1D56-9B50-4253-EEE96BB94F33}"/>
              </a:ext>
            </a:extLst>
          </p:cNvPr>
          <p:cNvPicPr>
            <a:picLocks noChangeAspect="1"/>
          </p:cNvPicPr>
          <p:nvPr/>
        </p:nvPicPr>
        <p:blipFill>
          <a:blip r:embed="rId2"/>
          <a:stretch>
            <a:fillRect/>
          </a:stretch>
        </p:blipFill>
        <p:spPr>
          <a:xfrm>
            <a:off x="233463" y="1261428"/>
            <a:ext cx="11461589" cy="5392291"/>
          </a:xfrm>
          <a:prstGeom prst="rect">
            <a:avLst/>
          </a:prstGeom>
        </p:spPr>
      </p:pic>
    </p:spTree>
    <p:extLst>
      <p:ext uri="{BB962C8B-B14F-4D97-AF65-F5344CB8AC3E}">
        <p14:creationId xmlns:p14="http://schemas.microsoft.com/office/powerpoint/2010/main" val="2074909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63E1F9-6D5C-EE0F-3DE7-A7A2D19C4385}"/>
              </a:ext>
            </a:extLst>
          </p:cNvPr>
          <p:cNvSpPr>
            <a:spLocks noGrp="1"/>
          </p:cNvSpPr>
          <p:nvPr>
            <p:ph type="title"/>
          </p:nvPr>
        </p:nvSpPr>
        <p:spPr/>
        <p:txBody>
          <a:bodyPr>
            <a:normAutofit fontScale="90000"/>
          </a:bodyPr>
          <a:lstStyle/>
          <a:p>
            <a:r>
              <a:rPr lang="fr-GB" dirty="0"/>
              <a:t>La bioanalyse</a:t>
            </a:r>
          </a:p>
        </p:txBody>
      </p:sp>
      <p:sp>
        <p:nvSpPr>
          <p:cNvPr id="3" name="Espace réservé du contenu 2">
            <a:extLst>
              <a:ext uri="{FF2B5EF4-FFF2-40B4-BE49-F238E27FC236}">
                <a16:creationId xmlns:a16="http://schemas.microsoft.com/office/drawing/2014/main" id="{8236F688-41B9-F6E1-9AB1-8C597BF0DC5F}"/>
              </a:ext>
            </a:extLst>
          </p:cNvPr>
          <p:cNvSpPr>
            <a:spLocks noGrp="1"/>
          </p:cNvSpPr>
          <p:nvPr>
            <p:ph idx="1"/>
          </p:nvPr>
        </p:nvSpPr>
        <p:spPr>
          <a:xfrm>
            <a:off x="364246" y="1391938"/>
            <a:ext cx="11463507" cy="4450174"/>
          </a:xfrm>
        </p:spPr>
        <p:txBody>
          <a:bodyPr>
            <a:normAutofit/>
          </a:bodyPr>
          <a:lstStyle/>
          <a:p>
            <a:r>
              <a:rPr lang="fr-GB" dirty="0"/>
              <a:t>La bioanalyse </a:t>
            </a:r>
            <a:r>
              <a:rPr lang="fr-FR" dirty="0"/>
              <a:t>représente</a:t>
            </a:r>
            <a:r>
              <a:rPr lang="fr-GB" dirty="0"/>
              <a:t> une priorité aujourd’hui</a:t>
            </a:r>
          </a:p>
          <a:p>
            <a:r>
              <a:rPr lang="fr-GB" dirty="0"/>
              <a:t>Au niveau de la GS, nous </a:t>
            </a:r>
            <a:r>
              <a:rPr lang="fr-FR" dirty="0"/>
              <a:t>proposions de </a:t>
            </a:r>
            <a:r>
              <a:rPr lang="fr-GB" dirty="0"/>
              <a:t>rendre accéssible les UE de niveau 1 et </a:t>
            </a:r>
            <a:r>
              <a:rPr lang="fr-FR" dirty="0"/>
              <a:t>de </a:t>
            </a:r>
            <a:r>
              <a:rPr lang="fr-GB" dirty="0"/>
              <a:t>développ</a:t>
            </a:r>
            <a:r>
              <a:rPr lang="fr-FR" dirty="0"/>
              <a:t>er</a:t>
            </a:r>
            <a:r>
              <a:rPr lang="fr-GB" dirty="0"/>
              <a:t> </a:t>
            </a:r>
            <a:r>
              <a:rPr lang="fr-GB"/>
              <a:t>des </a:t>
            </a:r>
            <a:r>
              <a:rPr lang="fr-FR" dirty="0"/>
              <a:t> </a:t>
            </a:r>
            <a:r>
              <a:rPr lang="fr-GB"/>
              <a:t>UE spécialis</a:t>
            </a:r>
            <a:r>
              <a:rPr lang="fr-FR" dirty="0" err="1"/>
              <a:t>ées</a:t>
            </a:r>
            <a:endParaRPr lang="fr-GB" dirty="0"/>
          </a:p>
          <a:p>
            <a:pPr lvl="1"/>
            <a:r>
              <a:rPr lang="fr-GB" dirty="0"/>
              <a:t>Mais l’ED (</a:t>
            </a:r>
            <a:r>
              <a:rPr lang="fr-FR" dirty="0"/>
              <a:t>notamment </a:t>
            </a:r>
            <a:r>
              <a:rPr lang="fr-GB" dirty="0"/>
              <a:t>Angers)</a:t>
            </a:r>
            <a:r>
              <a:rPr lang="fr-FR" dirty="0"/>
              <a:t> est également intéressée</a:t>
            </a:r>
          </a:p>
          <a:p>
            <a:r>
              <a:rPr lang="fr-GB" dirty="0"/>
              <a:t>La GS va donc piloter une offre triple proposé</a:t>
            </a:r>
            <a:r>
              <a:rPr lang="fr-FR" dirty="0"/>
              <a:t>e</a:t>
            </a:r>
            <a:r>
              <a:rPr lang="fr-GB" dirty="0"/>
              <a:t> à toute l’ED et en formation resséré dans le temps</a:t>
            </a:r>
            <a:endParaRPr lang="fr-FR" dirty="0"/>
          </a:p>
          <a:p>
            <a:pPr lvl="1"/>
            <a:r>
              <a:rPr lang="fr-GB" dirty="0"/>
              <a:t>Niveau débutant </a:t>
            </a:r>
            <a:r>
              <a:rPr lang="fr-GB"/>
              <a:t>: init</a:t>
            </a:r>
            <a:r>
              <a:rPr lang="fr-FR" dirty="0"/>
              <a:t>i</a:t>
            </a:r>
            <a:r>
              <a:rPr lang="fr-GB"/>
              <a:t>a</a:t>
            </a:r>
            <a:r>
              <a:rPr lang="fr-FR" dirty="0" err="1"/>
              <a:t>t</a:t>
            </a:r>
            <a:r>
              <a:rPr lang="fr-GB" dirty="0"/>
              <a:t>ion à la programmation, R ou Python</a:t>
            </a:r>
            <a:r>
              <a:rPr lang="fr-FR" dirty="0"/>
              <a:t> (via l’hybridation?)</a:t>
            </a:r>
          </a:p>
          <a:p>
            <a:pPr lvl="1"/>
            <a:r>
              <a:rPr lang="fr-GB" dirty="0"/>
              <a:t>Niveau confirmé : forrmation à la transcriptiomique avec l’implication de la PF Bird</a:t>
            </a:r>
            <a:endParaRPr lang="fr-FR" dirty="0"/>
          </a:p>
          <a:p>
            <a:pPr lvl="1"/>
            <a:r>
              <a:rPr lang="fr-GB" dirty="0"/>
              <a:t>Niveau confirmé : formation sigle cell avec Bird, EC et cluster sysmique</a:t>
            </a:r>
          </a:p>
          <a:p>
            <a:r>
              <a:rPr lang="fr-GB" dirty="0"/>
              <a:t>Une réunion est prévu</a:t>
            </a:r>
            <a:r>
              <a:rPr lang="fr-FR" dirty="0"/>
              <a:t>e</a:t>
            </a:r>
            <a:r>
              <a:rPr lang="fr-GB"/>
              <a:t> </a:t>
            </a:r>
            <a:r>
              <a:rPr lang="fr-GB" dirty="0"/>
              <a:t>en décembre pour la mise en oeuvre</a:t>
            </a:r>
          </a:p>
          <a:p>
            <a:endParaRPr lang="fr-GB" dirty="0"/>
          </a:p>
        </p:txBody>
      </p:sp>
    </p:spTree>
    <p:extLst>
      <p:ext uri="{BB962C8B-B14F-4D97-AF65-F5344CB8AC3E}">
        <p14:creationId xmlns:p14="http://schemas.microsoft.com/office/powerpoint/2010/main" val="4217426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B643AF-147A-4445-9C80-C1D79530A450}"/>
              </a:ext>
            </a:extLst>
          </p:cNvPr>
          <p:cNvSpPr>
            <a:spLocks noGrp="1"/>
          </p:cNvSpPr>
          <p:nvPr>
            <p:ph type="title"/>
          </p:nvPr>
        </p:nvSpPr>
        <p:spPr/>
        <p:txBody>
          <a:bodyPr>
            <a:normAutofit fontScale="90000"/>
          </a:bodyPr>
          <a:lstStyle/>
          <a:p>
            <a:r>
              <a:rPr lang="fr-FR" dirty="0"/>
              <a:t>Niveau débutant</a:t>
            </a:r>
          </a:p>
        </p:txBody>
      </p:sp>
      <p:sp>
        <p:nvSpPr>
          <p:cNvPr id="3" name="Espace réservé du contenu 2">
            <a:extLst>
              <a:ext uri="{FF2B5EF4-FFF2-40B4-BE49-F238E27FC236}">
                <a16:creationId xmlns:a16="http://schemas.microsoft.com/office/drawing/2014/main" id="{F997657C-5071-0A44-A7E4-B5F6573048A1}"/>
              </a:ext>
            </a:extLst>
          </p:cNvPr>
          <p:cNvSpPr>
            <a:spLocks noGrp="1"/>
          </p:cNvSpPr>
          <p:nvPr>
            <p:ph idx="1"/>
          </p:nvPr>
        </p:nvSpPr>
        <p:spPr/>
        <p:txBody>
          <a:bodyPr>
            <a:normAutofit fontScale="77500" lnSpcReduction="20000"/>
          </a:bodyPr>
          <a:lstStyle/>
          <a:p>
            <a:r>
              <a:rPr lang="fr-FR" dirty="0" err="1"/>
              <a:t>Big</a:t>
            </a:r>
            <a:r>
              <a:rPr lang="fr-FR" dirty="0"/>
              <a:t> data 1.1 : 16 h de cours sur une semaine (début septembre + mi novembre</a:t>
            </a:r>
          </a:p>
          <a:p>
            <a:r>
              <a:rPr lang="fr-FR" dirty="0"/>
              <a:t>E-learning : application de l’utilisation des lignes de code avec des exercices progressifs  : 16 h de travail effectif</a:t>
            </a:r>
          </a:p>
        </p:txBody>
      </p:sp>
      <p:sp>
        <p:nvSpPr>
          <p:cNvPr id="4" name="ZoneTexte 3">
            <a:extLst>
              <a:ext uri="{FF2B5EF4-FFF2-40B4-BE49-F238E27FC236}">
                <a16:creationId xmlns:a16="http://schemas.microsoft.com/office/drawing/2014/main" id="{E7E2D048-8674-8446-99FD-61C50D6E13D6}"/>
              </a:ext>
            </a:extLst>
          </p:cNvPr>
          <p:cNvSpPr txBox="1"/>
          <p:nvPr/>
        </p:nvSpPr>
        <p:spPr>
          <a:xfrm>
            <a:off x="3281190" y="2605497"/>
            <a:ext cx="2814810" cy="369332"/>
          </a:xfrm>
          <a:prstGeom prst="rect">
            <a:avLst/>
          </a:prstGeom>
          <a:noFill/>
        </p:spPr>
        <p:txBody>
          <a:bodyPr wrap="none" rtlCol="0">
            <a:spAutoFit/>
          </a:bodyPr>
          <a:lstStyle/>
          <a:p>
            <a:r>
              <a:rPr lang="fr-FR" dirty="0"/>
              <a:t>Démarrage septembre 2024</a:t>
            </a:r>
          </a:p>
        </p:txBody>
      </p:sp>
      <p:sp>
        <p:nvSpPr>
          <p:cNvPr id="5" name="Espace réservé du contenu 2">
            <a:extLst>
              <a:ext uri="{FF2B5EF4-FFF2-40B4-BE49-F238E27FC236}">
                <a16:creationId xmlns:a16="http://schemas.microsoft.com/office/drawing/2014/main" id="{B48D464F-6A61-0D49-A099-4B1199BB6F54}"/>
              </a:ext>
            </a:extLst>
          </p:cNvPr>
          <p:cNvSpPr txBox="1">
            <a:spLocks/>
          </p:cNvSpPr>
          <p:nvPr/>
        </p:nvSpPr>
        <p:spPr bwMode="auto">
          <a:xfrm>
            <a:off x="528720" y="3563358"/>
            <a:ext cx="11463507" cy="6396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309"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52"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39"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800" dirty="0"/>
              <a:t>12h (vacation)</a:t>
            </a:r>
          </a:p>
        </p:txBody>
      </p:sp>
      <p:sp>
        <p:nvSpPr>
          <p:cNvPr id="6" name="ZoneTexte 5">
            <a:extLst>
              <a:ext uri="{FF2B5EF4-FFF2-40B4-BE49-F238E27FC236}">
                <a16:creationId xmlns:a16="http://schemas.microsoft.com/office/drawing/2014/main" id="{C34FC9A7-490D-434E-AF3E-D68E2C13E9EC}"/>
              </a:ext>
            </a:extLst>
          </p:cNvPr>
          <p:cNvSpPr txBox="1"/>
          <p:nvPr/>
        </p:nvSpPr>
        <p:spPr>
          <a:xfrm>
            <a:off x="3402593" y="4202985"/>
            <a:ext cx="2814810" cy="369332"/>
          </a:xfrm>
          <a:prstGeom prst="rect">
            <a:avLst/>
          </a:prstGeom>
          <a:noFill/>
        </p:spPr>
        <p:txBody>
          <a:bodyPr wrap="none" rtlCol="0">
            <a:spAutoFit/>
          </a:bodyPr>
          <a:lstStyle/>
          <a:p>
            <a:r>
              <a:rPr lang="fr-FR" dirty="0"/>
              <a:t>Démarrage septembre 2024</a:t>
            </a:r>
          </a:p>
        </p:txBody>
      </p:sp>
      <p:sp>
        <p:nvSpPr>
          <p:cNvPr id="7" name="ZoneTexte 6">
            <a:extLst>
              <a:ext uri="{FF2B5EF4-FFF2-40B4-BE49-F238E27FC236}">
                <a16:creationId xmlns:a16="http://schemas.microsoft.com/office/drawing/2014/main" id="{5A13C965-6475-1E45-A4E0-62AE6D8C3D1E}"/>
              </a:ext>
            </a:extLst>
          </p:cNvPr>
          <p:cNvSpPr txBox="1"/>
          <p:nvPr/>
        </p:nvSpPr>
        <p:spPr>
          <a:xfrm>
            <a:off x="805912" y="1525768"/>
            <a:ext cx="4452373" cy="369332"/>
          </a:xfrm>
          <a:prstGeom prst="rect">
            <a:avLst/>
          </a:prstGeom>
          <a:noFill/>
        </p:spPr>
        <p:txBody>
          <a:bodyPr wrap="none" rtlCol="0">
            <a:spAutoFit/>
          </a:bodyPr>
          <a:lstStyle/>
          <a:p>
            <a:r>
              <a:rPr lang="fr-FR" b="1" dirty="0"/>
              <a:t>Initiation à la programmation (équipe EC RA</a:t>
            </a:r>
            <a:r>
              <a:rPr lang="fr-FR" dirty="0"/>
              <a:t>)</a:t>
            </a:r>
          </a:p>
        </p:txBody>
      </p:sp>
      <p:sp>
        <p:nvSpPr>
          <p:cNvPr id="8" name="ZoneTexte 7">
            <a:extLst>
              <a:ext uri="{FF2B5EF4-FFF2-40B4-BE49-F238E27FC236}">
                <a16:creationId xmlns:a16="http://schemas.microsoft.com/office/drawing/2014/main" id="{730DFC17-5344-554B-93A6-07791331A1E0}"/>
              </a:ext>
            </a:extLst>
          </p:cNvPr>
          <p:cNvSpPr txBox="1"/>
          <p:nvPr/>
        </p:nvSpPr>
        <p:spPr>
          <a:xfrm>
            <a:off x="694841" y="3194026"/>
            <a:ext cx="6512232" cy="369332"/>
          </a:xfrm>
          <a:prstGeom prst="rect">
            <a:avLst/>
          </a:prstGeom>
          <a:noFill/>
        </p:spPr>
        <p:txBody>
          <a:bodyPr wrap="none" rtlCol="0">
            <a:spAutoFit/>
          </a:bodyPr>
          <a:lstStyle/>
          <a:p>
            <a:r>
              <a:rPr lang="fr-FR" b="1" dirty="0"/>
              <a:t>Formation à la ligne de commande et infrastructure de calcul (</a:t>
            </a:r>
            <a:r>
              <a:rPr lang="fr-FR" b="1" dirty="0" err="1"/>
              <a:t>Bird</a:t>
            </a:r>
            <a:r>
              <a:rPr lang="fr-FR" dirty="0"/>
              <a:t>)</a:t>
            </a:r>
          </a:p>
        </p:txBody>
      </p:sp>
    </p:spTree>
    <p:extLst>
      <p:ext uri="{BB962C8B-B14F-4D97-AF65-F5344CB8AC3E}">
        <p14:creationId xmlns:p14="http://schemas.microsoft.com/office/powerpoint/2010/main" val="248755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60F982-E022-A140-87DA-5A95FFB06C2D}"/>
              </a:ext>
            </a:extLst>
          </p:cNvPr>
          <p:cNvSpPr>
            <a:spLocks noGrp="1"/>
          </p:cNvSpPr>
          <p:nvPr>
            <p:ph type="title"/>
          </p:nvPr>
        </p:nvSpPr>
        <p:spPr/>
        <p:txBody>
          <a:bodyPr>
            <a:normAutofit fontScale="90000"/>
          </a:bodyPr>
          <a:lstStyle/>
          <a:p>
            <a:r>
              <a:rPr lang="fr-FR" dirty="0" err="1"/>
              <a:t>Transcriptomique</a:t>
            </a:r>
            <a:r>
              <a:rPr lang="fr-FR" dirty="0"/>
              <a:t> </a:t>
            </a:r>
          </a:p>
        </p:txBody>
      </p:sp>
      <p:sp>
        <p:nvSpPr>
          <p:cNvPr id="3" name="Espace réservé du contenu 2">
            <a:extLst>
              <a:ext uri="{FF2B5EF4-FFF2-40B4-BE49-F238E27FC236}">
                <a16:creationId xmlns:a16="http://schemas.microsoft.com/office/drawing/2014/main" id="{AA7B86F4-0860-BA44-A2DF-0CDCA40ACC5B}"/>
              </a:ext>
            </a:extLst>
          </p:cNvPr>
          <p:cNvSpPr>
            <a:spLocks noGrp="1"/>
          </p:cNvSpPr>
          <p:nvPr>
            <p:ph idx="1"/>
          </p:nvPr>
        </p:nvSpPr>
        <p:spPr>
          <a:xfrm>
            <a:off x="270415" y="1252948"/>
            <a:ext cx="11463507" cy="963310"/>
          </a:xfrm>
        </p:spPr>
        <p:txBody>
          <a:bodyPr>
            <a:noAutofit/>
          </a:bodyPr>
          <a:lstStyle/>
          <a:p>
            <a:r>
              <a:rPr lang="fr-FR" sz="2000" b="1" dirty="0"/>
              <a:t>Analyse </a:t>
            </a:r>
            <a:r>
              <a:rPr lang="fr-FR" sz="2000" b="1" dirty="0" err="1"/>
              <a:t>transcriptomique</a:t>
            </a:r>
            <a:r>
              <a:rPr lang="fr-FR" sz="2000" b="1" dirty="0"/>
              <a:t> 1</a:t>
            </a:r>
          </a:p>
          <a:p>
            <a:pPr marL="0" indent="0">
              <a:buNone/>
            </a:pPr>
            <a:r>
              <a:rPr lang="fr-FR" sz="2000" dirty="0"/>
              <a:t>Analyse </a:t>
            </a:r>
            <a:r>
              <a:rPr lang="fr-FR" sz="2000" dirty="0" err="1"/>
              <a:t>bulk</a:t>
            </a:r>
            <a:r>
              <a:rPr lang="fr-FR" sz="2000" dirty="0"/>
              <a:t> RNA </a:t>
            </a:r>
            <a:r>
              <a:rPr lang="fr-FR" sz="2000" dirty="0" err="1"/>
              <a:t>seq</a:t>
            </a:r>
            <a:r>
              <a:rPr lang="fr-FR" sz="2000" dirty="0"/>
              <a:t> : </a:t>
            </a:r>
            <a:r>
              <a:rPr lang="fr-FR" sz="2000" dirty="0" err="1"/>
              <a:t>bird</a:t>
            </a:r>
            <a:r>
              <a:rPr lang="fr-FR" sz="2000" dirty="0"/>
              <a:t> et </a:t>
            </a:r>
            <a:r>
              <a:rPr lang="fr-FR" sz="2000" dirty="0" err="1"/>
              <a:t>geno-bird</a:t>
            </a:r>
            <a:r>
              <a:rPr lang="fr-FR" sz="2000" dirty="0"/>
              <a:t>, pipeline standard, analyse primaire (count) et secondaire (expression </a:t>
            </a:r>
            <a:r>
              <a:rPr lang="fr-FR" sz="2000" dirty="0" err="1"/>
              <a:t>diff</a:t>
            </a:r>
            <a:r>
              <a:rPr lang="fr-FR" sz="2000" dirty="0"/>
              <a:t>) : 16 h (vacation)</a:t>
            </a:r>
          </a:p>
          <a:p>
            <a:endParaRPr lang="fr-FR" sz="2000" dirty="0"/>
          </a:p>
        </p:txBody>
      </p:sp>
      <p:sp>
        <p:nvSpPr>
          <p:cNvPr id="4" name="ZoneTexte 3">
            <a:extLst>
              <a:ext uri="{FF2B5EF4-FFF2-40B4-BE49-F238E27FC236}">
                <a16:creationId xmlns:a16="http://schemas.microsoft.com/office/drawing/2014/main" id="{C09217EA-602D-5F45-A8E4-9FB523B529DF}"/>
              </a:ext>
            </a:extLst>
          </p:cNvPr>
          <p:cNvSpPr txBox="1"/>
          <p:nvPr/>
        </p:nvSpPr>
        <p:spPr>
          <a:xfrm>
            <a:off x="4149094" y="2216258"/>
            <a:ext cx="1360629" cy="369332"/>
          </a:xfrm>
          <a:prstGeom prst="rect">
            <a:avLst/>
          </a:prstGeom>
          <a:noFill/>
        </p:spPr>
        <p:txBody>
          <a:bodyPr wrap="none" rtlCol="0">
            <a:spAutoFit/>
          </a:bodyPr>
          <a:lstStyle/>
          <a:p>
            <a:r>
              <a:rPr lang="fr-FR" dirty="0"/>
              <a:t>Janvier 2025</a:t>
            </a:r>
          </a:p>
        </p:txBody>
      </p:sp>
      <p:sp>
        <p:nvSpPr>
          <p:cNvPr id="5" name="ZoneTexte 4">
            <a:extLst>
              <a:ext uri="{FF2B5EF4-FFF2-40B4-BE49-F238E27FC236}">
                <a16:creationId xmlns:a16="http://schemas.microsoft.com/office/drawing/2014/main" id="{E757B7DC-B2FB-A34F-B7D9-B8FFD9E05279}"/>
              </a:ext>
            </a:extLst>
          </p:cNvPr>
          <p:cNvSpPr txBox="1"/>
          <p:nvPr/>
        </p:nvSpPr>
        <p:spPr>
          <a:xfrm>
            <a:off x="536748" y="2642462"/>
            <a:ext cx="10844700" cy="369332"/>
          </a:xfrm>
          <a:prstGeom prst="rect">
            <a:avLst/>
          </a:prstGeom>
          <a:noFill/>
        </p:spPr>
        <p:txBody>
          <a:bodyPr wrap="none" rtlCol="0">
            <a:spAutoFit/>
          </a:bodyPr>
          <a:lstStyle/>
          <a:p>
            <a:r>
              <a:rPr lang="fr-FR" i="1" dirty="0"/>
              <a:t>Inscription sera précédé d’un test en auto-formation pour évaluer les prérequis (initiation à la ligne de commande)</a:t>
            </a:r>
          </a:p>
        </p:txBody>
      </p:sp>
      <p:sp>
        <p:nvSpPr>
          <p:cNvPr id="6" name="Espace réservé du contenu 2">
            <a:extLst>
              <a:ext uri="{FF2B5EF4-FFF2-40B4-BE49-F238E27FC236}">
                <a16:creationId xmlns:a16="http://schemas.microsoft.com/office/drawing/2014/main" id="{3C33B2B7-E9E9-1349-B364-11FAC3541648}"/>
              </a:ext>
            </a:extLst>
          </p:cNvPr>
          <p:cNvSpPr txBox="1">
            <a:spLocks/>
          </p:cNvSpPr>
          <p:nvPr/>
        </p:nvSpPr>
        <p:spPr bwMode="auto">
          <a:xfrm>
            <a:off x="270415" y="3382293"/>
            <a:ext cx="11463507" cy="18303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309"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52"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39"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b="1" dirty="0"/>
              <a:t>Analyse </a:t>
            </a:r>
            <a:r>
              <a:rPr lang="fr-FR" sz="2000" b="1" dirty="0" err="1"/>
              <a:t>transcriptomique</a:t>
            </a:r>
            <a:r>
              <a:rPr lang="fr-FR" sz="2000" b="1" dirty="0"/>
              <a:t> 2 : Single </a:t>
            </a:r>
            <a:r>
              <a:rPr lang="fr-FR" sz="2000" b="1" dirty="0" err="1"/>
              <a:t>cell</a:t>
            </a:r>
            <a:r>
              <a:rPr lang="fr-FR" sz="2000" b="1" dirty="0"/>
              <a:t> </a:t>
            </a:r>
            <a:r>
              <a:rPr lang="fr-FR" sz="2000" b="1" dirty="0" err="1"/>
              <a:t>RNAseq</a:t>
            </a:r>
            <a:r>
              <a:rPr lang="fr-FR" sz="2000" b="1" dirty="0"/>
              <a:t> </a:t>
            </a:r>
          </a:p>
          <a:p>
            <a:pPr marL="0" indent="0">
              <a:buFont typeface="Arial" panose="020B0604020202020204" pitchFamily="34" charset="0"/>
              <a:buNone/>
            </a:pPr>
            <a:r>
              <a:rPr lang="fr-FR" sz="2000" dirty="0"/>
              <a:t>Analyse primaire suite Seurat 8 h -&gt; </a:t>
            </a:r>
            <a:r>
              <a:rPr lang="fr-FR" sz="2000" dirty="0" err="1"/>
              <a:t>pré-requis</a:t>
            </a:r>
            <a:r>
              <a:rPr lang="fr-FR" sz="2000" dirty="0"/>
              <a:t>, Analyse </a:t>
            </a:r>
            <a:r>
              <a:rPr lang="fr-FR" sz="2000" dirty="0" err="1"/>
              <a:t>transcriptomique</a:t>
            </a:r>
            <a:endParaRPr lang="fr-FR" sz="2000" dirty="0"/>
          </a:p>
          <a:p>
            <a:pPr marL="0" indent="0">
              <a:buFont typeface="Arial" panose="020B0604020202020204" pitchFamily="34" charset="0"/>
              <a:buNone/>
            </a:pPr>
            <a:r>
              <a:rPr lang="fr-FR" sz="2000" dirty="0"/>
              <a:t>Cluster </a:t>
            </a:r>
            <a:r>
              <a:rPr lang="fr-FR" sz="2000" dirty="0" err="1"/>
              <a:t>sysmics</a:t>
            </a:r>
            <a:r>
              <a:rPr lang="fr-FR" sz="2000" dirty="0"/>
              <a:t> (Ingénieurs en vacation)</a:t>
            </a:r>
          </a:p>
          <a:p>
            <a:endParaRPr lang="fr-FR" sz="2000" dirty="0"/>
          </a:p>
        </p:txBody>
      </p:sp>
      <p:sp>
        <p:nvSpPr>
          <p:cNvPr id="9" name="ZoneTexte 8">
            <a:extLst>
              <a:ext uri="{FF2B5EF4-FFF2-40B4-BE49-F238E27FC236}">
                <a16:creationId xmlns:a16="http://schemas.microsoft.com/office/drawing/2014/main" id="{03B976FA-DAE9-E245-AF2F-C16C88872203}"/>
              </a:ext>
            </a:extLst>
          </p:cNvPr>
          <p:cNvSpPr txBox="1"/>
          <p:nvPr/>
        </p:nvSpPr>
        <p:spPr>
          <a:xfrm>
            <a:off x="4598468" y="4494443"/>
            <a:ext cx="1360629" cy="369332"/>
          </a:xfrm>
          <a:prstGeom prst="rect">
            <a:avLst/>
          </a:prstGeom>
          <a:noFill/>
        </p:spPr>
        <p:txBody>
          <a:bodyPr wrap="none" rtlCol="0">
            <a:spAutoFit/>
          </a:bodyPr>
          <a:lstStyle/>
          <a:p>
            <a:r>
              <a:rPr lang="fr-FR" dirty="0"/>
              <a:t>Janvier 2025</a:t>
            </a:r>
          </a:p>
        </p:txBody>
      </p:sp>
    </p:spTree>
    <p:extLst>
      <p:ext uri="{BB962C8B-B14F-4D97-AF65-F5344CB8AC3E}">
        <p14:creationId xmlns:p14="http://schemas.microsoft.com/office/powerpoint/2010/main" val="132686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DBD6E4-0840-0447-8A2D-9901C2B9BABD}"/>
              </a:ext>
            </a:extLst>
          </p:cNvPr>
          <p:cNvSpPr>
            <a:spLocks noGrp="1"/>
          </p:cNvSpPr>
          <p:nvPr>
            <p:ph type="title"/>
          </p:nvPr>
        </p:nvSpPr>
        <p:spPr/>
        <p:txBody>
          <a:bodyPr>
            <a:normAutofit fontScale="90000"/>
          </a:bodyPr>
          <a:lstStyle/>
          <a:p>
            <a:r>
              <a:rPr lang="fr-FR" dirty="0"/>
              <a:t>Perspectives</a:t>
            </a:r>
          </a:p>
        </p:txBody>
      </p:sp>
      <p:sp>
        <p:nvSpPr>
          <p:cNvPr id="4" name="Espace réservé du contenu 2">
            <a:extLst>
              <a:ext uri="{FF2B5EF4-FFF2-40B4-BE49-F238E27FC236}">
                <a16:creationId xmlns:a16="http://schemas.microsoft.com/office/drawing/2014/main" id="{F1AAB47E-F6F5-624E-8D9C-697F2C0B1A00}"/>
              </a:ext>
            </a:extLst>
          </p:cNvPr>
          <p:cNvSpPr txBox="1">
            <a:spLocks/>
          </p:cNvSpPr>
          <p:nvPr/>
        </p:nvSpPr>
        <p:spPr bwMode="auto">
          <a:xfrm>
            <a:off x="407317" y="1812284"/>
            <a:ext cx="11463507" cy="18303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309"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52"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39"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b="1" dirty="0" err="1"/>
              <a:t>Métagénomique</a:t>
            </a:r>
            <a:r>
              <a:rPr lang="fr-FR" sz="2000" b="1" dirty="0"/>
              <a:t>  : </a:t>
            </a:r>
            <a:r>
              <a:rPr lang="fr-FR" sz="2000" b="1" dirty="0" err="1"/>
              <a:t>Sysmics</a:t>
            </a:r>
            <a:endParaRPr lang="fr-FR" sz="2000" b="1" dirty="0"/>
          </a:p>
          <a:p>
            <a:pPr marL="0" indent="0">
              <a:buFont typeface="Arial" panose="020B0604020202020204" pitchFamily="34" charset="0"/>
              <a:buNone/>
            </a:pPr>
            <a:r>
              <a:rPr lang="fr-FR" sz="2000" dirty="0"/>
              <a:t>En perspective</a:t>
            </a:r>
          </a:p>
          <a:p>
            <a:endParaRPr lang="fr-FR" sz="2000" dirty="0"/>
          </a:p>
        </p:txBody>
      </p:sp>
      <p:sp>
        <p:nvSpPr>
          <p:cNvPr id="5" name="Espace réservé du contenu 2">
            <a:extLst>
              <a:ext uri="{FF2B5EF4-FFF2-40B4-BE49-F238E27FC236}">
                <a16:creationId xmlns:a16="http://schemas.microsoft.com/office/drawing/2014/main" id="{71FB0040-833A-D94B-9702-A6C036B792C9}"/>
              </a:ext>
            </a:extLst>
          </p:cNvPr>
          <p:cNvSpPr txBox="1">
            <a:spLocks/>
          </p:cNvSpPr>
          <p:nvPr/>
        </p:nvSpPr>
        <p:spPr bwMode="auto">
          <a:xfrm>
            <a:off x="407317" y="3429000"/>
            <a:ext cx="11463507" cy="18303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309"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52"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39"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b="1" dirty="0"/>
              <a:t>Biologie intégrative : RA/GS</a:t>
            </a:r>
          </a:p>
          <a:p>
            <a:pPr marL="0" indent="0">
              <a:buFont typeface="Arial" panose="020B0604020202020204" pitchFamily="34" charset="0"/>
              <a:buNone/>
            </a:pPr>
            <a:r>
              <a:rPr lang="fr-FR" sz="2000" dirty="0"/>
              <a:t>En perspective</a:t>
            </a:r>
          </a:p>
          <a:p>
            <a:endParaRPr lang="fr-FR" sz="2000" dirty="0"/>
          </a:p>
        </p:txBody>
      </p:sp>
    </p:spTree>
    <p:extLst>
      <p:ext uri="{BB962C8B-B14F-4D97-AF65-F5344CB8AC3E}">
        <p14:creationId xmlns:p14="http://schemas.microsoft.com/office/powerpoint/2010/main" val="1473310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2476" y="488196"/>
            <a:ext cx="8137164" cy="646331"/>
          </a:xfrm>
          <a:prstGeom prst="rect">
            <a:avLst/>
          </a:prstGeom>
          <a:noFill/>
        </p:spPr>
        <p:txBody>
          <a:bodyPr wrap="none" rtlCol="0">
            <a:spAutoFit/>
          </a:bodyPr>
          <a:lstStyle/>
          <a:p>
            <a:r>
              <a:rPr lang="fr-FR" sz="3600" b="1" dirty="0"/>
              <a:t>Commission formation et suivi des thèses</a:t>
            </a:r>
          </a:p>
        </p:txBody>
      </p:sp>
      <p:sp>
        <p:nvSpPr>
          <p:cNvPr id="5" name="ZoneTexte 4"/>
          <p:cNvSpPr txBox="1"/>
          <p:nvPr/>
        </p:nvSpPr>
        <p:spPr>
          <a:xfrm>
            <a:off x="658678" y="1914041"/>
            <a:ext cx="9912265" cy="461665"/>
          </a:xfrm>
          <a:prstGeom prst="rect">
            <a:avLst/>
          </a:prstGeom>
          <a:noFill/>
        </p:spPr>
        <p:txBody>
          <a:bodyPr wrap="none" rtlCol="0">
            <a:spAutoFit/>
          </a:bodyPr>
          <a:lstStyle/>
          <a:p>
            <a:r>
              <a:rPr lang="fr-FR" sz="2400" b="1" dirty="0"/>
              <a:t>Amethis : </a:t>
            </a:r>
            <a:r>
              <a:rPr lang="fr-FR" sz="2400" dirty="0"/>
              <a:t>difficultés récurrentes de validation des CSI, étudiants non visibles…</a:t>
            </a:r>
          </a:p>
        </p:txBody>
      </p:sp>
      <p:sp>
        <p:nvSpPr>
          <p:cNvPr id="6" name="ZoneTexte 5"/>
          <p:cNvSpPr txBox="1"/>
          <p:nvPr/>
        </p:nvSpPr>
        <p:spPr>
          <a:xfrm>
            <a:off x="658678" y="2673458"/>
            <a:ext cx="10063269" cy="1200329"/>
          </a:xfrm>
          <a:prstGeom prst="rect">
            <a:avLst/>
          </a:prstGeom>
          <a:noFill/>
        </p:spPr>
        <p:txBody>
          <a:bodyPr wrap="square" rtlCol="0">
            <a:spAutoFit/>
          </a:bodyPr>
          <a:lstStyle/>
          <a:p>
            <a:r>
              <a:rPr lang="fr-FR" sz="2400" dirty="0"/>
              <a:t>Communiquer sur l’importance des questionnaires confidentiels pour les doctorants et les encadrants:</a:t>
            </a:r>
          </a:p>
          <a:p>
            <a:r>
              <a:rPr lang="fr-FR" sz="2400" dirty="0"/>
              <a:t>	=&gt; réellement lus et pris en compte par la commission et l’ED</a:t>
            </a:r>
          </a:p>
        </p:txBody>
      </p:sp>
      <p:sp>
        <p:nvSpPr>
          <p:cNvPr id="7" name="ZoneTexte 6"/>
          <p:cNvSpPr txBox="1"/>
          <p:nvPr/>
        </p:nvSpPr>
        <p:spPr>
          <a:xfrm>
            <a:off x="658679" y="4531540"/>
            <a:ext cx="9852876" cy="830997"/>
          </a:xfrm>
          <a:prstGeom prst="rect">
            <a:avLst/>
          </a:prstGeom>
          <a:noFill/>
        </p:spPr>
        <p:txBody>
          <a:bodyPr wrap="square" rtlCol="0">
            <a:spAutoFit/>
          </a:bodyPr>
          <a:lstStyle/>
          <a:p>
            <a:r>
              <a:rPr lang="fr-FR" sz="2400" b="1" dirty="0"/>
              <a:t>Ticket </a:t>
            </a:r>
            <a:r>
              <a:rPr lang="fr-FR" sz="2400" b="1"/>
              <a:t>formation</a:t>
            </a:r>
            <a:r>
              <a:rPr lang="fr-FR" sz="2400"/>
              <a:t>:</a:t>
            </a:r>
            <a:endParaRPr lang="fr-FR" sz="2400" dirty="0"/>
          </a:p>
          <a:p>
            <a:r>
              <a:rPr lang="fr-FR" sz="2400" dirty="0"/>
              <a:t>dépenses éligibles? (inscription formation uniquement ou transport aussi?)</a:t>
            </a:r>
          </a:p>
        </p:txBody>
      </p:sp>
    </p:spTree>
    <p:extLst>
      <p:ext uri="{BB962C8B-B14F-4D97-AF65-F5344CB8AC3E}">
        <p14:creationId xmlns:p14="http://schemas.microsoft.com/office/powerpoint/2010/main" val="2437127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4434" y="511444"/>
            <a:ext cx="1972335" cy="523220"/>
          </a:xfrm>
          <a:prstGeom prst="rect">
            <a:avLst/>
          </a:prstGeom>
          <a:noFill/>
        </p:spPr>
        <p:txBody>
          <a:bodyPr wrap="none" rtlCol="0">
            <a:spAutoFit/>
          </a:bodyPr>
          <a:lstStyle/>
          <a:p>
            <a:r>
              <a:rPr lang="fr-FR" sz="2800" b="1" u="sng" dirty="0"/>
              <a:t>Formations:</a:t>
            </a:r>
          </a:p>
        </p:txBody>
      </p:sp>
      <p:sp>
        <p:nvSpPr>
          <p:cNvPr id="3" name="ZoneTexte 2"/>
          <p:cNvSpPr txBox="1"/>
          <p:nvPr/>
        </p:nvSpPr>
        <p:spPr>
          <a:xfrm>
            <a:off x="1170122" y="1456841"/>
            <a:ext cx="3600281" cy="461665"/>
          </a:xfrm>
          <a:prstGeom prst="rect">
            <a:avLst/>
          </a:prstGeom>
          <a:noFill/>
        </p:spPr>
        <p:txBody>
          <a:bodyPr wrap="none" rtlCol="0">
            <a:spAutoFit/>
          </a:bodyPr>
          <a:lstStyle/>
          <a:p>
            <a:pPr marL="285750" indent="-285750">
              <a:buFont typeface="Wingdings" panose="05000000000000000000" pitchFamily="2" charset="2"/>
              <a:buChar char="v"/>
            </a:pPr>
            <a:r>
              <a:rPr lang="fr-FR" sz="2400" b="1" dirty="0" err="1"/>
              <a:t>Bioanalyse</a:t>
            </a:r>
            <a:r>
              <a:rPr lang="fr-FR" sz="2400" dirty="0"/>
              <a:t>: </a:t>
            </a:r>
            <a:r>
              <a:rPr lang="fr-FR" sz="2400" dirty="0" err="1"/>
              <a:t>Cf</a:t>
            </a:r>
            <a:r>
              <a:rPr lang="fr-FR" sz="2400" dirty="0"/>
              <a:t> </a:t>
            </a:r>
            <a:r>
              <a:rPr lang="fr-FR" sz="2400" dirty="0" err="1"/>
              <a:t>ppt</a:t>
            </a:r>
            <a:r>
              <a:rPr lang="fr-FR" sz="2400" dirty="0"/>
              <a:t> Xavier</a:t>
            </a:r>
          </a:p>
        </p:txBody>
      </p:sp>
      <p:sp>
        <p:nvSpPr>
          <p:cNvPr id="4" name="ZoneTexte 3"/>
          <p:cNvSpPr txBox="1"/>
          <p:nvPr/>
        </p:nvSpPr>
        <p:spPr>
          <a:xfrm>
            <a:off x="1170121" y="2407404"/>
            <a:ext cx="9013365" cy="461665"/>
          </a:xfrm>
          <a:prstGeom prst="rect">
            <a:avLst/>
          </a:prstGeom>
          <a:noFill/>
        </p:spPr>
        <p:txBody>
          <a:bodyPr wrap="none" rtlCol="0">
            <a:spAutoFit/>
          </a:bodyPr>
          <a:lstStyle/>
          <a:p>
            <a:pPr marL="285750" indent="-285750">
              <a:buFont typeface="Wingdings" panose="05000000000000000000" pitchFamily="2" charset="2"/>
              <a:buChar char="v"/>
            </a:pPr>
            <a:r>
              <a:rPr lang="fr-FR" sz="2400" b="1" dirty="0"/>
              <a:t>Séquençage haut débit et applications</a:t>
            </a:r>
            <a:r>
              <a:rPr lang="fr-FR" sz="2400" dirty="0"/>
              <a:t>: Isabelle Tournier (Pr Angers)</a:t>
            </a:r>
          </a:p>
        </p:txBody>
      </p:sp>
      <p:sp>
        <p:nvSpPr>
          <p:cNvPr id="5" name="ZoneTexte 4"/>
          <p:cNvSpPr txBox="1"/>
          <p:nvPr/>
        </p:nvSpPr>
        <p:spPr>
          <a:xfrm>
            <a:off x="1170121" y="3357967"/>
            <a:ext cx="10901189" cy="461665"/>
          </a:xfrm>
          <a:prstGeom prst="rect">
            <a:avLst/>
          </a:prstGeom>
          <a:noFill/>
        </p:spPr>
        <p:txBody>
          <a:bodyPr wrap="none" rtlCol="0">
            <a:spAutoFit/>
          </a:bodyPr>
          <a:lstStyle/>
          <a:p>
            <a:pPr marL="285750" indent="-285750">
              <a:buFont typeface="Wingdings" panose="05000000000000000000" pitchFamily="2" charset="2"/>
              <a:buChar char="v"/>
            </a:pPr>
            <a:r>
              <a:rPr lang="fr-FR" sz="2400" b="1" dirty="0"/>
              <a:t>Innovation</a:t>
            </a:r>
            <a:r>
              <a:rPr lang="fr-FR" sz="2400" dirty="0"/>
              <a:t>: module générique DRPI + module spécifique Biotechnologie Atlanpole?</a:t>
            </a:r>
          </a:p>
        </p:txBody>
      </p:sp>
      <p:sp>
        <p:nvSpPr>
          <p:cNvPr id="6" name="ZoneTexte 5"/>
          <p:cNvSpPr txBox="1"/>
          <p:nvPr/>
        </p:nvSpPr>
        <p:spPr>
          <a:xfrm>
            <a:off x="1170121" y="4308530"/>
            <a:ext cx="11438709" cy="1200329"/>
          </a:xfrm>
          <a:prstGeom prst="rect">
            <a:avLst/>
          </a:prstGeom>
          <a:noFill/>
        </p:spPr>
        <p:txBody>
          <a:bodyPr wrap="none" rtlCol="0">
            <a:spAutoFit/>
          </a:bodyPr>
          <a:lstStyle/>
          <a:p>
            <a:pPr marL="285750" indent="-285750">
              <a:buFont typeface="Wingdings" panose="05000000000000000000" pitchFamily="2" charset="2"/>
              <a:buChar char="v"/>
            </a:pPr>
            <a:r>
              <a:rPr lang="fr-FR" sz="2400" b="1" dirty="0"/>
              <a:t>Green </a:t>
            </a:r>
            <a:r>
              <a:rPr lang="fr-FR" sz="2400" b="1" dirty="0" err="1"/>
              <a:t>Lab</a:t>
            </a:r>
            <a:r>
              <a:rPr lang="fr-FR" sz="2400" b="1" dirty="0"/>
              <a:t>:</a:t>
            </a:r>
            <a:r>
              <a:rPr lang="fr-FR" sz="2400" dirty="0"/>
              <a:t> proposition Sophie </a:t>
            </a:r>
            <a:r>
              <a:rPr lang="fr-FR" sz="2400" dirty="0" err="1"/>
              <a:t>Barillé</a:t>
            </a:r>
            <a:r>
              <a:rPr lang="fr-FR" sz="2400" dirty="0"/>
              <a:t> CRCI2NA </a:t>
            </a:r>
          </a:p>
          <a:p>
            <a:r>
              <a:rPr lang="fr-FR" sz="2400" dirty="0"/>
              <a:t>	=&gt; h de formation pour participation (jusqu’à 5h) – </a:t>
            </a:r>
            <a:r>
              <a:rPr lang="fr-FR" dirty="0"/>
              <a:t>ajouter dans équivalences collège doc</a:t>
            </a:r>
            <a:endParaRPr lang="fr-FR" sz="2400" dirty="0"/>
          </a:p>
          <a:p>
            <a:r>
              <a:rPr lang="fr-FR" sz="2400" dirty="0"/>
              <a:t>	=&gt; fresque du climat (dans catalogue) – pas obligatoire</a:t>
            </a:r>
          </a:p>
        </p:txBody>
      </p:sp>
      <p:sp>
        <p:nvSpPr>
          <p:cNvPr id="7" name="ZoneTexte 6"/>
          <p:cNvSpPr txBox="1"/>
          <p:nvPr/>
        </p:nvSpPr>
        <p:spPr>
          <a:xfrm>
            <a:off x="1170122" y="5766924"/>
            <a:ext cx="10571422" cy="830997"/>
          </a:xfrm>
          <a:prstGeom prst="rect">
            <a:avLst/>
          </a:prstGeom>
          <a:noFill/>
        </p:spPr>
        <p:txBody>
          <a:bodyPr wrap="square" rtlCol="0">
            <a:spAutoFit/>
          </a:bodyPr>
          <a:lstStyle/>
          <a:p>
            <a:pPr marL="285750" indent="-285750">
              <a:buFont typeface="Wingdings" panose="05000000000000000000" pitchFamily="2" charset="2"/>
              <a:buChar char="v"/>
            </a:pPr>
            <a:r>
              <a:rPr lang="fr-FR" sz="2400" b="1" dirty="0"/>
              <a:t>Prendre en compte le Sexe biologique (et le genre) dans les expérimentation en Biologie </a:t>
            </a:r>
            <a:endParaRPr lang="fr-FR" sz="2400" dirty="0"/>
          </a:p>
        </p:txBody>
      </p:sp>
    </p:spTree>
    <p:extLst>
      <p:ext uri="{BB962C8B-B14F-4D97-AF65-F5344CB8AC3E}">
        <p14:creationId xmlns:p14="http://schemas.microsoft.com/office/powerpoint/2010/main" val="138346817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17906</TotalTime>
  <Words>1620</Words>
  <Application>Microsoft Office PowerPoint</Application>
  <PresentationFormat>Grand écran</PresentationFormat>
  <Paragraphs>202</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Arial</vt:lpstr>
      <vt:lpstr>Calibri</vt:lpstr>
      <vt:lpstr>Calibri Light</vt:lpstr>
      <vt:lpstr>Wingdings</vt:lpstr>
      <vt:lpstr>Thème Office</vt:lpstr>
      <vt:lpstr>Conseil de l’ED biologie santé</vt:lpstr>
      <vt:lpstr>Ordre du jour</vt:lpstr>
      <vt:lpstr>Budget 2024</vt:lpstr>
      <vt:lpstr>La bioanalyse</vt:lpstr>
      <vt:lpstr>Niveau débutant</vt:lpstr>
      <vt:lpstr>Transcriptomique </vt:lpstr>
      <vt:lpstr>Perspectives</vt:lpstr>
      <vt:lpstr>Présentation PowerPoint</vt:lpstr>
      <vt:lpstr>Présentation PowerPoint</vt:lpstr>
      <vt:lpstr>Présentation PowerPoint</vt:lpstr>
      <vt:lpstr>Calendrier 2024</vt:lpstr>
      <vt:lpstr>FRM</vt:lpstr>
      <vt:lpstr>FRFT pour information </vt:lpstr>
      <vt:lpstr>Journée Scientifique de l’école doctorale Biologie-Santé 2024 (JBS 2024)</vt:lpstr>
      <vt:lpstr>Présentation PowerPoint</vt:lpstr>
      <vt:lpstr>Présentation PowerPoint</vt:lpstr>
      <vt:lpstr>Présentation PowerPoint</vt:lpstr>
      <vt:lpstr>Présentation PowerPoint</vt:lpstr>
      <vt:lpstr>Conseils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de l’ED biologie santé</dc:title>
  <dc:creator>Xavier Prieur</dc:creator>
  <cp:lastModifiedBy>Stéphanie REGERE</cp:lastModifiedBy>
  <cp:revision>35</cp:revision>
  <dcterms:created xsi:type="dcterms:W3CDTF">2023-06-20T16:56:49Z</dcterms:created>
  <dcterms:modified xsi:type="dcterms:W3CDTF">2026-03-04T09:19:06Z</dcterms:modified>
</cp:coreProperties>
</file>