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57" r:id="rId4"/>
    <p:sldId id="296" r:id="rId5"/>
    <p:sldId id="293" r:id="rId6"/>
    <p:sldId id="294" r:id="rId7"/>
    <p:sldId id="297" r:id="rId8"/>
    <p:sldId id="292" r:id="rId9"/>
    <p:sldId id="298" r:id="rId10"/>
    <p:sldId id="258" r:id="rId11"/>
    <p:sldId id="259" r:id="rId12"/>
    <p:sldId id="260" r:id="rId13"/>
    <p:sldId id="299" r:id="rId14"/>
    <p:sldId id="291" r:id="rId15"/>
  </p:sldIdLst>
  <p:sldSz cx="12192000" cy="6858000"/>
  <p:notesSz cx="6858000" cy="9144000"/>
  <p:defaultTextStyle>
    <a:defPPr>
      <a:defRPr lang="fr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B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34"/>
    <p:restoredTop sz="96405"/>
  </p:normalViewPr>
  <p:slideViewPr>
    <p:cSldViewPr snapToGrid="0">
      <p:cViewPr varScale="1">
        <p:scale>
          <a:sx n="111" d="100"/>
          <a:sy n="111" d="100"/>
        </p:scale>
        <p:origin x="10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E78966-4F37-DA3E-5675-04939D976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2FDA8-2E51-7F03-F3F3-F0BCDE3A9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93EF51-783F-065E-915B-900B48D61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B724CC-6029-A47E-840B-850FAFF99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8EC1E1-F0D0-BC89-D062-59165409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81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0AB89-56A8-BB93-1E37-ABB95A6F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6B3AF7C-6F47-6571-1FDF-0F77152EE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9C7EB6-1136-4CC7-A95C-6340B4BF2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177163-5BB9-2D18-44D4-5ED5C8FE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F7F546-2578-111F-3906-C5677D60B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68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76DE973-4B4A-6D1A-9430-35F5220AEB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16DAD63-8497-A4CB-4F0A-B1BCEACAF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87A815-B646-D662-CE8E-F06659B5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8A213F-ACCA-F6E9-F170-82D40D22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5C6766-C917-8C2B-43EE-99C324715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500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05371-B704-4E7D-9C2D-4455144A293D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EAD4-DD77-44D9-BEA3-31D2C024CD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0397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05371-B704-4E7D-9C2D-4455144A293D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EAD4-DD77-44D9-BEA3-31D2C024CD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7938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05371-B704-4E7D-9C2D-4455144A293D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EAD4-DD77-44D9-BEA3-31D2C024CD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6942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05371-B704-4E7D-9C2D-4455144A293D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EAD4-DD77-44D9-BEA3-31D2C024CD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1765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05371-B704-4E7D-9C2D-4455144A293D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EAD4-DD77-44D9-BEA3-31D2C024CD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730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05371-B704-4E7D-9C2D-4455144A293D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EAD4-DD77-44D9-BEA3-31D2C024CD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7282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05371-B704-4E7D-9C2D-4455144A293D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EAD4-DD77-44D9-BEA3-31D2C024CD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3764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05371-B704-4E7D-9C2D-4455144A293D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EAD4-DD77-44D9-BEA3-31D2C024CD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2640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B85F92-0B9C-A092-0D72-69B475ABD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3F347F-0583-16FF-0E03-C4C123E3A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107EC4-6E79-D887-7332-5D1006D76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FE59E8-D901-2CA3-5574-7D75F241D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6A080E-D8BE-7836-7184-85FC2012D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1688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05371-B704-4E7D-9C2D-4455144A293D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EAD4-DD77-44D9-BEA3-31D2C024CD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0748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05371-B704-4E7D-9C2D-4455144A293D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EAD4-DD77-44D9-BEA3-31D2C024CD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403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05371-B704-4E7D-9C2D-4455144A293D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EAD4-DD77-44D9-BEA3-31D2C024CD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9010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30013-38C2-D1E0-95B5-C393C61E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6251B6-6CF3-97A4-657B-655511882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824490-6EB1-EEE8-1399-06F96C75C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AF3160-7D27-44AA-4736-3EEEB7E1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E28B2-8F9D-DF1A-6987-AF8ED3F9D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96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486A9E-F677-42DE-274F-326531B0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F20B20-D548-1F69-7EDC-D98FFB89A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075EFF-E79E-EBC9-C7F2-007537580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B910C0-7664-4D45-C2A4-1741BC60D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9F3325-5317-125E-686B-467AD8F16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C37C95-E1E8-A95E-3D1E-C1D8CBD67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347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838DC-7AFB-ADA4-335C-E507FBBD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CBD95C-CD5E-FA80-E3B1-2CE336B55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C9B763-1B10-C75B-4573-829B62751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D79A39D-B382-C233-1188-1083607E8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E085A6A-C451-E459-8DE5-66CF6D2DE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17F0FC9-F7F2-3D38-C39E-97F11C589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68262F8-62F1-6459-1513-616C66CF6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C894D9A-7193-A54B-817B-95F048CA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86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C64008-33D2-F35C-DAAC-1C0DC262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5902307-C9A1-63AD-749E-ECCB582F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C9B9C6-C537-FDAC-4F27-B69FB6A53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FFEB20-8DA7-183E-EA57-63D8BAA4F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1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629894F-ABCE-D185-5C7D-967607056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E89C827-D069-A8AF-9541-B6BBECFB1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9EF2BF-7234-D731-2882-1B865D710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454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0684CC-11AA-C860-052C-D2593BEC3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F5E462-A18E-E347-911F-E3378E0B0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C98736-852B-0FD6-C068-F1FD3CF87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BE3C55-45BB-7BF4-562C-9D4CB71A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5319F9-24D6-6BA9-9C1D-6038B26C7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01CFD43-CFB5-94DB-6A36-E9EEAA8A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22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F04F67-1499-BBF6-B3E3-0FEE50F1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54AC7D8-9393-EEBE-A54C-B1FAB63BD1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75808C-EB60-AD1A-A2A9-FA2337E25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B77707-A045-AB71-23A1-AF44F51AA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35A807-F13B-7BD7-A6CB-F4AC3EEB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ACAD4B0-4A85-E0BF-6DAA-510FA5D00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92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28E07FE-CA09-E324-B6F6-B3AC1E2E5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72220B-F5D4-7F15-BD36-5D5141848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4D8AC4-58AE-E5D1-6D58-FA0BDBF7E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4769C-D19E-D223-2A29-ED21D41E65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232B7C-2E40-42C3-AB16-0214EA6C3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85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05371-B704-4E7D-9C2D-4455144A293D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1EAD4-DD77-44D9-BEA3-31D2C024CD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42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8A4075-E1E9-D589-C7B4-165DB0830D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3572"/>
            <a:ext cx="9144000" cy="2387600"/>
          </a:xfrm>
        </p:spPr>
        <p:txBody>
          <a:bodyPr/>
          <a:lstStyle/>
          <a:p>
            <a:r>
              <a:rPr lang="fr-FR" dirty="0"/>
              <a:t>Conseil de l’ED biologie santé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F39E2EB-0DD3-58F4-BF3A-8152CB467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3247"/>
            <a:ext cx="9144000" cy="1655762"/>
          </a:xfrm>
        </p:spPr>
        <p:txBody>
          <a:bodyPr/>
          <a:lstStyle/>
          <a:p>
            <a:r>
              <a:rPr lang="fr-FR" dirty="0"/>
              <a:t>16/03/2026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D0F294D-6171-1B59-D697-60C2FC4D6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150" y="0"/>
            <a:ext cx="72517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5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85F1A3D-CE9E-43FB-EB68-7DF120527BC4}"/>
              </a:ext>
            </a:extLst>
          </p:cNvPr>
          <p:cNvSpPr txBox="1"/>
          <p:nvPr/>
        </p:nvSpPr>
        <p:spPr>
          <a:xfrm>
            <a:off x="320785" y="228600"/>
            <a:ext cx="652743" cy="369332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0C4830C-18CD-EFE8-FFD1-8610ACA18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5479"/>
            <a:ext cx="5186698" cy="464704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03AE349-64DE-A886-8D01-DFD660A4E1D1}"/>
              </a:ext>
            </a:extLst>
          </p:cNvPr>
          <p:cNvSpPr/>
          <p:nvPr/>
        </p:nvSpPr>
        <p:spPr>
          <a:xfrm>
            <a:off x="106361" y="1104892"/>
            <a:ext cx="4916819" cy="47217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05E36A-85F7-FFEB-190A-C7299A9397F9}"/>
              </a:ext>
            </a:extLst>
          </p:cNvPr>
          <p:cNvSpPr/>
          <p:nvPr/>
        </p:nvSpPr>
        <p:spPr>
          <a:xfrm>
            <a:off x="4449311" y="228600"/>
            <a:ext cx="7636328" cy="39717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B79A8EC-B83A-1A42-9EA9-765041F38B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70"/>
          <a:stretch>
            <a:fillRect/>
          </a:stretch>
        </p:blipFill>
        <p:spPr>
          <a:xfrm>
            <a:off x="4622800" y="325758"/>
            <a:ext cx="3987056" cy="382275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4C4FBAD-64F2-8A10-ACF6-4B1CA3052A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350"/>
          <a:stretch>
            <a:fillRect/>
          </a:stretch>
        </p:blipFill>
        <p:spPr>
          <a:xfrm>
            <a:off x="8393957" y="668007"/>
            <a:ext cx="3594843" cy="349321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C563982-A881-836C-A66B-3681B93BCE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6698" y="4252720"/>
            <a:ext cx="6630325" cy="101931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4AE3991-EE56-7421-E746-57D11DA085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8119" y="5052345"/>
            <a:ext cx="6687483" cy="64779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46D79CE-9A93-2973-33A7-BAFC560932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096" y="5879037"/>
            <a:ext cx="11028946" cy="908267"/>
          </a:xfrm>
          <a:prstGeom prst="rect">
            <a:avLst/>
          </a:prstGeom>
        </p:spPr>
      </p:pic>
      <p:sp>
        <p:nvSpPr>
          <p:cNvPr id="17" name="Flèche : droite rayée 16">
            <a:extLst>
              <a:ext uri="{FF2B5EF4-FFF2-40B4-BE49-F238E27FC236}">
                <a16:creationId xmlns:a16="http://schemas.microsoft.com/office/drawing/2014/main" id="{F894FBE5-AEF5-6700-56AD-12926A793662}"/>
              </a:ext>
            </a:extLst>
          </p:cNvPr>
          <p:cNvSpPr/>
          <p:nvPr/>
        </p:nvSpPr>
        <p:spPr>
          <a:xfrm>
            <a:off x="111958" y="5965865"/>
            <a:ext cx="796705" cy="584814"/>
          </a:xfrm>
          <a:prstGeom prst="striped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CC412DF-7F90-0F50-654F-947295C3CBE2}"/>
              </a:ext>
            </a:extLst>
          </p:cNvPr>
          <p:cNvSpPr/>
          <p:nvPr/>
        </p:nvSpPr>
        <p:spPr>
          <a:xfrm>
            <a:off x="5158119" y="4252721"/>
            <a:ext cx="6687483" cy="1309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D7E6AD4-1DE1-DA51-5EA4-6A745F3D5862}"/>
              </a:ext>
            </a:extLst>
          </p:cNvPr>
          <p:cNvSpPr/>
          <p:nvPr/>
        </p:nvSpPr>
        <p:spPr>
          <a:xfrm>
            <a:off x="769040" y="672889"/>
            <a:ext cx="4389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Nouveau formulaire</a:t>
            </a:r>
            <a:endParaRPr kumimoji="0" lang="fr-FR" sz="1800" b="0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68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45E8F6-C376-ED2B-730F-75FA73B61458}"/>
              </a:ext>
            </a:extLst>
          </p:cNvPr>
          <p:cNvSpPr/>
          <p:nvPr/>
        </p:nvSpPr>
        <p:spPr>
          <a:xfrm>
            <a:off x="7990556" y="5716501"/>
            <a:ext cx="3807645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candidatures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non éligibles à date (oral à confirmer)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 déjà bénéficiaire de l’aide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Seuil sélection &gt;= 15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7879BD-885B-3C2F-0BA9-904B9318F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054" y="1813769"/>
            <a:ext cx="8585219" cy="38131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37E0E6A-4201-4A45-5BF3-C23D2EADD521}"/>
              </a:ext>
            </a:extLst>
          </p:cNvPr>
          <p:cNvSpPr txBox="1"/>
          <p:nvPr/>
        </p:nvSpPr>
        <p:spPr>
          <a:xfrm>
            <a:off x="510311" y="644645"/>
            <a:ext cx="652743" cy="369332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AE6524-34D1-8359-9433-90980D802465}"/>
              </a:ext>
            </a:extLst>
          </p:cNvPr>
          <p:cNvSpPr/>
          <p:nvPr/>
        </p:nvSpPr>
        <p:spPr>
          <a:xfrm>
            <a:off x="510311" y="1330324"/>
            <a:ext cx="4389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AO n°1 (janvier/mars 2026)</a:t>
            </a:r>
            <a:endParaRPr kumimoji="0" lang="fr-FR" sz="1800" b="0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63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290EA-DDED-7129-4DFD-8C1883102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29B223-16D4-191F-7ADB-37D73A01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C7E4F3-CA47-2AE2-C40D-FF8397848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Présentation CARE</a:t>
            </a:r>
          </a:p>
          <a:p>
            <a:r>
              <a:rPr lang="fr-FR" dirty="0"/>
              <a:t>Commission Recherche : FRM + CDE</a:t>
            </a:r>
          </a:p>
          <a:p>
            <a:r>
              <a:rPr lang="fr-FR" dirty="0"/>
              <a:t>Journées scientifiques</a:t>
            </a:r>
          </a:p>
          <a:p>
            <a:r>
              <a:rPr lang="fr-FR" dirty="0"/>
              <a:t>Commission internationale</a:t>
            </a:r>
          </a:p>
          <a:p>
            <a:r>
              <a:rPr lang="fr-FR" dirty="0">
                <a:solidFill>
                  <a:srgbClr val="0070C0"/>
                </a:solidFill>
              </a:rPr>
              <a:t>Commission formation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6A35DB-147C-7D2C-64DC-A9F7DDF5A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558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FFD1A5-59AC-B65B-E937-897FC143A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Prochain conseil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A480C1-C8D4-BACA-788D-464110C97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marR="3810" algn="just"/>
            <a:r>
              <a:rPr lang="fr-FR" sz="24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Mercredi 1/07 Nantes 10h00</a:t>
            </a:r>
            <a:endParaRPr lang="fr-FR" sz="2400" dirty="0">
              <a:solidFill>
                <a:srgbClr val="000000"/>
              </a:solidFill>
              <a:effectLst/>
              <a:latin typeface="Helvetica" pitchFamily="2" charset="0"/>
              <a:ea typeface="ヒラギノ角ゴ Pro W3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215466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Présentation CARE</a:t>
            </a:r>
          </a:p>
          <a:p>
            <a:r>
              <a:rPr lang="fr-FR" dirty="0"/>
              <a:t>Commission Recherche : FRM + CDE</a:t>
            </a:r>
          </a:p>
          <a:p>
            <a:r>
              <a:rPr lang="fr-FR" dirty="0"/>
              <a:t>Journées scientifiques</a:t>
            </a:r>
          </a:p>
          <a:p>
            <a:r>
              <a:rPr lang="fr-FR" dirty="0"/>
              <a:t>Commission internationale</a:t>
            </a:r>
          </a:p>
          <a:p>
            <a:r>
              <a:rPr lang="fr-FR" dirty="0"/>
              <a:t>Commission formation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52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57AF0-581E-7B4A-E011-260008F93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77944F-6F8A-CD22-CDA4-31207B26A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DFD73A-2870-AD09-4A97-3ABC2B3A0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Présentation CARE</a:t>
            </a:r>
          </a:p>
          <a:p>
            <a:r>
              <a:rPr lang="fr-FR" dirty="0">
                <a:solidFill>
                  <a:srgbClr val="0070C0"/>
                </a:solidFill>
              </a:rPr>
              <a:t>Commission Recherche : FRM + CDE</a:t>
            </a:r>
          </a:p>
          <a:p>
            <a:r>
              <a:rPr lang="fr-FR" dirty="0"/>
              <a:t>Journées scientifiques</a:t>
            </a:r>
          </a:p>
          <a:p>
            <a:r>
              <a:rPr lang="fr-FR" dirty="0"/>
              <a:t>Commission internationale</a:t>
            </a:r>
          </a:p>
          <a:p>
            <a:r>
              <a:rPr lang="fr-FR" dirty="0"/>
              <a:t>Commission formation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9DD6B0-34C8-8466-AB02-69FB0D09E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784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EC2ED3B-927F-8EDE-365B-145FD92C575B}"/>
              </a:ext>
            </a:extLst>
          </p:cNvPr>
          <p:cNvSpPr txBox="1"/>
          <p:nvPr/>
        </p:nvSpPr>
        <p:spPr>
          <a:xfrm>
            <a:off x="630621" y="609600"/>
            <a:ext cx="1000472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Contrat doctoral Fondation Recherche Médicale</a:t>
            </a:r>
          </a:p>
          <a:p>
            <a:endParaRPr lang="fr-FR" dirty="0"/>
          </a:p>
          <a:p>
            <a:r>
              <a:rPr lang="fr-FR" dirty="0"/>
              <a:t>« Espoirs de la Recherche » : 16 candidatures total 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14 candidatures contrat doctoral générique : profil </a:t>
            </a:r>
            <a:r>
              <a:rPr lang="fr-FR" dirty="0" err="1"/>
              <a:t>candidat.e</a:t>
            </a:r>
            <a:r>
              <a:rPr lang="fr-FR" dirty="0"/>
              <a:t>, projet, équipe</a:t>
            </a:r>
          </a:p>
          <a:p>
            <a:r>
              <a:rPr lang="fr-FR" dirty="0"/>
              <a:t>6 CRCI2NA</a:t>
            </a:r>
          </a:p>
          <a:p>
            <a:r>
              <a:rPr lang="fr-FR" dirty="0"/>
              <a:t>3 ITX (aussi en lice pour </a:t>
            </a:r>
            <a:r>
              <a:rPr lang="fr-FR" dirty="0" err="1"/>
              <a:t>Beziat</a:t>
            </a:r>
            <a:r>
              <a:rPr lang="fr-FR" dirty="0"/>
              <a:t>)</a:t>
            </a:r>
          </a:p>
          <a:p>
            <a:r>
              <a:rPr lang="fr-FR" dirty="0"/>
              <a:t>2 Target </a:t>
            </a:r>
          </a:p>
          <a:p>
            <a:r>
              <a:rPr lang="fr-FR" dirty="0"/>
              <a:t>2 TENS</a:t>
            </a:r>
          </a:p>
          <a:p>
            <a:r>
              <a:rPr lang="fr-FR" dirty="0"/>
              <a:t>1 US2B</a:t>
            </a:r>
          </a:p>
          <a:p>
            <a:r>
              <a:rPr lang="fr-FR" dirty="0"/>
              <a:t>3 noms sans classement pour dépôt de dossier complet FRM: CRCI2NA, TARGET, TENS</a:t>
            </a:r>
          </a:p>
          <a:p>
            <a:r>
              <a:rPr lang="fr-FR" dirty="0"/>
              <a:t>Sélection nationale par le conseil scientifique de la FRM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5 candidatures Prix </a:t>
            </a:r>
            <a:r>
              <a:rPr lang="fr-FR" dirty="0" err="1"/>
              <a:t>Beziat</a:t>
            </a:r>
            <a:r>
              <a:rPr lang="fr-FR" dirty="0"/>
              <a:t>  (Pathologies cardiaques et vasculaires) </a:t>
            </a:r>
          </a:p>
          <a:p>
            <a:r>
              <a:rPr lang="fr-FR" dirty="0"/>
              <a:t>5 ITX (dont 3 double candidature)</a:t>
            </a:r>
          </a:p>
          <a:p>
            <a:r>
              <a:rPr lang="fr-FR" dirty="0"/>
              <a:t>1 nom pour dépôt de dossier complet FRM</a:t>
            </a:r>
          </a:p>
          <a:p>
            <a:r>
              <a:rPr lang="fr-FR" dirty="0"/>
              <a:t>Sélection nationale par le conseil scientifique de la FRM</a:t>
            </a:r>
          </a:p>
        </p:txBody>
      </p:sp>
    </p:spTree>
    <p:extLst>
      <p:ext uri="{BB962C8B-B14F-4D97-AF65-F5344CB8AC3E}">
        <p14:creationId xmlns:p14="http://schemas.microsoft.com/office/powerpoint/2010/main" val="3763176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0A425-4976-6C37-946F-2C39A9DEE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B0553C-4FF0-BD10-94E6-40FE499F6367}"/>
              </a:ext>
            </a:extLst>
          </p:cNvPr>
          <p:cNvSpPr txBox="1"/>
          <p:nvPr/>
        </p:nvSpPr>
        <p:spPr>
          <a:xfrm>
            <a:off x="630621" y="609600"/>
            <a:ext cx="80404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CDE Nantes/Angers</a:t>
            </a:r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Dépôt des projets en cours sur les deux sites (</a:t>
            </a:r>
            <a:r>
              <a:rPr lang="fr-FR" dirty="0" err="1"/>
              <a:t>Amethis</a:t>
            </a:r>
            <a:r>
              <a:rPr lang="fr-FR" dirty="0"/>
              <a:t>): 7 avril 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Validation des sujets par la commission le 10 avril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Constitution des Jurys : mixte, paritaire, avec une part d’historique – 2 jours à Nantes, 1 jour à Angers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2025 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Faites remonter des noms </a:t>
            </a:r>
            <a:r>
              <a:rPr lang="fr-FR" dirty="0">
                <a:sym typeface="Wingdings" pitchFamily="2" charset="2"/>
              </a:rPr>
              <a:t> </a:t>
            </a:r>
          </a:p>
          <a:p>
            <a:pPr marL="742950" lvl="1" indent="-285750">
              <a:buFontTx/>
              <a:buChar char="-"/>
            </a:pPr>
            <a:endParaRPr lang="fr-FR" dirty="0">
              <a:sym typeface="Wingdings" pitchFamily="2" charset="2"/>
            </a:endParaRPr>
          </a:p>
          <a:p>
            <a:pPr marL="742950" lvl="1" indent="-285750">
              <a:buFontTx/>
              <a:buChar char="-"/>
            </a:pPr>
            <a:endParaRPr lang="fr-FR" dirty="0">
              <a:sym typeface="Wingdings" pitchFamily="2" charset="2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9F91E9-F54D-2236-C3D9-AA23073B3B99}"/>
              </a:ext>
            </a:extLst>
          </p:cNvPr>
          <p:cNvGraphicFramePr>
            <a:graphicFrameLocks noGrp="1"/>
          </p:cNvGraphicFramePr>
          <p:nvPr/>
        </p:nvGraphicFramePr>
        <p:xfrm>
          <a:off x="630621" y="4125686"/>
          <a:ext cx="3454399" cy="182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91">
                  <a:extLst>
                    <a:ext uri="{9D8B030D-6E8A-4147-A177-3AD203B41FA5}">
                      <a16:colId xmlns:a16="http://schemas.microsoft.com/office/drawing/2014/main" val="4063102685"/>
                    </a:ext>
                  </a:extLst>
                </a:gridCol>
                <a:gridCol w="827154">
                  <a:extLst>
                    <a:ext uri="{9D8B030D-6E8A-4147-A177-3AD203B41FA5}">
                      <a16:colId xmlns:a16="http://schemas.microsoft.com/office/drawing/2014/main" val="2279151323"/>
                    </a:ext>
                  </a:extLst>
                </a:gridCol>
                <a:gridCol w="827154">
                  <a:extLst>
                    <a:ext uri="{9D8B030D-6E8A-4147-A177-3AD203B41FA5}">
                      <a16:colId xmlns:a16="http://schemas.microsoft.com/office/drawing/2014/main" val="2862376298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Nom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Site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Unité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139988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Nicolas Bidère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NU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CRCINA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68720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Cédric Le May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NU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ITX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442893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Anne Camus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NU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RMes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002296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Anne-Clémence Vion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NU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ITX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274340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Maxime Mahé 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NU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TENS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26182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Eric Lelièvre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Angers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CRCINA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7706946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Salim Khiati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Angers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MitoVasc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88176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Alain Morel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Angers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err="1">
                          <a:effectLst/>
                        </a:rPr>
                        <a:t>emerite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964932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55C7C6D-9DAE-D76D-1DF9-164D4BC78EAD}"/>
              </a:ext>
            </a:extLst>
          </p:cNvPr>
          <p:cNvGraphicFramePr>
            <a:graphicFrameLocks noGrp="1"/>
          </p:cNvGraphicFramePr>
          <p:nvPr/>
        </p:nvGraphicFramePr>
        <p:xfrm>
          <a:off x="4815115" y="4125686"/>
          <a:ext cx="3454399" cy="1422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91">
                  <a:extLst>
                    <a:ext uri="{9D8B030D-6E8A-4147-A177-3AD203B41FA5}">
                      <a16:colId xmlns:a16="http://schemas.microsoft.com/office/drawing/2014/main" val="885097382"/>
                    </a:ext>
                  </a:extLst>
                </a:gridCol>
                <a:gridCol w="827154">
                  <a:extLst>
                    <a:ext uri="{9D8B030D-6E8A-4147-A177-3AD203B41FA5}">
                      <a16:colId xmlns:a16="http://schemas.microsoft.com/office/drawing/2014/main" val="2976723470"/>
                    </a:ext>
                  </a:extLst>
                </a:gridCol>
                <a:gridCol w="827154">
                  <a:extLst>
                    <a:ext uri="{9D8B030D-6E8A-4147-A177-3AD203B41FA5}">
                      <a16:colId xmlns:a16="http://schemas.microsoft.com/office/drawing/2014/main" val="185376346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Nom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Site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Unité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284421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Virginie Pichard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NU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TARGET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179940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Steffi Bosch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NU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IECM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697507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Catherine Rabu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NU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INCIT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6686857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Jeanne Perez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Angers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Mitovasc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2849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Guillaume Bastiat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Angers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mint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7889894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Laurent Loufrani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Angers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err="1">
                          <a:effectLst/>
                        </a:rPr>
                        <a:t>Mitovasc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04915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064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1E800-BCF0-3821-9119-539F279ED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E723C7-DC8C-7442-1BFA-EB7D32187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49018C-AA5B-A83C-8BF7-492FA3D5A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Présentation CARE</a:t>
            </a:r>
          </a:p>
          <a:p>
            <a:r>
              <a:rPr lang="fr-FR" dirty="0"/>
              <a:t>Commission Recherche : FRM + CDE</a:t>
            </a:r>
          </a:p>
          <a:p>
            <a:r>
              <a:rPr lang="fr-FR" dirty="0">
                <a:solidFill>
                  <a:srgbClr val="0070C0"/>
                </a:solidFill>
              </a:rPr>
              <a:t>Journées scientifiques</a:t>
            </a:r>
          </a:p>
          <a:p>
            <a:r>
              <a:rPr lang="fr-FR" dirty="0"/>
              <a:t>Commission internationale</a:t>
            </a:r>
          </a:p>
          <a:p>
            <a:r>
              <a:rPr lang="fr-FR" dirty="0"/>
              <a:t>Commission formation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BB097B2-E9D3-BC3D-AC20-A8F0B894A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499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8226" y="1524112"/>
            <a:ext cx="4335392" cy="1153262"/>
          </a:xfrm>
        </p:spPr>
        <p:txBody>
          <a:bodyPr anchor="b">
            <a:noAutofit/>
          </a:bodyPr>
          <a:lstStyle/>
          <a:p>
            <a:r>
              <a:rPr lang="fr-FR" sz="6600" b="1" dirty="0"/>
              <a:t>JBS</a:t>
            </a:r>
            <a:r>
              <a:rPr lang="fr-FR" sz="6600" b="1" dirty="0">
                <a:solidFill>
                  <a:srgbClr val="56A891"/>
                </a:solidFill>
              </a:rPr>
              <a:t> 2026</a:t>
            </a:r>
            <a:endParaRPr lang="fr-FR" sz="6600" dirty="0">
              <a:solidFill>
                <a:srgbClr val="56A89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5" t="5493" r="5217" b="60856"/>
          <a:stretch>
            <a:fillRect/>
          </a:stretch>
        </p:blipFill>
        <p:spPr>
          <a:xfrm>
            <a:off x="0" y="-5211"/>
            <a:ext cx="7527471" cy="141135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6" t="44831" r="54972" b="34589"/>
          <a:stretch/>
        </p:blipFill>
        <p:spPr>
          <a:xfrm>
            <a:off x="7742589" y="83351"/>
            <a:ext cx="1543879" cy="141135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2549" y="219825"/>
            <a:ext cx="3980415" cy="11384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314206" y="1636004"/>
            <a:ext cx="6587957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sz="4000" b="1" dirty="0">
                <a:solidFill>
                  <a:srgbClr val="56A891"/>
                </a:solidFill>
                <a:latin typeface="+mj-lt"/>
                <a:ea typeface="Symbol" panose="05050102010706020507" pitchFamily="18" charset="2"/>
                <a:cs typeface="Calibri" panose="020F0502020204030204" pitchFamily="34" charset="0"/>
              </a:rPr>
              <a:t>Mercredi 29 avril 2026 à Angers</a:t>
            </a:r>
            <a:endParaRPr lang="fr-FR" sz="4000" b="1" dirty="0">
              <a:solidFill>
                <a:srgbClr val="56A891"/>
              </a:solidFill>
              <a:latin typeface="+mj-lt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14206" y="2202313"/>
            <a:ext cx="72771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222222"/>
                </a:solidFill>
                <a:latin typeface="Arial" panose="020B0604020202020204" pitchFamily="34" charset="0"/>
              </a:rPr>
              <a:t>Amphithéâtre Ambroise Paré, faculté de santé,</a:t>
            </a:r>
            <a:r>
              <a:rPr lang="fr-FR" dirty="0">
                <a:solidFill>
                  <a:srgbClr val="222222"/>
                </a:solidFill>
                <a:latin typeface="Arial" panose="020B0604020202020204" pitchFamily="34" charset="0"/>
              </a:rPr>
              <a:t> 8h30-18h</a:t>
            </a:r>
            <a:endParaRPr lang="fr-FR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3E234E-2066-9DBA-F288-1C1985AAD607}"/>
              </a:ext>
            </a:extLst>
          </p:cNvPr>
          <p:cNvSpPr/>
          <p:nvPr/>
        </p:nvSpPr>
        <p:spPr>
          <a:xfrm>
            <a:off x="877787" y="2697780"/>
            <a:ext cx="10615719" cy="3974229"/>
          </a:xfrm>
          <a:prstGeom prst="rect">
            <a:avLst/>
          </a:prstGeom>
          <a:solidFill>
            <a:srgbClr val="56A891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Programme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Conférence </a:t>
            </a:r>
            <a:r>
              <a:rPr lang="fr-FR" sz="2000" dirty="0">
                <a:ea typeface="Calibri" panose="020F0502020204030204" pitchFamily="34" charset="0"/>
                <a:cs typeface="Times New Roman" panose="02020603050405020304" pitchFamily="18" charset="0"/>
              </a:rPr>
              <a:t>« Recherche participative en santé : pourquoi et comment la développer ? » </a:t>
            </a:r>
            <a:r>
              <a:rPr lang="fr-FR" sz="20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 Sonia Prot-Labarthe et Anne </a:t>
            </a:r>
            <a:r>
              <a:rPr lang="fr-FR" sz="20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Cateloy</a:t>
            </a:r>
            <a:r>
              <a:rPr lang="fr-FR" sz="20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Mission d’Appui du Partenariat Patient en Santé (MAPPS)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fr-FR" sz="20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Pauses-café</a:t>
            </a:r>
            <a:r>
              <a:rPr lang="fr-F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/sessions posters </a:t>
            </a:r>
            <a:r>
              <a:rPr lang="fr-FR" sz="20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(30 posters auditionnés par un jury)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16 Communications orales </a:t>
            </a:r>
            <a:r>
              <a:rPr lang="fr-FR" sz="20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2000" dirty="0">
                <a:solidFill>
                  <a:schemeClr val="bg1"/>
                </a:solidFill>
              </a:rPr>
              <a:t>8 min +2 min questions)</a:t>
            </a:r>
            <a:endParaRPr lang="fr-FR" sz="20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Conférence</a:t>
            </a:r>
            <a:r>
              <a:rPr lang="fr-FR" sz="2000" dirty="0">
                <a:ea typeface="Calibri" panose="020F0502020204030204" pitchFamily="34" charset="0"/>
                <a:cs typeface="Times New Roman" panose="02020603050405020304" pitchFamily="18" charset="0"/>
              </a:rPr>
              <a:t> « Work life balance » </a:t>
            </a:r>
            <a:r>
              <a:rPr lang="fr-FR" sz="20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Aurélie Tesson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ea typeface="Calibri" panose="020F0502020204030204" pitchFamily="34" charset="0"/>
                <a:cs typeface="Times New Roman" panose="02020603050405020304" pitchFamily="18" charset="0"/>
              </a:rPr>
              <a:t>Session « </a:t>
            </a:r>
            <a:r>
              <a:rPr lang="fr-F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Ateliers »</a:t>
            </a:r>
            <a:r>
              <a:rPr lang="fr-FR" sz="2000" dirty="0">
                <a:ea typeface="Calibri" panose="020F0502020204030204" pitchFamily="34" charset="0"/>
                <a:cs typeface="Times New Roman" panose="02020603050405020304" pitchFamily="18" charset="0"/>
              </a:rPr>
              <a:t> et «</a:t>
            </a:r>
            <a:r>
              <a:rPr lang="fr-F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 Projet professionnel </a:t>
            </a:r>
            <a:r>
              <a:rPr lang="fr-FR" sz="2000" dirty="0"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fr-FR" sz="20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(X2)</a:t>
            </a:r>
          </a:p>
          <a:p>
            <a:pPr marL="800100" lvl="1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Work-Life Balance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Aurélie Tesson</a:t>
            </a:r>
          </a:p>
          <a:p>
            <a:pPr marL="800100" lvl="1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Bioéthique,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Guillaume Durand</a:t>
            </a:r>
          </a:p>
          <a:p>
            <a:pPr marL="800100" lvl="1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Biologie spatiale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plateforme </a:t>
            </a:r>
            <a:r>
              <a:rPr lang="fr-FR" sz="160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SpoT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Marie-Astrid Boutet  et Richard Danger</a:t>
            </a:r>
            <a:endParaRPr lang="fr-FR" sz="16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Innovation, 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Tristan </a:t>
            </a:r>
            <a:r>
              <a:rPr lang="fr-FR" sz="16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Champin</a:t>
            </a:r>
            <a:endParaRPr lang="fr-FR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Cabinet de recrutement PhD Talents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Florian </a:t>
            </a:r>
            <a:r>
              <a:rPr lang="fr-FR" sz="16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Andrianiazy</a:t>
            </a:r>
            <a:endParaRPr lang="fr-FR" sz="1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9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C2B60-6ACF-7690-E99B-E3F5D1CAE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0CC475-3EE3-6449-32DA-93BF99DD0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730A61-99C5-1991-157E-923CDDAD2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Présentation CARE</a:t>
            </a:r>
          </a:p>
          <a:p>
            <a:r>
              <a:rPr lang="fr-FR" dirty="0"/>
              <a:t>Commission Recherche : FRM + CDE</a:t>
            </a:r>
          </a:p>
          <a:p>
            <a:r>
              <a:rPr lang="fr-FR" dirty="0"/>
              <a:t>Journées scientifiques</a:t>
            </a:r>
          </a:p>
          <a:p>
            <a:r>
              <a:rPr lang="fr-FR" dirty="0">
                <a:solidFill>
                  <a:srgbClr val="0070C0"/>
                </a:solidFill>
              </a:rPr>
              <a:t>Commission internationale</a:t>
            </a:r>
          </a:p>
          <a:p>
            <a:r>
              <a:rPr lang="fr-FR" dirty="0"/>
              <a:t>Commission formation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CF478B-34A2-33EB-D056-F83F5E54C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831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371302" y="-16894"/>
            <a:ext cx="35851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COMMISSION INTERNATIONALE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CONSEIL ED BS 16/03/26</a:t>
            </a: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0209" y="-13494"/>
            <a:ext cx="1831239" cy="1366116"/>
          </a:xfrm>
          <a:prstGeom prst="rect">
            <a:avLst/>
          </a:prstGeom>
        </p:spPr>
      </p:pic>
      <p:pic>
        <p:nvPicPr>
          <p:cNvPr id="24" name="Image 23" descr="Une image contenant texte&#10;&#10;Description générée automatiquement"/>
          <p:cNvPicPr/>
          <p:nvPr/>
        </p:nvPicPr>
        <p:blipFill>
          <a:blip r:embed="rId3"/>
          <a:stretch>
            <a:fillRect/>
          </a:stretch>
        </p:blipFill>
        <p:spPr>
          <a:xfrm>
            <a:off x="-257490" y="-72006"/>
            <a:ext cx="1797222" cy="82383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29950" y="1243978"/>
            <a:ext cx="4389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Retour Expérience AO 2025</a:t>
            </a:r>
            <a:endParaRPr kumimoji="0" lang="fr-FR" sz="1800" b="0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B3A375B-3845-94A1-B520-1D89F0C757C3}"/>
              </a:ext>
            </a:extLst>
          </p:cNvPr>
          <p:cNvSpPr txBox="1"/>
          <p:nvPr/>
        </p:nvSpPr>
        <p:spPr>
          <a:xfrm>
            <a:off x="641121" y="1581069"/>
            <a:ext cx="89178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 mobilités soutenues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Montant total du soutien (10 350€)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Difficulté à classer les candidatures, très homogènes =&gt; nouveau formulaire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commission ne souhaite pas mettre en place une priorisation amont (classement par unité)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D5EC7BB-9404-FD15-76A3-FBE6C7491A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9311"/>
          <a:stretch>
            <a:fillRect/>
          </a:stretch>
        </p:blipFill>
        <p:spPr>
          <a:xfrm>
            <a:off x="1999481" y="3449938"/>
            <a:ext cx="6401820" cy="2767128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290B7F81-79FF-DC14-A4E6-6AC6893AB95B}"/>
              </a:ext>
            </a:extLst>
          </p:cNvPr>
          <p:cNvSpPr txBox="1"/>
          <p:nvPr/>
        </p:nvSpPr>
        <p:spPr>
          <a:xfrm>
            <a:off x="2173047" y="2969102"/>
            <a:ext cx="652743" cy="369332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2023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02BCC6E-4C02-377E-1F2B-BD3E2F91B6FF}"/>
              </a:ext>
            </a:extLst>
          </p:cNvPr>
          <p:cNvSpPr txBox="1"/>
          <p:nvPr/>
        </p:nvSpPr>
        <p:spPr>
          <a:xfrm>
            <a:off x="5955033" y="2993829"/>
            <a:ext cx="652743" cy="369332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2025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7AF3279C-7BAD-D4FC-10A2-B0CFA72F94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270"/>
          <a:stretch>
            <a:fillRect/>
          </a:stretch>
        </p:blipFill>
        <p:spPr>
          <a:xfrm>
            <a:off x="5588798" y="3328526"/>
            <a:ext cx="5925377" cy="331190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9A9C2CF-08E3-EACF-248C-8698E513BCE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1" b="51456"/>
          <a:stretch>
            <a:fillRect/>
          </a:stretch>
        </p:blipFill>
        <p:spPr>
          <a:xfrm>
            <a:off x="6281405" y="4007223"/>
            <a:ext cx="5801535" cy="288107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29AC5967-FAB1-DE11-414C-E07F4A2518E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2128"/>
          <a:stretch>
            <a:fillRect/>
          </a:stretch>
        </p:blipFill>
        <p:spPr>
          <a:xfrm>
            <a:off x="6735621" y="4610342"/>
            <a:ext cx="5801535" cy="2247658"/>
          </a:xfrm>
          <a:prstGeom prst="rect">
            <a:avLst/>
          </a:prstGeom>
        </p:spPr>
      </p:pic>
      <p:sp>
        <p:nvSpPr>
          <p:cNvPr id="28" name="Flèche : droite rayée 27">
            <a:extLst>
              <a:ext uri="{FF2B5EF4-FFF2-40B4-BE49-F238E27FC236}">
                <a16:creationId xmlns:a16="http://schemas.microsoft.com/office/drawing/2014/main" id="{BE25E6C1-62C2-1A1D-99B3-BD4D7CC5CD7F}"/>
              </a:ext>
            </a:extLst>
          </p:cNvPr>
          <p:cNvSpPr/>
          <p:nvPr/>
        </p:nvSpPr>
        <p:spPr>
          <a:xfrm>
            <a:off x="4922947" y="4615917"/>
            <a:ext cx="796705" cy="584814"/>
          </a:xfrm>
          <a:prstGeom prst="stripedRightArrow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AFC84596-D6EB-B947-C53C-EB95338EF5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8313" y="5403888"/>
            <a:ext cx="3667615" cy="1345326"/>
          </a:xfrm>
          <a:prstGeom prst="rect">
            <a:avLst/>
          </a:prstGeom>
        </p:spPr>
      </p:pic>
      <p:sp>
        <p:nvSpPr>
          <p:cNvPr id="30" name="Flèche : droite rayée 29">
            <a:extLst>
              <a:ext uri="{FF2B5EF4-FFF2-40B4-BE49-F238E27FC236}">
                <a16:creationId xmlns:a16="http://schemas.microsoft.com/office/drawing/2014/main" id="{D7B1C367-B77C-F415-9D2F-FFCE436418AE}"/>
              </a:ext>
            </a:extLst>
          </p:cNvPr>
          <p:cNvSpPr/>
          <p:nvPr/>
        </p:nvSpPr>
        <p:spPr>
          <a:xfrm>
            <a:off x="1705745" y="4615917"/>
            <a:ext cx="796705" cy="584814"/>
          </a:xfrm>
          <a:prstGeom prst="stripedRightArrow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8B50D73-768C-60E8-395F-23AC9E8214D8}"/>
              </a:ext>
            </a:extLst>
          </p:cNvPr>
          <p:cNvSpPr txBox="1"/>
          <p:nvPr/>
        </p:nvSpPr>
        <p:spPr>
          <a:xfrm>
            <a:off x="217078" y="2993829"/>
            <a:ext cx="768159" cy="369332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&lt;2023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6E51758-ED9F-A4FB-4EA1-6EA72CB31F49}"/>
              </a:ext>
            </a:extLst>
          </p:cNvPr>
          <p:cNvSpPr txBox="1"/>
          <p:nvPr/>
        </p:nvSpPr>
        <p:spPr>
          <a:xfrm>
            <a:off x="173384" y="4510336"/>
            <a:ext cx="12573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Formulaire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admin.</a:t>
            </a:r>
          </a:p>
        </p:txBody>
      </p:sp>
    </p:spTree>
    <p:extLst>
      <p:ext uri="{BB962C8B-B14F-4D97-AF65-F5344CB8AC3E}">
        <p14:creationId xmlns:p14="http://schemas.microsoft.com/office/powerpoint/2010/main" val="31372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 animBg="1"/>
      <p:bldP spid="15" grpId="0" animBg="1"/>
      <p:bldP spid="28" grpId="0" animBg="1"/>
      <p:bldP spid="30" grpId="0" animBg="1"/>
      <p:bldP spid="31" grpId="0" animBg="1"/>
      <p:bldP spid="3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33643</TotalTime>
  <Words>547</Words>
  <Application>Microsoft Office PowerPoint</Application>
  <PresentationFormat>Grand écran</PresentationFormat>
  <Paragraphs>147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Helvetica</vt:lpstr>
      <vt:lpstr>Source Sans Pro</vt:lpstr>
      <vt:lpstr>Wingdings</vt:lpstr>
      <vt:lpstr>Thème Office</vt:lpstr>
      <vt:lpstr>1_Thème Office</vt:lpstr>
      <vt:lpstr>Conseil de l’ED biologie santé</vt:lpstr>
      <vt:lpstr>Ordre du jour</vt:lpstr>
      <vt:lpstr>Ordre du jour</vt:lpstr>
      <vt:lpstr>Présentation PowerPoint</vt:lpstr>
      <vt:lpstr>Présentation PowerPoint</vt:lpstr>
      <vt:lpstr>Ordre du jour</vt:lpstr>
      <vt:lpstr>JBS 2026</vt:lpstr>
      <vt:lpstr>Ordre du jour</vt:lpstr>
      <vt:lpstr>Présentation PowerPoint</vt:lpstr>
      <vt:lpstr>Présentation PowerPoint</vt:lpstr>
      <vt:lpstr>Présentation PowerPoint</vt:lpstr>
      <vt:lpstr>Ordre du jour</vt:lpstr>
      <vt:lpstr>Prochain conseil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Conseil de l’ED biologie santé</dc:title>
  <dc:creator>Xavier Prieur</dc:creator>
  <cp:lastModifiedBy>Stéphanie REGERE</cp:lastModifiedBy>
  <cp:revision>66</cp:revision>
  <dcterms:created xsi:type="dcterms:W3CDTF">2023-06-20T16:56:49Z</dcterms:created>
  <dcterms:modified xsi:type="dcterms:W3CDTF">2026-08-26T08:21:37Z</dcterms:modified>
</cp:coreProperties>
</file>