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0" r:id="rId3"/>
    <p:sldId id="298" r:id="rId4"/>
    <p:sldId id="257" r:id="rId5"/>
    <p:sldId id="264" r:id="rId6"/>
    <p:sldId id="293" r:id="rId7"/>
    <p:sldId id="294" r:id="rId8"/>
    <p:sldId id="295" r:id="rId9"/>
    <p:sldId id="281" r:id="rId10"/>
    <p:sldId id="265" r:id="rId11"/>
    <p:sldId id="282" r:id="rId12"/>
    <p:sldId id="267" r:id="rId13"/>
    <p:sldId id="268" r:id="rId14"/>
    <p:sldId id="269" r:id="rId15"/>
    <p:sldId id="270" r:id="rId16"/>
    <p:sldId id="283" r:id="rId17"/>
    <p:sldId id="292" r:id="rId18"/>
    <p:sldId id="284" r:id="rId19"/>
    <p:sldId id="296" r:id="rId20"/>
    <p:sldId id="297" r:id="rId21"/>
    <p:sldId id="285" r:id="rId22"/>
    <p:sldId id="286" r:id="rId23"/>
    <p:sldId id="259" r:id="rId24"/>
    <p:sldId id="258" r:id="rId25"/>
    <p:sldId id="287" r:id="rId26"/>
    <p:sldId id="288" r:id="rId27"/>
    <p:sldId id="289" r:id="rId28"/>
    <p:sldId id="290" r:id="rId29"/>
    <p:sldId id="291" r:id="rId30"/>
  </p:sldIdLst>
  <p:sldSz cx="12192000" cy="6858000"/>
  <p:notesSz cx="6858000" cy="9144000"/>
  <p:defaultTextStyle>
    <a:defPPr>
      <a:defRPr lang="fr-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B7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63"/>
    <p:restoredTop sz="96405"/>
  </p:normalViewPr>
  <p:slideViewPr>
    <p:cSldViewPr snapToGrid="0">
      <p:cViewPr varScale="1">
        <p:scale>
          <a:sx n="120" d="100"/>
          <a:sy n="120" d="100"/>
        </p:scale>
        <p:origin x="82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E78966-4F37-DA3E-5675-04939D976E2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722FDA8-2E51-7F03-F3F3-F0BCDE3A9A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493EF51-783F-065E-915B-900B48D61CB6}"/>
              </a:ext>
            </a:extLst>
          </p:cNvPr>
          <p:cNvSpPr>
            <a:spLocks noGrp="1"/>
          </p:cNvSpPr>
          <p:nvPr>
            <p:ph type="dt" sz="half" idx="10"/>
          </p:nvPr>
        </p:nvSpPr>
        <p:spPr/>
        <p:txBody>
          <a:bodyPr/>
          <a:lstStyle/>
          <a:p>
            <a:fld id="{C20BE6BC-FD20-DB41-B893-2DE4AE69249B}" type="datetimeFigureOut">
              <a:rPr lang="fr-FR" smtClean="0"/>
              <a:t>14/10/2024</a:t>
            </a:fld>
            <a:endParaRPr lang="fr-FR"/>
          </a:p>
        </p:txBody>
      </p:sp>
      <p:sp>
        <p:nvSpPr>
          <p:cNvPr id="5" name="Espace réservé du pied de page 4">
            <a:extLst>
              <a:ext uri="{FF2B5EF4-FFF2-40B4-BE49-F238E27FC236}">
                <a16:creationId xmlns:a16="http://schemas.microsoft.com/office/drawing/2014/main" id="{12B724CC-6029-A47E-840B-850FAFF99C7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E8EC1E1-F0D0-BC89-D062-5916540996B8}"/>
              </a:ext>
            </a:extLst>
          </p:cNvPr>
          <p:cNvSpPr>
            <a:spLocks noGrp="1"/>
          </p:cNvSpPr>
          <p:nvPr>
            <p:ph type="sldNum" sz="quarter" idx="12"/>
          </p:nvPr>
        </p:nvSpPr>
        <p:spPr/>
        <p:txBody>
          <a:bodyPr/>
          <a:lstStyle/>
          <a:p>
            <a:fld id="{1C59C977-029D-B042-B458-DECD5B4ADA59}" type="slidenum">
              <a:rPr lang="fr-FR" smtClean="0"/>
              <a:t>‹N°›</a:t>
            </a:fld>
            <a:endParaRPr lang="fr-FR"/>
          </a:p>
        </p:txBody>
      </p:sp>
    </p:spTree>
    <p:extLst>
      <p:ext uri="{BB962C8B-B14F-4D97-AF65-F5344CB8AC3E}">
        <p14:creationId xmlns:p14="http://schemas.microsoft.com/office/powerpoint/2010/main" val="3287819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20AB89-56A8-BB93-1E37-ABB95A6F111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6B3AF7C-6F47-6571-1FDF-0F77152EEF0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89C7EB6-1136-4CC7-A95C-6340B4BF2894}"/>
              </a:ext>
            </a:extLst>
          </p:cNvPr>
          <p:cNvSpPr>
            <a:spLocks noGrp="1"/>
          </p:cNvSpPr>
          <p:nvPr>
            <p:ph type="dt" sz="half" idx="10"/>
          </p:nvPr>
        </p:nvSpPr>
        <p:spPr/>
        <p:txBody>
          <a:bodyPr/>
          <a:lstStyle/>
          <a:p>
            <a:fld id="{C20BE6BC-FD20-DB41-B893-2DE4AE69249B}" type="datetimeFigureOut">
              <a:rPr lang="fr-FR" smtClean="0"/>
              <a:t>14/10/2024</a:t>
            </a:fld>
            <a:endParaRPr lang="fr-FR"/>
          </a:p>
        </p:txBody>
      </p:sp>
      <p:sp>
        <p:nvSpPr>
          <p:cNvPr id="5" name="Espace réservé du pied de page 4">
            <a:extLst>
              <a:ext uri="{FF2B5EF4-FFF2-40B4-BE49-F238E27FC236}">
                <a16:creationId xmlns:a16="http://schemas.microsoft.com/office/drawing/2014/main" id="{11177163-5BB9-2D18-44D4-5ED5C8FE744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8F7F546-2578-111F-3906-C5677D60B538}"/>
              </a:ext>
            </a:extLst>
          </p:cNvPr>
          <p:cNvSpPr>
            <a:spLocks noGrp="1"/>
          </p:cNvSpPr>
          <p:nvPr>
            <p:ph type="sldNum" sz="quarter" idx="12"/>
          </p:nvPr>
        </p:nvSpPr>
        <p:spPr/>
        <p:txBody>
          <a:bodyPr/>
          <a:lstStyle/>
          <a:p>
            <a:fld id="{1C59C977-029D-B042-B458-DECD5B4ADA59}" type="slidenum">
              <a:rPr lang="fr-FR" smtClean="0"/>
              <a:t>‹N°›</a:t>
            </a:fld>
            <a:endParaRPr lang="fr-FR"/>
          </a:p>
        </p:txBody>
      </p:sp>
    </p:spTree>
    <p:extLst>
      <p:ext uri="{BB962C8B-B14F-4D97-AF65-F5344CB8AC3E}">
        <p14:creationId xmlns:p14="http://schemas.microsoft.com/office/powerpoint/2010/main" val="4261688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76DE973-4B4A-6D1A-9430-35F5220AEBC7}"/>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16DAD63-8497-A4CB-4F0A-B1BCEACAF83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287A815-B646-D662-CE8E-F06659B5163E}"/>
              </a:ext>
            </a:extLst>
          </p:cNvPr>
          <p:cNvSpPr>
            <a:spLocks noGrp="1"/>
          </p:cNvSpPr>
          <p:nvPr>
            <p:ph type="dt" sz="half" idx="10"/>
          </p:nvPr>
        </p:nvSpPr>
        <p:spPr/>
        <p:txBody>
          <a:bodyPr/>
          <a:lstStyle/>
          <a:p>
            <a:fld id="{C20BE6BC-FD20-DB41-B893-2DE4AE69249B}" type="datetimeFigureOut">
              <a:rPr lang="fr-FR" smtClean="0"/>
              <a:t>14/10/2024</a:t>
            </a:fld>
            <a:endParaRPr lang="fr-FR"/>
          </a:p>
        </p:txBody>
      </p:sp>
      <p:sp>
        <p:nvSpPr>
          <p:cNvPr id="5" name="Espace réservé du pied de page 4">
            <a:extLst>
              <a:ext uri="{FF2B5EF4-FFF2-40B4-BE49-F238E27FC236}">
                <a16:creationId xmlns:a16="http://schemas.microsoft.com/office/drawing/2014/main" id="{238A213F-ACCA-F6E9-F170-82D40D22FD7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35C6766-C917-8C2B-43EE-99C324715B64}"/>
              </a:ext>
            </a:extLst>
          </p:cNvPr>
          <p:cNvSpPr>
            <a:spLocks noGrp="1"/>
          </p:cNvSpPr>
          <p:nvPr>
            <p:ph type="sldNum" sz="quarter" idx="12"/>
          </p:nvPr>
        </p:nvSpPr>
        <p:spPr/>
        <p:txBody>
          <a:bodyPr/>
          <a:lstStyle/>
          <a:p>
            <a:fld id="{1C59C977-029D-B042-B458-DECD5B4ADA59}" type="slidenum">
              <a:rPr lang="fr-FR" smtClean="0"/>
              <a:t>‹N°›</a:t>
            </a:fld>
            <a:endParaRPr lang="fr-FR"/>
          </a:p>
        </p:txBody>
      </p:sp>
    </p:spTree>
    <p:extLst>
      <p:ext uri="{BB962C8B-B14F-4D97-AF65-F5344CB8AC3E}">
        <p14:creationId xmlns:p14="http://schemas.microsoft.com/office/powerpoint/2010/main" val="4048500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B85F92-0B9C-A092-0D72-69B475ABD95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03F347F-0583-16FF-0E03-C4C123E3AE4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6107EC4-6E79-D887-7332-5D1006D76AFF}"/>
              </a:ext>
            </a:extLst>
          </p:cNvPr>
          <p:cNvSpPr>
            <a:spLocks noGrp="1"/>
          </p:cNvSpPr>
          <p:nvPr>
            <p:ph type="dt" sz="half" idx="10"/>
          </p:nvPr>
        </p:nvSpPr>
        <p:spPr/>
        <p:txBody>
          <a:bodyPr/>
          <a:lstStyle/>
          <a:p>
            <a:fld id="{C20BE6BC-FD20-DB41-B893-2DE4AE69249B}" type="datetimeFigureOut">
              <a:rPr lang="fr-FR" smtClean="0"/>
              <a:t>14/10/2024</a:t>
            </a:fld>
            <a:endParaRPr lang="fr-FR"/>
          </a:p>
        </p:txBody>
      </p:sp>
      <p:sp>
        <p:nvSpPr>
          <p:cNvPr id="5" name="Espace réservé du pied de page 4">
            <a:extLst>
              <a:ext uri="{FF2B5EF4-FFF2-40B4-BE49-F238E27FC236}">
                <a16:creationId xmlns:a16="http://schemas.microsoft.com/office/drawing/2014/main" id="{05FE59E8-D901-2CA3-5574-7D75F241DDC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76A080E-D8BE-7836-7184-85FC2012DAB9}"/>
              </a:ext>
            </a:extLst>
          </p:cNvPr>
          <p:cNvSpPr>
            <a:spLocks noGrp="1"/>
          </p:cNvSpPr>
          <p:nvPr>
            <p:ph type="sldNum" sz="quarter" idx="12"/>
          </p:nvPr>
        </p:nvSpPr>
        <p:spPr/>
        <p:txBody>
          <a:bodyPr/>
          <a:lstStyle/>
          <a:p>
            <a:fld id="{1C59C977-029D-B042-B458-DECD5B4ADA59}" type="slidenum">
              <a:rPr lang="fr-FR" smtClean="0"/>
              <a:t>‹N°›</a:t>
            </a:fld>
            <a:endParaRPr lang="fr-FR"/>
          </a:p>
        </p:txBody>
      </p:sp>
    </p:spTree>
    <p:extLst>
      <p:ext uri="{BB962C8B-B14F-4D97-AF65-F5344CB8AC3E}">
        <p14:creationId xmlns:p14="http://schemas.microsoft.com/office/powerpoint/2010/main" val="3296168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330013-38C2-D1E0-95B5-C393C61E95B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36251B6-6CF3-97A4-657B-6555118826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9824490-6EB1-EEE8-1399-06F96C75CFA7}"/>
              </a:ext>
            </a:extLst>
          </p:cNvPr>
          <p:cNvSpPr>
            <a:spLocks noGrp="1"/>
          </p:cNvSpPr>
          <p:nvPr>
            <p:ph type="dt" sz="half" idx="10"/>
          </p:nvPr>
        </p:nvSpPr>
        <p:spPr/>
        <p:txBody>
          <a:bodyPr/>
          <a:lstStyle/>
          <a:p>
            <a:fld id="{C20BE6BC-FD20-DB41-B893-2DE4AE69249B}" type="datetimeFigureOut">
              <a:rPr lang="fr-FR" smtClean="0"/>
              <a:t>14/10/2024</a:t>
            </a:fld>
            <a:endParaRPr lang="fr-FR"/>
          </a:p>
        </p:txBody>
      </p:sp>
      <p:sp>
        <p:nvSpPr>
          <p:cNvPr id="5" name="Espace réservé du pied de page 4">
            <a:extLst>
              <a:ext uri="{FF2B5EF4-FFF2-40B4-BE49-F238E27FC236}">
                <a16:creationId xmlns:a16="http://schemas.microsoft.com/office/drawing/2014/main" id="{95AF3160-7D27-44AA-4736-3EEEB7E1444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B7E28B2-8F9D-DF1A-6987-AF8ED3F9DFEF}"/>
              </a:ext>
            </a:extLst>
          </p:cNvPr>
          <p:cNvSpPr>
            <a:spLocks noGrp="1"/>
          </p:cNvSpPr>
          <p:nvPr>
            <p:ph type="sldNum" sz="quarter" idx="12"/>
          </p:nvPr>
        </p:nvSpPr>
        <p:spPr/>
        <p:txBody>
          <a:bodyPr/>
          <a:lstStyle/>
          <a:p>
            <a:fld id="{1C59C977-029D-B042-B458-DECD5B4ADA59}" type="slidenum">
              <a:rPr lang="fr-FR" smtClean="0"/>
              <a:t>‹N°›</a:t>
            </a:fld>
            <a:endParaRPr lang="fr-FR"/>
          </a:p>
        </p:txBody>
      </p:sp>
    </p:spTree>
    <p:extLst>
      <p:ext uri="{BB962C8B-B14F-4D97-AF65-F5344CB8AC3E}">
        <p14:creationId xmlns:p14="http://schemas.microsoft.com/office/powerpoint/2010/main" val="2190963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486A9E-F677-42DE-274F-326531B0D3B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BF20B20-D548-1F69-7EDC-D98FFB89A91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0075EFF-E79E-EBC9-C7F2-007537580D1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4B910C0-7664-4D45-C2A4-1741BC60D5A4}"/>
              </a:ext>
            </a:extLst>
          </p:cNvPr>
          <p:cNvSpPr>
            <a:spLocks noGrp="1"/>
          </p:cNvSpPr>
          <p:nvPr>
            <p:ph type="dt" sz="half" idx="10"/>
          </p:nvPr>
        </p:nvSpPr>
        <p:spPr/>
        <p:txBody>
          <a:bodyPr/>
          <a:lstStyle/>
          <a:p>
            <a:fld id="{C20BE6BC-FD20-DB41-B893-2DE4AE69249B}" type="datetimeFigureOut">
              <a:rPr lang="fr-FR" smtClean="0"/>
              <a:t>14/10/2024</a:t>
            </a:fld>
            <a:endParaRPr lang="fr-FR"/>
          </a:p>
        </p:txBody>
      </p:sp>
      <p:sp>
        <p:nvSpPr>
          <p:cNvPr id="6" name="Espace réservé du pied de page 5">
            <a:extLst>
              <a:ext uri="{FF2B5EF4-FFF2-40B4-BE49-F238E27FC236}">
                <a16:creationId xmlns:a16="http://schemas.microsoft.com/office/drawing/2014/main" id="{DE9F3325-5317-125E-686B-467AD8F167C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4C37C95-E1E8-A95E-3D1E-C1D8CBD67877}"/>
              </a:ext>
            </a:extLst>
          </p:cNvPr>
          <p:cNvSpPr>
            <a:spLocks noGrp="1"/>
          </p:cNvSpPr>
          <p:nvPr>
            <p:ph type="sldNum" sz="quarter" idx="12"/>
          </p:nvPr>
        </p:nvSpPr>
        <p:spPr/>
        <p:txBody>
          <a:bodyPr/>
          <a:lstStyle/>
          <a:p>
            <a:fld id="{1C59C977-029D-B042-B458-DECD5B4ADA59}" type="slidenum">
              <a:rPr lang="fr-FR" smtClean="0"/>
              <a:t>‹N°›</a:t>
            </a:fld>
            <a:endParaRPr lang="fr-FR"/>
          </a:p>
        </p:txBody>
      </p:sp>
    </p:spTree>
    <p:extLst>
      <p:ext uri="{BB962C8B-B14F-4D97-AF65-F5344CB8AC3E}">
        <p14:creationId xmlns:p14="http://schemas.microsoft.com/office/powerpoint/2010/main" val="2423473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0838DC-7AFB-ADA4-335C-E507FBBDDDC4}"/>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9CBD95C-CD5E-FA80-E3B1-2CE336B555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0C9B763-1B10-C75B-4573-829B6275186E}"/>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D79A39D-B382-C233-1188-1083607E8D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E085A6A-C451-E459-8DE5-66CF6D2DE85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17F0FC9-F7F2-3D38-C39E-97F11C589F6A}"/>
              </a:ext>
            </a:extLst>
          </p:cNvPr>
          <p:cNvSpPr>
            <a:spLocks noGrp="1"/>
          </p:cNvSpPr>
          <p:nvPr>
            <p:ph type="dt" sz="half" idx="10"/>
          </p:nvPr>
        </p:nvSpPr>
        <p:spPr/>
        <p:txBody>
          <a:bodyPr/>
          <a:lstStyle/>
          <a:p>
            <a:fld id="{C20BE6BC-FD20-DB41-B893-2DE4AE69249B}" type="datetimeFigureOut">
              <a:rPr lang="fr-FR" smtClean="0"/>
              <a:t>14/10/2024</a:t>
            </a:fld>
            <a:endParaRPr lang="fr-FR"/>
          </a:p>
        </p:txBody>
      </p:sp>
      <p:sp>
        <p:nvSpPr>
          <p:cNvPr id="8" name="Espace réservé du pied de page 7">
            <a:extLst>
              <a:ext uri="{FF2B5EF4-FFF2-40B4-BE49-F238E27FC236}">
                <a16:creationId xmlns:a16="http://schemas.microsoft.com/office/drawing/2014/main" id="{968262F8-62F1-6459-1513-616C66CF60B1}"/>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C894D9A-7193-A54B-817B-95F048CADBE2}"/>
              </a:ext>
            </a:extLst>
          </p:cNvPr>
          <p:cNvSpPr>
            <a:spLocks noGrp="1"/>
          </p:cNvSpPr>
          <p:nvPr>
            <p:ph type="sldNum" sz="quarter" idx="12"/>
          </p:nvPr>
        </p:nvSpPr>
        <p:spPr/>
        <p:txBody>
          <a:bodyPr/>
          <a:lstStyle/>
          <a:p>
            <a:fld id="{1C59C977-029D-B042-B458-DECD5B4ADA59}" type="slidenum">
              <a:rPr lang="fr-FR" smtClean="0"/>
              <a:t>‹N°›</a:t>
            </a:fld>
            <a:endParaRPr lang="fr-FR"/>
          </a:p>
        </p:txBody>
      </p:sp>
    </p:spTree>
    <p:extLst>
      <p:ext uri="{BB962C8B-B14F-4D97-AF65-F5344CB8AC3E}">
        <p14:creationId xmlns:p14="http://schemas.microsoft.com/office/powerpoint/2010/main" val="3539861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C64008-33D2-F35C-DAAC-1C0DC26282E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5902307-C9A1-63AD-749E-ECCB582FB6D0}"/>
              </a:ext>
            </a:extLst>
          </p:cNvPr>
          <p:cNvSpPr>
            <a:spLocks noGrp="1"/>
          </p:cNvSpPr>
          <p:nvPr>
            <p:ph type="dt" sz="half" idx="10"/>
          </p:nvPr>
        </p:nvSpPr>
        <p:spPr/>
        <p:txBody>
          <a:bodyPr/>
          <a:lstStyle/>
          <a:p>
            <a:fld id="{C20BE6BC-FD20-DB41-B893-2DE4AE69249B}" type="datetimeFigureOut">
              <a:rPr lang="fr-FR" smtClean="0"/>
              <a:t>14/10/2024</a:t>
            </a:fld>
            <a:endParaRPr lang="fr-FR"/>
          </a:p>
        </p:txBody>
      </p:sp>
      <p:sp>
        <p:nvSpPr>
          <p:cNvPr id="4" name="Espace réservé du pied de page 3">
            <a:extLst>
              <a:ext uri="{FF2B5EF4-FFF2-40B4-BE49-F238E27FC236}">
                <a16:creationId xmlns:a16="http://schemas.microsoft.com/office/drawing/2014/main" id="{68C9B9C6-C537-FDAC-4F27-B69FB6A53B6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02FFEB20-8DA7-183E-EA57-63D8BAA4FED0}"/>
              </a:ext>
            </a:extLst>
          </p:cNvPr>
          <p:cNvSpPr>
            <a:spLocks noGrp="1"/>
          </p:cNvSpPr>
          <p:nvPr>
            <p:ph type="sldNum" sz="quarter" idx="12"/>
          </p:nvPr>
        </p:nvSpPr>
        <p:spPr/>
        <p:txBody>
          <a:bodyPr/>
          <a:lstStyle/>
          <a:p>
            <a:fld id="{1C59C977-029D-B042-B458-DECD5B4ADA59}" type="slidenum">
              <a:rPr lang="fr-FR" smtClean="0"/>
              <a:t>‹N°›</a:t>
            </a:fld>
            <a:endParaRPr lang="fr-FR"/>
          </a:p>
        </p:txBody>
      </p:sp>
    </p:spTree>
    <p:extLst>
      <p:ext uri="{BB962C8B-B14F-4D97-AF65-F5344CB8AC3E}">
        <p14:creationId xmlns:p14="http://schemas.microsoft.com/office/powerpoint/2010/main" val="90517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629894F-ABCE-D185-5C7D-96760705632F}"/>
              </a:ext>
            </a:extLst>
          </p:cNvPr>
          <p:cNvSpPr>
            <a:spLocks noGrp="1"/>
          </p:cNvSpPr>
          <p:nvPr>
            <p:ph type="dt" sz="half" idx="10"/>
          </p:nvPr>
        </p:nvSpPr>
        <p:spPr/>
        <p:txBody>
          <a:bodyPr/>
          <a:lstStyle/>
          <a:p>
            <a:fld id="{C20BE6BC-FD20-DB41-B893-2DE4AE69249B}" type="datetimeFigureOut">
              <a:rPr lang="fr-FR" smtClean="0"/>
              <a:t>14/10/2024</a:t>
            </a:fld>
            <a:endParaRPr lang="fr-FR"/>
          </a:p>
        </p:txBody>
      </p:sp>
      <p:sp>
        <p:nvSpPr>
          <p:cNvPr id="3" name="Espace réservé du pied de page 2">
            <a:extLst>
              <a:ext uri="{FF2B5EF4-FFF2-40B4-BE49-F238E27FC236}">
                <a16:creationId xmlns:a16="http://schemas.microsoft.com/office/drawing/2014/main" id="{2E89C827-D069-A8AF-9541-B6BBECFB120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29EF2BF-7234-D731-2882-1B865D710DBB}"/>
              </a:ext>
            </a:extLst>
          </p:cNvPr>
          <p:cNvSpPr>
            <a:spLocks noGrp="1"/>
          </p:cNvSpPr>
          <p:nvPr>
            <p:ph type="sldNum" sz="quarter" idx="12"/>
          </p:nvPr>
        </p:nvSpPr>
        <p:spPr/>
        <p:txBody>
          <a:bodyPr/>
          <a:lstStyle/>
          <a:p>
            <a:fld id="{1C59C977-029D-B042-B458-DECD5B4ADA59}" type="slidenum">
              <a:rPr lang="fr-FR" smtClean="0"/>
              <a:t>‹N°›</a:t>
            </a:fld>
            <a:endParaRPr lang="fr-FR"/>
          </a:p>
        </p:txBody>
      </p:sp>
    </p:spTree>
    <p:extLst>
      <p:ext uri="{BB962C8B-B14F-4D97-AF65-F5344CB8AC3E}">
        <p14:creationId xmlns:p14="http://schemas.microsoft.com/office/powerpoint/2010/main" val="2904545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0684CC-11AA-C860-052C-D2593BEC328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88F5E462-A18E-E347-911F-E3378E0B08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2C98736-852B-0FD6-C068-F1FD3CF87E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BBE3C55-45BB-7BF4-562C-9D4CB71A1A2D}"/>
              </a:ext>
            </a:extLst>
          </p:cNvPr>
          <p:cNvSpPr>
            <a:spLocks noGrp="1"/>
          </p:cNvSpPr>
          <p:nvPr>
            <p:ph type="dt" sz="half" idx="10"/>
          </p:nvPr>
        </p:nvSpPr>
        <p:spPr/>
        <p:txBody>
          <a:bodyPr/>
          <a:lstStyle/>
          <a:p>
            <a:fld id="{C20BE6BC-FD20-DB41-B893-2DE4AE69249B}" type="datetimeFigureOut">
              <a:rPr lang="fr-FR" smtClean="0"/>
              <a:t>14/10/2024</a:t>
            </a:fld>
            <a:endParaRPr lang="fr-FR"/>
          </a:p>
        </p:txBody>
      </p:sp>
      <p:sp>
        <p:nvSpPr>
          <p:cNvPr id="6" name="Espace réservé du pied de page 5">
            <a:extLst>
              <a:ext uri="{FF2B5EF4-FFF2-40B4-BE49-F238E27FC236}">
                <a16:creationId xmlns:a16="http://schemas.microsoft.com/office/drawing/2014/main" id="{CE5319F9-24D6-6BA9-9C1D-6038B26C7B2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01CFD43-CFB5-94DB-6A36-E9EEAA8A5044}"/>
              </a:ext>
            </a:extLst>
          </p:cNvPr>
          <p:cNvSpPr>
            <a:spLocks noGrp="1"/>
          </p:cNvSpPr>
          <p:nvPr>
            <p:ph type="sldNum" sz="quarter" idx="12"/>
          </p:nvPr>
        </p:nvSpPr>
        <p:spPr/>
        <p:txBody>
          <a:bodyPr/>
          <a:lstStyle/>
          <a:p>
            <a:fld id="{1C59C977-029D-B042-B458-DECD5B4ADA59}" type="slidenum">
              <a:rPr lang="fr-FR" smtClean="0"/>
              <a:t>‹N°›</a:t>
            </a:fld>
            <a:endParaRPr lang="fr-FR"/>
          </a:p>
        </p:txBody>
      </p:sp>
    </p:spTree>
    <p:extLst>
      <p:ext uri="{BB962C8B-B14F-4D97-AF65-F5344CB8AC3E}">
        <p14:creationId xmlns:p14="http://schemas.microsoft.com/office/powerpoint/2010/main" val="3359227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F04F67-1499-BBF6-B3E3-0FEE50F1042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054AC7D8-9393-EEBE-A54C-B1FAB63BD1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475808C-EB60-AD1A-A2A9-FA2337E251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7B77707-A045-AB71-23A1-AF44F51AA156}"/>
              </a:ext>
            </a:extLst>
          </p:cNvPr>
          <p:cNvSpPr>
            <a:spLocks noGrp="1"/>
          </p:cNvSpPr>
          <p:nvPr>
            <p:ph type="dt" sz="half" idx="10"/>
          </p:nvPr>
        </p:nvSpPr>
        <p:spPr/>
        <p:txBody>
          <a:bodyPr/>
          <a:lstStyle/>
          <a:p>
            <a:fld id="{C20BE6BC-FD20-DB41-B893-2DE4AE69249B}" type="datetimeFigureOut">
              <a:rPr lang="fr-FR" smtClean="0"/>
              <a:t>14/10/2024</a:t>
            </a:fld>
            <a:endParaRPr lang="fr-FR"/>
          </a:p>
        </p:txBody>
      </p:sp>
      <p:sp>
        <p:nvSpPr>
          <p:cNvPr id="6" name="Espace réservé du pied de page 5">
            <a:extLst>
              <a:ext uri="{FF2B5EF4-FFF2-40B4-BE49-F238E27FC236}">
                <a16:creationId xmlns:a16="http://schemas.microsoft.com/office/drawing/2014/main" id="{7735A807-F13B-7BD7-A6CB-F4AC3EEBD65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ACAD4B0-4A85-E0BF-6DAA-510FA5D00406}"/>
              </a:ext>
            </a:extLst>
          </p:cNvPr>
          <p:cNvSpPr>
            <a:spLocks noGrp="1"/>
          </p:cNvSpPr>
          <p:nvPr>
            <p:ph type="sldNum" sz="quarter" idx="12"/>
          </p:nvPr>
        </p:nvSpPr>
        <p:spPr/>
        <p:txBody>
          <a:bodyPr/>
          <a:lstStyle/>
          <a:p>
            <a:fld id="{1C59C977-029D-B042-B458-DECD5B4ADA59}" type="slidenum">
              <a:rPr lang="fr-FR" smtClean="0"/>
              <a:t>‹N°›</a:t>
            </a:fld>
            <a:endParaRPr lang="fr-FR"/>
          </a:p>
        </p:txBody>
      </p:sp>
    </p:spTree>
    <p:extLst>
      <p:ext uri="{BB962C8B-B14F-4D97-AF65-F5344CB8AC3E}">
        <p14:creationId xmlns:p14="http://schemas.microsoft.com/office/powerpoint/2010/main" val="2337924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28E07FE-CA09-E324-B6F6-B3AC1E2E5D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972220B-F5D4-7F15-BD36-5D51418487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14D8AC4-58AE-E5D1-6D58-FA0BDBF7E3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0BE6BC-FD20-DB41-B893-2DE4AE69249B}" type="datetimeFigureOut">
              <a:rPr lang="fr-FR" smtClean="0"/>
              <a:t>14/10/2024</a:t>
            </a:fld>
            <a:endParaRPr lang="fr-FR"/>
          </a:p>
        </p:txBody>
      </p:sp>
      <p:sp>
        <p:nvSpPr>
          <p:cNvPr id="5" name="Espace réservé du pied de page 4">
            <a:extLst>
              <a:ext uri="{FF2B5EF4-FFF2-40B4-BE49-F238E27FC236}">
                <a16:creationId xmlns:a16="http://schemas.microsoft.com/office/drawing/2014/main" id="{1EC4769C-D19E-D223-2A29-ED21D41E65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9232B7C-2E40-42C3-AB16-0214EA6C32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9C977-029D-B042-B458-DECD5B4ADA59}" type="slidenum">
              <a:rPr lang="fr-FR" smtClean="0"/>
              <a:t>‹N°›</a:t>
            </a:fld>
            <a:endParaRPr lang="fr-FR"/>
          </a:p>
        </p:txBody>
      </p:sp>
    </p:spTree>
    <p:extLst>
      <p:ext uri="{BB962C8B-B14F-4D97-AF65-F5344CB8AC3E}">
        <p14:creationId xmlns:p14="http://schemas.microsoft.com/office/powerpoint/2010/main" val="3228851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candidat.e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biorxiv.org/"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video" Target="https://www.youtube.com/embed/ObCf0Q7dUEU" TargetMode="Externa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hyperlink" Target="https://www.institutimagine.org/fr/nadine-cerf-bensussan-179" TargetMode="Externa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candidat.es/" TargetMode="External"/><Relationship Id="rId2" Type="http://schemas.openxmlformats.org/officeDocument/2006/relationships/hyperlink" Target="mailto:ed-bs.nantes@doctorat-paysdelaloire.fr" TargetMode="External"/><Relationship Id="rId1" Type="http://schemas.openxmlformats.org/officeDocument/2006/relationships/slideLayout" Target="../slideLayouts/slideLayout2.xml"/><Relationship Id="rId5" Type="http://schemas.openxmlformats.org/officeDocument/2006/relationships/hyperlink" Target="http://xn--motiv-fsa.es/" TargetMode="External"/><Relationship Id="rId4" Type="http://schemas.openxmlformats.org/officeDocument/2006/relationships/hyperlink" Target="http://doctorant.e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em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8A4075-E1E9-D589-C7B4-165DB0830D21}"/>
              </a:ext>
            </a:extLst>
          </p:cNvPr>
          <p:cNvSpPr>
            <a:spLocks noGrp="1"/>
          </p:cNvSpPr>
          <p:nvPr>
            <p:ph type="ctrTitle"/>
          </p:nvPr>
        </p:nvSpPr>
        <p:spPr>
          <a:xfrm>
            <a:off x="1524000" y="1793572"/>
            <a:ext cx="9144000" cy="2387600"/>
          </a:xfrm>
        </p:spPr>
        <p:txBody>
          <a:bodyPr/>
          <a:lstStyle/>
          <a:p>
            <a:r>
              <a:rPr lang="fr-FR" dirty="0"/>
              <a:t>Conseil de l’ED biologie santé</a:t>
            </a:r>
          </a:p>
        </p:txBody>
      </p:sp>
      <p:sp>
        <p:nvSpPr>
          <p:cNvPr id="3" name="Sous-titre 2">
            <a:extLst>
              <a:ext uri="{FF2B5EF4-FFF2-40B4-BE49-F238E27FC236}">
                <a16:creationId xmlns:a16="http://schemas.microsoft.com/office/drawing/2014/main" id="{CF39E2EB-0DD3-58F4-BF3A-8152CB4677F6}"/>
              </a:ext>
            </a:extLst>
          </p:cNvPr>
          <p:cNvSpPr>
            <a:spLocks noGrp="1"/>
          </p:cNvSpPr>
          <p:nvPr>
            <p:ph type="subTitle" idx="1"/>
          </p:nvPr>
        </p:nvSpPr>
        <p:spPr>
          <a:xfrm>
            <a:off x="1524000" y="4273247"/>
            <a:ext cx="9144000" cy="1655762"/>
          </a:xfrm>
        </p:spPr>
        <p:txBody>
          <a:bodyPr/>
          <a:lstStyle/>
          <a:p>
            <a:r>
              <a:rPr lang="fr-FR" dirty="0"/>
              <a:t>14/10/2024, Angers</a:t>
            </a:r>
          </a:p>
        </p:txBody>
      </p:sp>
      <p:pic>
        <p:nvPicPr>
          <p:cNvPr id="5" name="Image 4">
            <a:extLst>
              <a:ext uri="{FF2B5EF4-FFF2-40B4-BE49-F238E27FC236}">
                <a16:creationId xmlns:a16="http://schemas.microsoft.com/office/drawing/2014/main" id="{2D0F294D-6171-1B59-D697-60C2FC4D65EC}"/>
              </a:ext>
            </a:extLst>
          </p:cNvPr>
          <p:cNvPicPr>
            <a:picLocks noChangeAspect="1"/>
          </p:cNvPicPr>
          <p:nvPr/>
        </p:nvPicPr>
        <p:blipFill>
          <a:blip r:embed="rId2"/>
          <a:stretch>
            <a:fillRect/>
          </a:stretch>
        </p:blipFill>
        <p:spPr>
          <a:xfrm>
            <a:off x="2470150" y="0"/>
            <a:ext cx="7251700" cy="2870200"/>
          </a:xfrm>
          <a:prstGeom prst="rect">
            <a:avLst/>
          </a:prstGeom>
        </p:spPr>
      </p:pic>
    </p:spTree>
    <p:extLst>
      <p:ext uri="{BB962C8B-B14F-4D97-AF65-F5344CB8AC3E}">
        <p14:creationId xmlns:p14="http://schemas.microsoft.com/office/powerpoint/2010/main" val="912358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B6736B3-852D-9256-54BE-3C41CA43A412}"/>
              </a:ext>
            </a:extLst>
          </p:cNvPr>
          <p:cNvPicPr>
            <a:picLocks noChangeAspect="1"/>
          </p:cNvPicPr>
          <p:nvPr/>
        </p:nvPicPr>
        <p:blipFill>
          <a:blip r:embed="rId2"/>
          <a:stretch>
            <a:fillRect/>
          </a:stretch>
        </p:blipFill>
        <p:spPr>
          <a:xfrm>
            <a:off x="1703994" y="135505"/>
            <a:ext cx="9024257" cy="4938507"/>
          </a:xfrm>
          <a:prstGeom prst="rect">
            <a:avLst/>
          </a:prstGeom>
        </p:spPr>
      </p:pic>
      <p:sp>
        <p:nvSpPr>
          <p:cNvPr id="6" name="ZoneTexte 5">
            <a:extLst>
              <a:ext uri="{FF2B5EF4-FFF2-40B4-BE49-F238E27FC236}">
                <a16:creationId xmlns:a16="http://schemas.microsoft.com/office/drawing/2014/main" id="{DB22ED7B-57FE-0C0C-AAD4-B052A4591C3F}"/>
              </a:ext>
            </a:extLst>
          </p:cNvPr>
          <p:cNvSpPr txBox="1"/>
          <p:nvPr/>
        </p:nvSpPr>
        <p:spPr>
          <a:xfrm>
            <a:off x="2360428" y="5199321"/>
            <a:ext cx="6974858" cy="923330"/>
          </a:xfrm>
          <a:prstGeom prst="rect">
            <a:avLst/>
          </a:prstGeom>
          <a:noFill/>
        </p:spPr>
        <p:txBody>
          <a:bodyPr wrap="none" rtlCol="0">
            <a:spAutoFit/>
          </a:bodyPr>
          <a:lstStyle/>
          <a:p>
            <a:r>
              <a:rPr lang="fr-FR" dirty="0"/>
              <a:t>Formation bio-analyse-&gt; EUR</a:t>
            </a:r>
          </a:p>
          <a:p>
            <a:r>
              <a:rPr lang="fr-FR" dirty="0"/>
              <a:t>Asso doc: avance sur 2025 (CIFAC)</a:t>
            </a:r>
          </a:p>
          <a:p>
            <a:r>
              <a:rPr lang="fr-FR" dirty="0"/>
              <a:t>Mobilité -&gt; 1150 euros de plus pour satisfaire aux demandes déjà reçues</a:t>
            </a:r>
          </a:p>
        </p:txBody>
      </p:sp>
    </p:spTree>
    <p:extLst>
      <p:ext uri="{BB962C8B-B14F-4D97-AF65-F5344CB8AC3E}">
        <p14:creationId xmlns:p14="http://schemas.microsoft.com/office/powerpoint/2010/main" val="3727252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EBEA9-9E8B-5D36-41F9-04DC6C243FA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7FBD7C0-3DBB-A3C1-7F5E-CD82CE232A33}"/>
              </a:ext>
            </a:extLst>
          </p:cNvPr>
          <p:cNvSpPr>
            <a:spLocks noGrp="1"/>
          </p:cNvSpPr>
          <p:nvPr>
            <p:ph type="title"/>
          </p:nvPr>
        </p:nvSpPr>
        <p:spPr/>
        <p:txBody>
          <a:bodyPr/>
          <a:lstStyle/>
          <a:p>
            <a:r>
              <a:rPr lang="fr-FR" dirty="0"/>
              <a:t>Ordre du jour</a:t>
            </a:r>
          </a:p>
        </p:txBody>
      </p:sp>
      <p:sp>
        <p:nvSpPr>
          <p:cNvPr id="3" name="Espace réservé du contenu 2">
            <a:extLst>
              <a:ext uri="{FF2B5EF4-FFF2-40B4-BE49-F238E27FC236}">
                <a16:creationId xmlns:a16="http://schemas.microsoft.com/office/drawing/2014/main" id="{141CB733-4426-954F-7DCA-5C78210F7C91}"/>
              </a:ext>
            </a:extLst>
          </p:cNvPr>
          <p:cNvSpPr>
            <a:spLocks noGrp="1"/>
          </p:cNvSpPr>
          <p:nvPr>
            <p:ph idx="1"/>
          </p:nvPr>
        </p:nvSpPr>
        <p:spPr/>
        <p:txBody>
          <a:bodyPr/>
          <a:lstStyle/>
          <a:p>
            <a:r>
              <a:rPr lang="fr-FR" dirty="0"/>
              <a:t>AO mobilité</a:t>
            </a:r>
          </a:p>
          <a:p>
            <a:r>
              <a:rPr lang="fr-FR" dirty="0"/>
              <a:t>Budget de l’ED, point d’étape</a:t>
            </a:r>
          </a:p>
          <a:p>
            <a:r>
              <a:rPr lang="fr-FR" dirty="0">
                <a:solidFill>
                  <a:schemeClr val="accent1"/>
                </a:solidFill>
              </a:rPr>
              <a:t>Commission recherche</a:t>
            </a:r>
          </a:p>
          <a:p>
            <a:r>
              <a:rPr lang="fr-FR" dirty="0"/>
              <a:t>Retours sur les corrections du RI</a:t>
            </a:r>
          </a:p>
          <a:p>
            <a:r>
              <a:rPr lang="fr-FR" dirty="0"/>
              <a:t>Les journées scientifiques 2025</a:t>
            </a:r>
          </a:p>
          <a:p>
            <a:r>
              <a:rPr lang="fr-FR" dirty="0"/>
              <a:t>AO CDPDL : réunion des </a:t>
            </a:r>
            <a:r>
              <a:rPr lang="fr-FR" dirty="0" err="1"/>
              <a:t>ancien.nes</a:t>
            </a:r>
            <a:endParaRPr lang="fr-FR" dirty="0"/>
          </a:p>
          <a:p>
            <a:r>
              <a:rPr lang="fr-FR" dirty="0"/>
              <a:t>Dossier de VAE</a:t>
            </a:r>
          </a:p>
          <a:p>
            <a:endParaRPr lang="fr-FR" dirty="0"/>
          </a:p>
        </p:txBody>
      </p:sp>
      <p:pic>
        <p:nvPicPr>
          <p:cNvPr id="4" name="Image 3">
            <a:extLst>
              <a:ext uri="{FF2B5EF4-FFF2-40B4-BE49-F238E27FC236}">
                <a16:creationId xmlns:a16="http://schemas.microsoft.com/office/drawing/2014/main" id="{5C8C3338-E9A1-C708-9517-D0FB5B027325}"/>
              </a:ext>
            </a:extLst>
          </p:cNvPr>
          <p:cNvPicPr>
            <a:picLocks noChangeAspect="1"/>
          </p:cNvPicPr>
          <p:nvPr/>
        </p:nvPicPr>
        <p:blipFill>
          <a:blip r:embed="rId2"/>
          <a:stretch>
            <a:fillRect/>
          </a:stretch>
        </p:blipFill>
        <p:spPr>
          <a:xfrm>
            <a:off x="0" y="6165215"/>
            <a:ext cx="1655698" cy="655320"/>
          </a:xfrm>
          <a:prstGeom prst="rect">
            <a:avLst/>
          </a:prstGeom>
        </p:spPr>
      </p:pic>
    </p:spTree>
    <p:extLst>
      <p:ext uri="{BB962C8B-B14F-4D97-AF65-F5344CB8AC3E}">
        <p14:creationId xmlns:p14="http://schemas.microsoft.com/office/powerpoint/2010/main" val="596602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CCBA83-116F-DE25-6393-081C53771778}"/>
              </a:ext>
            </a:extLst>
          </p:cNvPr>
          <p:cNvSpPr>
            <a:spLocks noGrp="1"/>
          </p:cNvSpPr>
          <p:nvPr>
            <p:ph idx="1"/>
          </p:nvPr>
        </p:nvSpPr>
        <p:spPr>
          <a:xfrm>
            <a:off x="0" y="0"/>
            <a:ext cx="12192000" cy="5402490"/>
          </a:xfrm>
        </p:spPr>
        <p:txBody>
          <a:bodyPr>
            <a:noAutofit/>
          </a:bodyPr>
          <a:lstStyle/>
          <a:p>
            <a:pPr marL="0" indent="0" algn="ctr">
              <a:lnSpc>
                <a:spcPct val="170000"/>
              </a:lnSpc>
              <a:buNone/>
            </a:pPr>
            <a:r>
              <a:rPr lang="en-GB" sz="2400" b="1" dirty="0" err="1">
                <a:effectLst/>
                <a:latin typeface="Avenir Book" panose="02000503020000020003" pitchFamily="2" charset="0"/>
              </a:rPr>
              <a:t>procédure</a:t>
            </a:r>
            <a:r>
              <a:rPr lang="en-GB" sz="2400" b="1" dirty="0">
                <a:effectLst/>
                <a:latin typeface="Avenir Book" panose="02000503020000020003" pitchFamily="2" charset="0"/>
              </a:rPr>
              <a:t> attribution CDE </a:t>
            </a:r>
            <a:endParaRPr lang="en-GB" sz="2400" dirty="0">
              <a:effectLst/>
              <a:latin typeface="Avenir Book" panose="02000503020000020003" pitchFamily="2" charset="0"/>
            </a:endParaRPr>
          </a:p>
          <a:p>
            <a:pPr>
              <a:lnSpc>
                <a:spcPct val="170000"/>
              </a:lnSpc>
            </a:pPr>
            <a:r>
              <a:rPr lang="en-GB" sz="1800" dirty="0" err="1">
                <a:solidFill>
                  <a:schemeClr val="accent2">
                    <a:lumMod val="75000"/>
                  </a:schemeClr>
                </a:solidFill>
                <a:effectLst/>
                <a:latin typeface="Avenir Book" panose="02000503020000020003" pitchFamily="2" charset="0"/>
              </a:rPr>
              <a:t>procédure</a:t>
            </a:r>
            <a:r>
              <a:rPr lang="en-GB" sz="1800" dirty="0">
                <a:solidFill>
                  <a:schemeClr val="accent2">
                    <a:lumMod val="75000"/>
                  </a:schemeClr>
                </a:solidFill>
                <a:effectLst/>
                <a:latin typeface="Avenir Book" panose="02000503020000020003" pitchFamily="2" charset="0"/>
              </a:rPr>
              <a:t> </a:t>
            </a:r>
            <a:r>
              <a:rPr lang="en-GB" sz="1800" dirty="0" err="1">
                <a:solidFill>
                  <a:schemeClr val="accent2">
                    <a:lumMod val="75000"/>
                  </a:schemeClr>
                </a:solidFill>
                <a:effectLst/>
                <a:latin typeface="Avenir Book" panose="02000503020000020003" pitchFamily="2" charset="0"/>
              </a:rPr>
              <a:t>uniformisée</a:t>
            </a:r>
            <a:r>
              <a:rPr lang="en-GB" sz="1800" dirty="0">
                <a:solidFill>
                  <a:schemeClr val="accent2">
                    <a:lumMod val="75000"/>
                  </a:schemeClr>
                </a:solidFill>
                <a:effectLst/>
                <a:latin typeface="Avenir Book" panose="02000503020000020003" pitchFamily="2" charset="0"/>
              </a:rPr>
              <a:t> sur les deux sites pour les </a:t>
            </a:r>
            <a:r>
              <a:rPr lang="en-GB" sz="1800" dirty="0" err="1">
                <a:solidFill>
                  <a:schemeClr val="accent2">
                    <a:lumMod val="75000"/>
                  </a:schemeClr>
                </a:solidFill>
                <a:effectLst/>
                <a:latin typeface="Avenir Book" panose="02000503020000020003" pitchFamily="2" charset="0"/>
              </a:rPr>
              <a:t>grandes</a:t>
            </a:r>
            <a:r>
              <a:rPr lang="en-GB" sz="1800" dirty="0">
                <a:solidFill>
                  <a:schemeClr val="accent2">
                    <a:lumMod val="75000"/>
                  </a:schemeClr>
                </a:solidFill>
                <a:effectLst/>
                <a:latin typeface="Avenir Book" panose="02000503020000020003" pitchFamily="2" charset="0"/>
              </a:rPr>
              <a:t> étapes</a:t>
            </a:r>
            <a:r>
              <a:rPr lang="en-GB" sz="1800" dirty="0">
                <a:effectLst/>
                <a:latin typeface="Avenir Book" panose="02000503020000020003" pitchFamily="2" charset="0"/>
              </a:rPr>
              <a:t>: </a:t>
            </a:r>
            <a:r>
              <a:rPr lang="en-GB" sz="1800" dirty="0" err="1">
                <a:effectLst/>
                <a:latin typeface="Avenir Book" panose="02000503020000020003" pitchFamily="2" charset="0"/>
              </a:rPr>
              <a:t>ouverture</a:t>
            </a:r>
            <a:r>
              <a:rPr lang="en-GB" sz="1800" dirty="0">
                <a:effectLst/>
                <a:latin typeface="Avenir Book" panose="02000503020000020003" pitchFamily="2" charset="0"/>
              </a:rPr>
              <a:t> des </a:t>
            </a:r>
            <a:r>
              <a:rPr lang="en-GB" sz="1800" dirty="0" err="1">
                <a:effectLst/>
                <a:latin typeface="Avenir Book" panose="02000503020000020003" pitchFamily="2" charset="0"/>
              </a:rPr>
              <a:t>sujets</a:t>
            </a:r>
            <a:r>
              <a:rPr lang="en-GB" sz="1800" dirty="0">
                <a:effectLst/>
                <a:latin typeface="Avenir Book" panose="02000503020000020003" pitchFamily="2" charset="0"/>
              </a:rPr>
              <a:t>, validation </a:t>
            </a:r>
            <a:r>
              <a:rPr lang="en-GB" sz="1800" dirty="0" err="1">
                <a:effectLst/>
                <a:latin typeface="Avenir Book" panose="02000503020000020003" pitchFamily="2" charset="0"/>
              </a:rPr>
              <a:t>en</a:t>
            </a:r>
            <a:r>
              <a:rPr lang="en-GB" sz="1800" dirty="0">
                <a:effectLst/>
                <a:latin typeface="Avenir Book" panose="02000503020000020003" pitchFamily="2" charset="0"/>
              </a:rPr>
              <a:t> CSS, </a:t>
            </a:r>
            <a:r>
              <a:rPr lang="en-GB" sz="1800" dirty="0" err="1">
                <a:effectLst/>
                <a:latin typeface="Avenir Book" panose="02000503020000020003" pitchFamily="2" charset="0"/>
              </a:rPr>
              <a:t>projet</a:t>
            </a:r>
            <a:r>
              <a:rPr lang="en-GB" sz="1800" dirty="0">
                <a:effectLst/>
                <a:latin typeface="Avenir Book" panose="02000503020000020003" pitchFamily="2" charset="0"/>
              </a:rPr>
              <a:t> </a:t>
            </a:r>
            <a:r>
              <a:rPr lang="en-GB" sz="1800" dirty="0" err="1">
                <a:effectLst/>
                <a:latin typeface="Avenir Book" panose="02000503020000020003" pitchFamily="2" charset="0"/>
              </a:rPr>
              <a:t>détaillé</a:t>
            </a:r>
            <a:r>
              <a:rPr lang="en-GB" sz="1800" dirty="0">
                <a:effectLst/>
                <a:latin typeface="Avenir Book" panose="02000503020000020003" pitchFamily="2" charset="0"/>
              </a:rPr>
              <a:t> </a:t>
            </a:r>
            <a:r>
              <a:rPr lang="en-GB" sz="1800" dirty="0" err="1">
                <a:effectLst/>
                <a:latin typeface="Avenir Book" panose="02000503020000020003" pitchFamily="2" charset="0"/>
              </a:rPr>
              <a:t>à</a:t>
            </a:r>
            <a:r>
              <a:rPr lang="en-GB" sz="1800" dirty="0">
                <a:effectLst/>
                <a:latin typeface="Avenir Book" panose="02000503020000020003" pitchFamily="2" charset="0"/>
              </a:rPr>
              <a:t> </a:t>
            </a:r>
            <a:r>
              <a:rPr lang="en-GB" sz="1800" dirty="0" err="1">
                <a:effectLst/>
                <a:latin typeface="Avenir Book" panose="02000503020000020003" pitchFamily="2" charset="0"/>
              </a:rPr>
              <a:t>joindre</a:t>
            </a:r>
            <a:r>
              <a:rPr lang="en-GB" sz="1800" dirty="0">
                <a:effectLst/>
                <a:latin typeface="Avenir Book" panose="02000503020000020003" pitchFamily="2" charset="0"/>
              </a:rPr>
              <a:t> au dossier de candidature </a:t>
            </a:r>
          </a:p>
          <a:p>
            <a:pPr>
              <a:lnSpc>
                <a:spcPct val="170000"/>
              </a:lnSpc>
            </a:pPr>
            <a:r>
              <a:rPr lang="en-GB" sz="1800" dirty="0" err="1">
                <a:solidFill>
                  <a:schemeClr val="accent2">
                    <a:lumMod val="75000"/>
                  </a:schemeClr>
                </a:solidFill>
                <a:effectLst/>
                <a:latin typeface="Avenir Book" panose="02000503020000020003" pitchFamily="2" charset="0"/>
              </a:rPr>
              <a:t>présélection</a:t>
            </a:r>
            <a:r>
              <a:rPr lang="en-GB" sz="1800" dirty="0">
                <a:solidFill>
                  <a:schemeClr val="accent2">
                    <a:lumMod val="75000"/>
                  </a:schemeClr>
                </a:solidFill>
                <a:effectLst/>
                <a:latin typeface="Avenir Book" panose="02000503020000020003" pitchFamily="2" charset="0"/>
              </a:rPr>
              <a:t> 2X le </a:t>
            </a:r>
            <a:r>
              <a:rPr lang="en-GB" sz="1800" dirty="0" err="1">
                <a:solidFill>
                  <a:schemeClr val="accent2">
                    <a:lumMod val="75000"/>
                  </a:schemeClr>
                </a:solidFill>
                <a:effectLst/>
                <a:latin typeface="Avenir Book" panose="02000503020000020003" pitchFamily="2" charset="0"/>
              </a:rPr>
              <a:t>nombre</a:t>
            </a:r>
            <a:r>
              <a:rPr lang="en-GB" sz="1800" dirty="0">
                <a:solidFill>
                  <a:schemeClr val="accent2">
                    <a:lumMod val="75000"/>
                  </a:schemeClr>
                </a:solidFill>
                <a:effectLst/>
                <a:latin typeface="Avenir Book" panose="02000503020000020003" pitchFamily="2" charset="0"/>
              </a:rPr>
              <a:t> de </a:t>
            </a:r>
            <a:r>
              <a:rPr lang="en-GB" sz="1800" dirty="0" err="1">
                <a:solidFill>
                  <a:schemeClr val="accent2">
                    <a:lumMod val="75000"/>
                  </a:schemeClr>
                </a:solidFill>
                <a:effectLst/>
                <a:latin typeface="Avenir Book" panose="02000503020000020003" pitchFamily="2" charset="0"/>
              </a:rPr>
              <a:t>possibilités</a:t>
            </a:r>
            <a:r>
              <a:rPr lang="en-GB" sz="1800" dirty="0">
                <a:solidFill>
                  <a:schemeClr val="accent2">
                    <a:lumMod val="75000"/>
                  </a:schemeClr>
                </a:solidFill>
                <a:effectLst/>
                <a:latin typeface="Avenir Book" panose="02000503020000020003" pitchFamily="2" charset="0"/>
              </a:rPr>
              <a:t> </a:t>
            </a:r>
            <a:r>
              <a:rPr lang="en-GB" sz="1800" dirty="0">
                <a:effectLst/>
                <a:latin typeface="Avenir Book" panose="02000503020000020003" pitchFamily="2" charset="0"/>
              </a:rPr>
              <a:t>: Nantes - notation A/B/C pour </a:t>
            </a:r>
            <a:r>
              <a:rPr lang="en-GB" sz="1800" dirty="0" err="1">
                <a:effectLst/>
                <a:latin typeface="Avenir Book" panose="02000503020000020003" pitchFamily="2" charset="0"/>
              </a:rPr>
              <a:t>discuter</a:t>
            </a:r>
            <a:r>
              <a:rPr lang="en-GB" sz="1800" dirty="0">
                <a:effectLst/>
                <a:latin typeface="Avenir Book" panose="02000503020000020003" pitchFamily="2" charset="0"/>
              </a:rPr>
              <a:t> </a:t>
            </a:r>
            <a:r>
              <a:rPr lang="en-GB" sz="1800" dirty="0" err="1">
                <a:effectLst/>
                <a:latin typeface="Avenir Book" panose="02000503020000020003" pitchFamily="2" charset="0"/>
              </a:rPr>
              <a:t>l’ensemble</a:t>
            </a:r>
            <a:r>
              <a:rPr lang="en-GB" sz="1800" dirty="0">
                <a:effectLst/>
                <a:latin typeface="Avenir Book" panose="02000503020000020003" pitchFamily="2" charset="0"/>
              </a:rPr>
              <a:t> des candidatures et  </a:t>
            </a:r>
            <a:r>
              <a:rPr lang="en-GB" sz="1800" dirty="0" err="1">
                <a:effectLst/>
                <a:latin typeface="Avenir Book" panose="02000503020000020003" pitchFamily="2" charset="0"/>
              </a:rPr>
              <a:t>s’assurer</a:t>
            </a:r>
            <a:r>
              <a:rPr lang="en-GB" sz="1800" dirty="0">
                <a:effectLst/>
                <a:latin typeface="Avenir Book" panose="02000503020000020003" pitchFamily="2" charset="0"/>
              </a:rPr>
              <a:t> de la prise </a:t>
            </a:r>
            <a:r>
              <a:rPr lang="en-GB" sz="1800" dirty="0" err="1">
                <a:effectLst/>
                <a:latin typeface="Avenir Book" panose="02000503020000020003" pitchFamily="2" charset="0"/>
              </a:rPr>
              <a:t>en</a:t>
            </a:r>
            <a:r>
              <a:rPr lang="en-GB" sz="1800" dirty="0">
                <a:effectLst/>
                <a:latin typeface="Avenir Book" panose="02000503020000020003" pitchFamily="2" charset="0"/>
              </a:rPr>
              <a:t> </a:t>
            </a:r>
            <a:r>
              <a:rPr lang="en-GB" sz="1800" dirty="0" err="1">
                <a:effectLst/>
                <a:latin typeface="Avenir Book" panose="02000503020000020003" pitchFamily="2" charset="0"/>
              </a:rPr>
              <a:t>compte</a:t>
            </a:r>
            <a:r>
              <a:rPr lang="en-GB" sz="1800" dirty="0">
                <a:effectLst/>
                <a:latin typeface="Avenir Book" panose="02000503020000020003" pitchFamily="2" charset="0"/>
              </a:rPr>
              <a:t> du </a:t>
            </a:r>
            <a:r>
              <a:rPr lang="en-GB" sz="1800" dirty="0" err="1">
                <a:effectLst/>
                <a:latin typeface="Avenir Book" panose="02000503020000020003" pitchFamily="2" charset="0"/>
              </a:rPr>
              <a:t>parcours</a:t>
            </a:r>
            <a:r>
              <a:rPr lang="en-GB" sz="1800" dirty="0">
                <a:effectLst/>
                <a:latin typeface="Avenir Book" panose="02000503020000020003" pitchFamily="2" charset="0"/>
              </a:rPr>
              <a:t> </a:t>
            </a:r>
            <a:r>
              <a:rPr lang="en-GB" sz="1800" dirty="0" err="1">
                <a:effectLst/>
                <a:latin typeface="Avenir Book" panose="02000503020000020003" pitchFamily="2" charset="0"/>
              </a:rPr>
              <a:t>académique</a:t>
            </a:r>
            <a:r>
              <a:rPr lang="en-GB" sz="1800" dirty="0">
                <a:effectLst/>
                <a:latin typeface="Avenir Book" panose="02000503020000020003" pitchFamily="2" charset="0"/>
              </a:rPr>
              <a:t> </a:t>
            </a:r>
            <a:r>
              <a:rPr lang="en-GB" sz="1800" dirty="0" err="1">
                <a:effectLst/>
                <a:latin typeface="Avenir Book" panose="02000503020000020003" pitchFamily="2" charset="0"/>
              </a:rPr>
              <a:t>complet</a:t>
            </a:r>
            <a:r>
              <a:rPr lang="en-GB" sz="1800" dirty="0">
                <a:effectLst/>
                <a:latin typeface="Avenir Book" panose="02000503020000020003" pitchFamily="2" charset="0"/>
              </a:rPr>
              <a:t> (</a:t>
            </a:r>
            <a:r>
              <a:rPr lang="en-GB" sz="1800" dirty="0" err="1">
                <a:effectLst/>
                <a:latin typeface="Avenir Book" panose="02000503020000020003" pitchFamily="2" charset="0"/>
              </a:rPr>
              <a:t>une</a:t>
            </a:r>
            <a:r>
              <a:rPr lang="en-GB" sz="1800" dirty="0">
                <a:effectLst/>
                <a:latin typeface="Avenir Book" panose="02000503020000020003" pitchFamily="2" charset="0"/>
              </a:rPr>
              <a:t> note </a:t>
            </a:r>
            <a:r>
              <a:rPr lang="en-GB" sz="1800" dirty="0" err="1">
                <a:effectLst/>
                <a:latin typeface="Avenir Book" panose="02000503020000020003" pitchFamily="2" charset="0"/>
              </a:rPr>
              <a:t>est</a:t>
            </a:r>
            <a:r>
              <a:rPr lang="en-GB" sz="1800" dirty="0">
                <a:effectLst/>
                <a:latin typeface="Avenir Book" panose="02000503020000020003" pitchFamily="2" charset="0"/>
              </a:rPr>
              <a:t> </a:t>
            </a:r>
            <a:r>
              <a:rPr lang="en-GB" sz="1800" dirty="0" err="1">
                <a:effectLst/>
                <a:latin typeface="Avenir Book" panose="02000503020000020003" pitchFamily="2" charset="0"/>
              </a:rPr>
              <a:t>donnée</a:t>
            </a:r>
            <a:r>
              <a:rPr lang="en-GB" sz="1800" dirty="0">
                <a:effectLst/>
                <a:latin typeface="Avenir Book" panose="02000503020000020003" pitchFamily="2" charset="0"/>
              </a:rPr>
              <a:t> ensuite) ; Angers: notation par </a:t>
            </a:r>
            <a:r>
              <a:rPr lang="en-GB" sz="1800" dirty="0" err="1">
                <a:effectLst/>
                <a:latin typeface="Avenir Book" panose="02000503020000020003" pitchFamily="2" charset="0"/>
              </a:rPr>
              <a:t>classement</a:t>
            </a:r>
            <a:r>
              <a:rPr lang="en-GB" sz="1800" dirty="0">
                <a:effectLst/>
                <a:latin typeface="Avenir Book" panose="02000503020000020003" pitchFamily="2" charset="0"/>
              </a:rPr>
              <a:t> (percentile) et discussion sur les dossiers </a:t>
            </a:r>
            <a:r>
              <a:rPr lang="en-GB" sz="1800" dirty="0" err="1">
                <a:effectLst/>
                <a:latin typeface="Avenir Book" panose="02000503020000020003" pitchFamily="2" charset="0"/>
              </a:rPr>
              <a:t>à</a:t>
            </a:r>
            <a:r>
              <a:rPr lang="en-GB" sz="1800" dirty="0">
                <a:effectLst/>
                <a:latin typeface="Avenir Book" panose="02000503020000020003" pitchFamily="2" charset="0"/>
              </a:rPr>
              <a:t> la </a:t>
            </a:r>
            <a:r>
              <a:rPr lang="en-GB" sz="1800" dirty="0" err="1">
                <a:effectLst/>
                <a:latin typeface="Avenir Book" panose="02000503020000020003" pitchFamily="2" charset="0"/>
              </a:rPr>
              <a:t>frontière</a:t>
            </a:r>
            <a:endParaRPr lang="en-GB" sz="1800" dirty="0">
              <a:effectLst/>
              <a:latin typeface="Avenir Book" panose="02000503020000020003" pitchFamily="2" charset="0"/>
            </a:endParaRPr>
          </a:p>
          <a:p>
            <a:pPr>
              <a:lnSpc>
                <a:spcPct val="170000"/>
              </a:lnSpc>
            </a:pPr>
            <a:r>
              <a:rPr lang="en-GB" sz="1800" dirty="0">
                <a:solidFill>
                  <a:schemeClr val="accent2">
                    <a:lumMod val="75000"/>
                  </a:schemeClr>
                </a:solidFill>
                <a:effectLst/>
                <a:latin typeface="Avenir Book" panose="02000503020000020003" pitchFamily="2" charset="0"/>
              </a:rPr>
              <a:t>oral</a:t>
            </a:r>
            <a:r>
              <a:rPr lang="en-GB" sz="1800" dirty="0">
                <a:effectLst/>
                <a:latin typeface="Avenir Book" panose="02000503020000020003" pitchFamily="2" charset="0"/>
              </a:rPr>
              <a:t>: un </a:t>
            </a:r>
            <a:r>
              <a:rPr lang="en-GB" sz="1800" dirty="0" err="1">
                <a:effectLst/>
                <a:latin typeface="Avenir Book" panose="02000503020000020003" pitchFamily="2" charset="0"/>
              </a:rPr>
              <a:t>rapporteur.trice</a:t>
            </a:r>
            <a:r>
              <a:rPr lang="en-GB" sz="1800" dirty="0">
                <a:effectLst/>
                <a:latin typeface="Avenir Book" panose="02000503020000020003" pitchFamily="2" charset="0"/>
              </a:rPr>
              <a:t> </a:t>
            </a:r>
            <a:r>
              <a:rPr lang="en-GB" sz="1800" dirty="0" err="1">
                <a:effectLst/>
                <a:latin typeface="Avenir Book" panose="02000503020000020003" pitchFamily="2" charset="0"/>
              </a:rPr>
              <a:t>désignée</a:t>
            </a:r>
            <a:r>
              <a:rPr lang="en-GB" sz="1800" dirty="0">
                <a:effectLst/>
                <a:latin typeface="Avenir Book" panose="02000503020000020003" pitchFamily="2" charset="0"/>
              </a:rPr>
              <a:t> – temps </a:t>
            </a:r>
            <a:r>
              <a:rPr lang="en-GB" sz="1800" dirty="0" err="1">
                <a:effectLst/>
                <a:latin typeface="Avenir Book" panose="02000503020000020003" pitchFamily="2" charset="0"/>
              </a:rPr>
              <a:t>présentation</a:t>
            </a:r>
            <a:r>
              <a:rPr lang="en-GB" sz="1800" dirty="0">
                <a:effectLst/>
                <a:latin typeface="Avenir Book" panose="02000503020000020003" pitchFamily="2" charset="0"/>
              </a:rPr>
              <a:t>/question </a:t>
            </a:r>
          </a:p>
          <a:p>
            <a:pPr>
              <a:lnSpc>
                <a:spcPct val="170000"/>
              </a:lnSpc>
            </a:pPr>
            <a:r>
              <a:rPr lang="en-GB" sz="1800" dirty="0" err="1">
                <a:solidFill>
                  <a:schemeClr val="accent2">
                    <a:lumMod val="75000"/>
                  </a:schemeClr>
                </a:solidFill>
                <a:effectLst/>
                <a:latin typeface="Avenir Book" panose="02000503020000020003" pitchFamily="2" charset="0"/>
              </a:rPr>
              <a:t>classement</a:t>
            </a:r>
            <a:r>
              <a:rPr lang="en-GB" sz="1800" dirty="0">
                <a:solidFill>
                  <a:schemeClr val="accent2">
                    <a:lumMod val="75000"/>
                  </a:schemeClr>
                </a:solidFill>
                <a:effectLst/>
                <a:latin typeface="Avenir Book" panose="02000503020000020003" pitchFamily="2" charset="0"/>
              </a:rPr>
              <a:t> final</a:t>
            </a:r>
            <a:r>
              <a:rPr lang="en-GB" sz="1800" dirty="0">
                <a:effectLst/>
                <a:latin typeface="Avenir Book" panose="02000503020000020003" pitchFamily="2" charset="0"/>
              </a:rPr>
              <a:t>: </a:t>
            </a:r>
            <a:r>
              <a:rPr lang="en-GB" sz="1800" dirty="0" err="1">
                <a:effectLst/>
                <a:latin typeface="Avenir Book" panose="02000503020000020003" pitchFamily="2" charset="0"/>
              </a:rPr>
              <a:t>oral+parcours</a:t>
            </a:r>
            <a:r>
              <a:rPr lang="en-GB" sz="1800" dirty="0">
                <a:effectLst/>
                <a:latin typeface="Avenir Book" panose="02000503020000020003" pitchFamily="2" charset="0"/>
              </a:rPr>
              <a:t> pour Angers  + par </a:t>
            </a:r>
            <a:r>
              <a:rPr lang="en-GB" sz="1800" dirty="0" err="1">
                <a:effectLst/>
                <a:latin typeface="Avenir Book" panose="02000503020000020003" pitchFamily="2" charset="0"/>
              </a:rPr>
              <a:t>unité</a:t>
            </a:r>
            <a:r>
              <a:rPr lang="en-GB" sz="1800" dirty="0">
                <a:effectLst/>
                <a:latin typeface="Avenir Book" panose="02000503020000020003" pitchFamily="2" charset="0"/>
              </a:rPr>
              <a:t> pour Nantes</a:t>
            </a:r>
          </a:p>
          <a:p>
            <a:pPr>
              <a:lnSpc>
                <a:spcPct val="170000"/>
              </a:lnSpc>
            </a:pPr>
            <a:r>
              <a:rPr lang="en-GB" sz="1800" dirty="0">
                <a:solidFill>
                  <a:schemeClr val="accent2">
                    <a:lumMod val="75000"/>
                  </a:schemeClr>
                </a:solidFill>
                <a:latin typeface="Avenir Book" panose="02000503020000020003" pitchFamily="2" charset="0"/>
              </a:rPr>
              <a:t>jury des auditions</a:t>
            </a:r>
            <a:r>
              <a:rPr lang="en-GB" sz="1800" dirty="0">
                <a:latin typeface="Avenir Book" panose="02000503020000020003" pitchFamily="2" charset="0"/>
              </a:rPr>
              <a:t>: </a:t>
            </a:r>
            <a:r>
              <a:rPr lang="en-GB" sz="1800" dirty="0" err="1">
                <a:latin typeface="Avenir Book" panose="02000503020000020003" pitchFamily="2" charset="0"/>
              </a:rPr>
              <a:t>en</a:t>
            </a:r>
            <a:r>
              <a:rPr lang="en-GB" sz="1800" dirty="0">
                <a:latin typeface="Avenir Book" panose="02000503020000020003" pitchFamily="2" charset="0"/>
              </a:rPr>
              <a:t> 2024, la commission recherche a </a:t>
            </a:r>
            <a:r>
              <a:rPr lang="en-GB" sz="1800" dirty="0" err="1">
                <a:latin typeface="Avenir Book" panose="02000503020000020003" pitchFamily="2" charset="0"/>
              </a:rPr>
              <a:t>identifié</a:t>
            </a:r>
            <a:r>
              <a:rPr lang="en-GB" sz="1800" dirty="0">
                <a:latin typeface="Avenir Book" panose="02000503020000020003" pitchFamily="2" charset="0"/>
              </a:rPr>
              <a:t> des </a:t>
            </a:r>
            <a:r>
              <a:rPr lang="en-GB" sz="1800" dirty="0" err="1">
                <a:latin typeface="Avenir Book" panose="02000503020000020003" pitchFamily="2" charset="0"/>
              </a:rPr>
              <a:t>profils</a:t>
            </a:r>
            <a:r>
              <a:rPr lang="en-GB" sz="1800" dirty="0">
                <a:latin typeface="Avenir Book" panose="02000503020000020003" pitchFamily="2" charset="0"/>
              </a:rPr>
              <a:t> et </a:t>
            </a:r>
            <a:r>
              <a:rPr lang="en-GB" sz="1800" dirty="0" err="1">
                <a:latin typeface="Avenir Book" panose="02000503020000020003" pitchFamily="2" charset="0"/>
              </a:rPr>
              <a:t>expertises</a:t>
            </a:r>
            <a:r>
              <a:rPr lang="en-GB" sz="1800" dirty="0">
                <a:latin typeface="Avenir Book" panose="02000503020000020003" pitchFamily="2" charset="0"/>
              </a:rPr>
              <a:t> sans faire </a:t>
            </a:r>
            <a:r>
              <a:rPr lang="en-GB" sz="1800" dirty="0" err="1">
                <a:latin typeface="Avenir Book" panose="02000503020000020003" pitchFamily="2" charset="0"/>
              </a:rPr>
              <a:t>d’appel</a:t>
            </a:r>
            <a:r>
              <a:rPr lang="en-GB" sz="1800" dirty="0">
                <a:latin typeface="Avenir Book" panose="02000503020000020003" pitchFamily="2" charset="0"/>
              </a:rPr>
              <a:t> large </a:t>
            </a:r>
            <a:r>
              <a:rPr lang="en-GB" sz="1800" dirty="0" err="1">
                <a:latin typeface="Avenir Book" panose="02000503020000020003" pitchFamily="2" charset="0"/>
              </a:rPr>
              <a:t>à</a:t>
            </a:r>
            <a:r>
              <a:rPr lang="en-GB" sz="1800" dirty="0">
                <a:latin typeface="Avenir Book" panose="02000503020000020003" pitchFamily="2" charset="0"/>
              </a:rPr>
              <a:t> </a:t>
            </a:r>
            <a:r>
              <a:rPr lang="en-GB" sz="1800" dirty="0" err="1">
                <a:latin typeface="Avenir Book" panose="02000503020000020003" pitchFamily="2" charset="0"/>
              </a:rPr>
              <a:t>volontaire</a:t>
            </a:r>
            <a:r>
              <a:rPr lang="en-GB" sz="1800" dirty="0">
                <a:latin typeface="Avenir Book" panose="02000503020000020003" pitchFamily="2" charset="0"/>
              </a:rPr>
              <a:t>. </a:t>
            </a:r>
            <a:r>
              <a:rPr lang="en-GB" sz="1800" dirty="0" err="1">
                <a:latin typeface="Avenir Book" panose="02000503020000020003" pitchFamily="2" charset="0"/>
              </a:rPr>
              <a:t>cette</a:t>
            </a:r>
            <a:r>
              <a:rPr lang="en-GB" sz="1800" dirty="0">
                <a:latin typeface="Avenir Book" panose="02000503020000020003" pitchFamily="2" charset="0"/>
              </a:rPr>
              <a:t> option </a:t>
            </a:r>
            <a:r>
              <a:rPr lang="en-GB" sz="1800" dirty="0" err="1">
                <a:latin typeface="Avenir Book" panose="02000503020000020003" pitchFamily="2" charset="0"/>
              </a:rPr>
              <a:t>est</a:t>
            </a:r>
            <a:r>
              <a:rPr lang="en-GB" sz="1800" dirty="0">
                <a:latin typeface="Avenir Book" panose="02000503020000020003" pitchFamily="2" charset="0"/>
              </a:rPr>
              <a:t> </a:t>
            </a:r>
            <a:r>
              <a:rPr lang="en-GB" sz="1800" dirty="0" err="1">
                <a:latin typeface="Avenir Book" panose="02000503020000020003" pitchFamily="2" charset="0"/>
              </a:rPr>
              <a:t>privilégiée</a:t>
            </a:r>
            <a:r>
              <a:rPr lang="en-GB" sz="1800" dirty="0">
                <a:latin typeface="Avenir Book" panose="02000503020000020003" pitchFamily="2" charset="0"/>
              </a:rPr>
              <a:t> pour 2025. </a:t>
            </a:r>
            <a:endParaRPr lang="en-GB" sz="1800" dirty="0">
              <a:effectLst/>
              <a:latin typeface="Avenir Book" panose="02000503020000020003" pitchFamily="2" charset="0"/>
            </a:endParaRPr>
          </a:p>
          <a:p>
            <a:pPr>
              <a:lnSpc>
                <a:spcPct val="170000"/>
              </a:lnSpc>
            </a:pPr>
            <a:r>
              <a:rPr lang="en-GB" sz="1800" dirty="0">
                <a:solidFill>
                  <a:schemeClr val="accent2">
                    <a:lumMod val="75000"/>
                  </a:schemeClr>
                </a:solidFill>
                <a:effectLst/>
                <a:latin typeface="Avenir Book" panose="02000503020000020003" pitchFamily="2" charset="0"/>
              </a:rPr>
              <a:t>retour </a:t>
            </a:r>
            <a:r>
              <a:rPr lang="en-GB" sz="1800" dirty="0" err="1">
                <a:solidFill>
                  <a:schemeClr val="accent2">
                    <a:lumMod val="75000"/>
                  </a:schemeClr>
                </a:solidFill>
                <a:effectLst/>
                <a:latin typeface="Avenir Book" panose="02000503020000020003" pitchFamily="2" charset="0"/>
              </a:rPr>
              <a:t>auprès</a:t>
            </a:r>
            <a:r>
              <a:rPr lang="en-GB" sz="1800" dirty="0">
                <a:solidFill>
                  <a:schemeClr val="accent2">
                    <a:lumMod val="75000"/>
                  </a:schemeClr>
                </a:solidFill>
                <a:effectLst/>
                <a:latin typeface="Avenir Book" panose="02000503020000020003" pitchFamily="2" charset="0"/>
              </a:rPr>
              <a:t> des </a:t>
            </a:r>
            <a:r>
              <a:rPr lang="en-GB" sz="1800" dirty="0">
                <a:solidFill>
                  <a:schemeClr val="accent2">
                    <a:lumMod val="75000"/>
                  </a:schemeClr>
                </a:solidFill>
                <a:effectLst/>
                <a:latin typeface="Avenir Book" panose="02000503020000020003" pitchFamily="2" charset="0"/>
                <a:hlinkClick r:id="rId2">
                  <a:extLst>
                    <a:ext uri="{A12FA001-AC4F-418D-AE19-62706E023703}">
                      <ahyp:hlinkClr xmlns:ahyp="http://schemas.microsoft.com/office/drawing/2018/hyperlinkcolor" val="tx"/>
                    </a:ext>
                  </a:extLst>
                </a:hlinkClick>
              </a:rPr>
              <a:t>candidat.es</a:t>
            </a:r>
            <a:r>
              <a:rPr lang="en-GB" sz="1800" dirty="0">
                <a:solidFill>
                  <a:schemeClr val="accent2">
                    <a:lumMod val="75000"/>
                  </a:schemeClr>
                </a:solidFill>
                <a:effectLst/>
                <a:latin typeface="Avenir Book" panose="02000503020000020003" pitchFamily="2" charset="0"/>
              </a:rPr>
              <a:t> et direction de </a:t>
            </a:r>
            <a:r>
              <a:rPr lang="en-GB" sz="1800" dirty="0" err="1">
                <a:solidFill>
                  <a:schemeClr val="accent2">
                    <a:lumMod val="75000"/>
                  </a:schemeClr>
                </a:solidFill>
                <a:effectLst/>
                <a:latin typeface="Avenir Book" panose="02000503020000020003" pitchFamily="2" charset="0"/>
              </a:rPr>
              <a:t>thèse</a:t>
            </a:r>
            <a:r>
              <a:rPr lang="en-GB" sz="1800" dirty="0">
                <a:effectLst/>
                <a:latin typeface="Avenir Book" panose="02000503020000020003" pitchFamily="2" charset="0"/>
              </a:rPr>
              <a:t>: </a:t>
            </a:r>
            <a:r>
              <a:rPr lang="en-GB" sz="1800" dirty="0" err="1">
                <a:effectLst/>
                <a:latin typeface="Avenir Book" panose="02000503020000020003" pitchFamily="2" charset="0"/>
              </a:rPr>
              <a:t>obligatoire</a:t>
            </a:r>
            <a:r>
              <a:rPr lang="en-GB" sz="1800" dirty="0">
                <a:effectLst/>
                <a:latin typeface="Avenir Book" panose="02000503020000020003" pitchFamily="2" charset="0"/>
              </a:rPr>
              <a:t> </a:t>
            </a:r>
            <a:r>
              <a:rPr lang="en-GB" sz="1800" dirty="0" err="1">
                <a:effectLst/>
                <a:latin typeface="Avenir Book" panose="02000503020000020003" pitchFamily="2" charset="0"/>
              </a:rPr>
              <a:t>à</a:t>
            </a:r>
            <a:r>
              <a:rPr lang="en-GB" sz="1800" dirty="0">
                <a:effectLst/>
                <a:latin typeface="Avenir Book" panose="02000503020000020003" pitchFamily="2" charset="0"/>
              </a:rPr>
              <a:t> Angers – sous quelle </a:t>
            </a:r>
            <a:r>
              <a:rPr lang="en-GB" sz="1800" dirty="0" err="1">
                <a:effectLst/>
                <a:latin typeface="Avenir Book" panose="02000503020000020003" pitchFamily="2" charset="0"/>
              </a:rPr>
              <a:t>forme</a:t>
            </a:r>
            <a:r>
              <a:rPr lang="en-GB" sz="1800" dirty="0">
                <a:effectLst/>
                <a:latin typeface="Avenir Book" panose="02000503020000020003" pitchFamily="2" charset="0"/>
              </a:rPr>
              <a:t>? pour Nantes? </a:t>
            </a:r>
            <a:endParaRPr lang="en-US" sz="1800" dirty="0">
              <a:latin typeface="Avenir Book" panose="02000503020000020003" pitchFamily="2" charset="0"/>
            </a:endParaRPr>
          </a:p>
        </p:txBody>
      </p:sp>
    </p:spTree>
    <p:extLst>
      <p:ext uri="{BB962C8B-B14F-4D97-AF65-F5344CB8AC3E}">
        <p14:creationId xmlns:p14="http://schemas.microsoft.com/office/powerpoint/2010/main" val="2582716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852C679-FD97-F94D-F1E6-6F51C1046CE1}"/>
              </a:ext>
            </a:extLst>
          </p:cNvPr>
          <p:cNvSpPr txBox="1"/>
          <p:nvPr/>
        </p:nvSpPr>
        <p:spPr>
          <a:xfrm>
            <a:off x="1066798" y="1544125"/>
            <a:ext cx="10374087" cy="3699539"/>
          </a:xfrm>
          <a:prstGeom prst="rect">
            <a:avLst/>
          </a:prstGeom>
          <a:noFill/>
        </p:spPr>
        <p:txBody>
          <a:bodyPr wrap="square">
            <a:spAutoFit/>
          </a:bodyPr>
          <a:lstStyle/>
          <a:p>
            <a:pPr algn="ctr">
              <a:lnSpc>
                <a:spcPct val="170000"/>
              </a:lnSpc>
            </a:pPr>
            <a:r>
              <a:rPr lang="en-GB" sz="2000" b="1" dirty="0">
                <a:effectLst/>
                <a:latin typeface="Avenir Book" panose="02000503020000020003" pitchFamily="2" charset="0"/>
              </a:rPr>
              <a:t>points divers</a:t>
            </a:r>
          </a:p>
          <a:p>
            <a:pPr algn="ctr">
              <a:lnSpc>
                <a:spcPct val="170000"/>
              </a:lnSpc>
            </a:pPr>
            <a:endParaRPr lang="en-GB" sz="2000" b="1" dirty="0">
              <a:effectLst/>
              <a:latin typeface="Avenir Book" panose="02000503020000020003" pitchFamily="2" charset="0"/>
            </a:endParaRPr>
          </a:p>
          <a:p>
            <a:pPr marL="285750" indent="-285750">
              <a:lnSpc>
                <a:spcPct val="170000"/>
              </a:lnSpc>
              <a:buFont typeface="Arial" panose="020B0604020202020204" pitchFamily="34" charset="0"/>
              <a:buChar char="•"/>
            </a:pPr>
            <a:r>
              <a:rPr lang="en-GB" sz="2000" dirty="0">
                <a:effectLst/>
                <a:latin typeface="Avenir Book" panose="02000503020000020003" pitchFamily="2" charset="0"/>
              </a:rPr>
              <a:t>bonne </a:t>
            </a:r>
            <a:r>
              <a:rPr lang="en-GB" sz="2000" dirty="0" err="1">
                <a:effectLst/>
                <a:latin typeface="Avenir Book" panose="02000503020000020003" pitchFamily="2" charset="0"/>
              </a:rPr>
              <a:t>réussite</a:t>
            </a:r>
            <a:r>
              <a:rPr lang="en-GB" sz="2000" dirty="0">
                <a:effectLst/>
                <a:latin typeface="Avenir Book" panose="02000503020000020003" pitchFamily="2" charset="0"/>
              </a:rPr>
              <a:t> au </a:t>
            </a:r>
            <a:r>
              <a:rPr lang="en-GB" sz="2000" dirty="0" err="1">
                <a:effectLst/>
                <a:latin typeface="Avenir Book" panose="02000503020000020003" pitchFamily="2" charset="0"/>
              </a:rPr>
              <a:t>contrat</a:t>
            </a:r>
            <a:r>
              <a:rPr lang="en-GB" sz="2000" dirty="0">
                <a:effectLst/>
                <a:latin typeface="Avenir Book" panose="02000503020000020003" pitchFamily="2" charset="0"/>
              </a:rPr>
              <a:t> FRM sur </a:t>
            </a:r>
            <a:r>
              <a:rPr lang="en-GB" sz="2000" dirty="0" err="1">
                <a:effectLst/>
                <a:latin typeface="Avenir Book" panose="02000503020000020003" pitchFamily="2" charset="0"/>
              </a:rPr>
              <a:t>plusieurs</a:t>
            </a:r>
            <a:r>
              <a:rPr lang="en-GB" sz="2000" dirty="0">
                <a:effectLst/>
                <a:latin typeface="Avenir Book" panose="02000503020000020003" pitchFamily="2" charset="0"/>
              </a:rPr>
              <a:t> </a:t>
            </a:r>
            <a:r>
              <a:rPr lang="en-GB" sz="2000" dirty="0" err="1">
                <a:effectLst/>
                <a:latin typeface="Avenir Book" panose="02000503020000020003" pitchFamily="2" charset="0"/>
              </a:rPr>
              <a:t>années</a:t>
            </a:r>
            <a:r>
              <a:rPr lang="en-GB" sz="2000" dirty="0">
                <a:effectLst/>
                <a:latin typeface="Avenir Book" panose="02000503020000020003" pitchFamily="2" charset="0"/>
              </a:rPr>
              <a:t> : la </a:t>
            </a:r>
            <a:r>
              <a:rPr lang="en-GB" sz="2000" dirty="0" err="1">
                <a:effectLst/>
                <a:latin typeface="Avenir Book" panose="02000503020000020003" pitchFamily="2" charset="0"/>
              </a:rPr>
              <a:t>même</a:t>
            </a:r>
            <a:r>
              <a:rPr lang="en-GB" sz="2000" dirty="0">
                <a:effectLst/>
                <a:latin typeface="Avenir Book" panose="02000503020000020003" pitchFamily="2" charset="0"/>
              </a:rPr>
              <a:t> </a:t>
            </a:r>
            <a:r>
              <a:rPr lang="en-GB" sz="2000" dirty="0" err="1">
                <a:effectLst/>
                <a:latin typeface="Avenir Book" panose="02000503020000020003" pitchFamily="2" charset="0"/>
              </a:rPr>
              <a:t>méthodologie</a:t>
            </a:r>
            <a:r>
              <a:rPr lang="en-GB" sz="2000" dirty="0">
                <a:effectLst/>
                <a:latin typeface="Avenir Book" panose="02000503020000020003" pitchFamily="2" charset="0"/>
              </a:rPr>
              <a:t> sera </a:t>
            </a:r>
            <a:r>
              <a:rPr lang="en-GB" sz="2000" dirty="0" err="1">
                <a:effectLst/>
                <a:latin typeface="Avenir Book" panose="02000503020000020003" pitchFamily="2" charset="0"/>
              </a:rPr>
              <a:t>donc</a:t>
            </a:r>
            <a:r>
              <a:rPr lang="en-GB" sz="2000" dirty="0">
                <a:effectLst/>
                <a:latin typeface="Avenir Book" panose="02000503020000020003" pitchFamily="2" charset="0"/>
              </a:rPr>
              <a:t> </a:t>
            </a:r>
            <a:r>
              <a:rPr lang="en-GB" sz="2000" dirty="0" err="1">
                <a:effectLst/>
                <a:latin typeface="Avenir Book" panose="02000503020000020003" pitchFamily="2" charset="0"/>
              </a:rPr>
              <a:t>appliquée</a:t>
            </a:r>
            <a:r>
              <a:rPr lang="en-GB" sz="2000" dirty="0">
                <a:effectLst/>
                <a:latin typeface="Avenir Book" panose="02000503020000020003" pitchFamily="2" charset="0"/>
              </a:rPr>
              <a:t> </a:t>
            </a:r>
            <a:r>
              <a:rPr lang="en-GB" sz="2000" dirty="0" err="1">
                <a:effectLst/>
                <a:latin typeface="Avenir Book" panose="02000503020000020003" pitchFamily="2" charset="0"/>
              </a:rPr>
              <a:t>en</a:t>
            </a:r>
            <a:r>
              <a:rPr lang="en-GB" sz="2000" dirty="0">
                <a:effectLst/>
                <a:latin typeface="Avenir Book" panose="02000503020000020003" pitchFamily="2" charset="0"/>
              </a:rPr>
              <a:t> 2025 : CV du </a:t>
            </a:r>
            <a:r>
              <a:rPr lang="en-GB" sz="2000" dirty="0" err="1">
                <a:effectLst/>
                <a:latin typeface="Avenir Book" panose="02000503020000020003" pitchFamily="2" charset="0"/>
              </a:rPr>
              <a:t>candidat.e</a:t>
            </a:r>
            <a:r>
              <a:rPr lang="en-GB" sz="2000" dirty="0">
                <a:effectLst/>
                <a:latin typeface="Avenir Book" panose="02000503020000020003" pitchFamily="2" charset="0"/>
              </a:rPr>
              <a:t>, CV de </a:t>
            </a:r>
            <a:r>
              <a:rPr lang="en-GB" sz="2000" dirty="0" err="1">
                <a:effectLst/>
                <a:latin typeface="Avenir Book" panose="02000503020000020003" pitchFamily="2" charset="0"/>
              </a:rPr>
              <a:t>l’équipe</a:t>
            </a:r>
            <a:r>
              <a:rPr lang="en-GB" sz="2000" dirty="0">
                <a:effectLst/>
                <a:latin typeface="Avenir Book" panose="02000503020000020003" pitchFamily="2" charset="0"/>
              </a:rPr>
              <a:t>, </a:t>
            </a:r>
            <a:r>
              <a:rPr lang="en-GB" sz="2000" dirty="0" err="1">
                <a:effectLst/>
                <a:latin typeface="Avenir Book" panose="02000503020000020003" pitchFamily="2" charset="0"/>
              </a:rPr>
              <a:t>projet</a:t>
            </a:r>
            <a:r>
              <a:rPr lang="en-GB" sz="2000" dirty="0">
                <a:effectLst/>
                <a:latin typeface="Avenir Book" panose="02000503020000020003" pitchFamily="2" charset="0"/>
              </a:rPr>
              <a:t> </a:t>
            </a:r>
          </a:p>
          <a:p>
            <a:pPr>
              <a:lnSpc>
                <a:spcPct val="170000"/>
              </a:lnSpc>
            </a:pPr>
            <a:endParaRPr lang="en-GB" sz="2000" dirty="0">
              <a:effectLst/>
              <a:latin typeface="Avenir Book" panose="02000503020000020003" pitchFamily="2" charset="0"/>
            </a:endParaRPr>
          </a:p>
          <a:p>
            <a:pPr marL="285750" indent="-285750">
              <a:lnSpc>
                <a:spcPct val="170000"/>
              </a:lnSpc>
              <a:buFont typeface="Arial" panose="020B0604020202020204" pitchFamily="34" charset="0"/>
              <a:buChar char="•"/>
            </a:pPr>
            <a:r>
              <a:rPr lang="en-GB" sz="2000" dirty="0" err="1">
                <a:effectLst/>
                <a:latin typeface="Avenir Book" panose="02000503020000020003" pitchFamily="2" charset="0"/>
              </a:rPr>
              <a:t>questionnement</a:t>
            </a:r>
            <a:r>
              <a:rPr lang="en-GB" sz="2000" dirty="0">
                <a:effectLst/>
                <a:latin typeface="Avenir Book" panose="02000503020000020003" pitchFamily="2" charset="0"/>
              </a:rPr>
              <a:t> sur les GP </a:t>
            </a:r>
            <a:r>
              <a:rPr lang="en-GB" sz="2000" dirty="0" err="1">
                <a:effectLst/>
                <a:latin typeface="Avenir Book" panose="02000503020000020003" pitchFamily="2" charset="0"/>
              </a:rPr>
              <a:t>à</a:t>
            </a:r>
            <a:r>
              <a:rPr lang="en-GB" sz="2000" dirty="0">
                <a:effectLst/>
                <a:latin typeface="Avenir Book" panose="02000503020000020003" pitchFamily="2" charset="0"/>
              </a:rPr>
              <a:t> Nantes ? programme </a:t>
            </a:r>
            <a:r>
              <a:rPr lang="en-GB" sz="2000" dirty="0" err="1">
                <a:effectLst/>
                <a:latin typeface="Avenir Book" panose="02000503020000020003" pitchFamily="2" charset="0"/>
              </a:rPr>
              <a:t>transitoire</a:t>
            </a:r>
            <a:r>
              <a:rPr lang="en-GB" sz="2000" dirty="0">
                <a:effectLst/>
                <a:latin typeface="Avenir Book" panose="02000503020000020003" pitchFamily="2" charset="0"/>
              </a:rPr>
              <a:t> et </a:t>
            </a:r>
            <a:r>
              <a:rPr lang="en-GB" sz="2000" dirty="0" err="1">
                <a:effectLst/>
                <a:latin typeface="Avenir Book" panose="02000503020000020003" pitchFamily="2" charset="0"/>
              </a:rPr>
              <a:t>limité</a:t>
            </a:r>
            <a:r>
              <a:rPr lang="en-GB" sz="2000" dirty="0">
                <a:effectLst/>
                <a:latin typeface="Avenir Book" panose="02000503020000020003" pitchFamily="2" charset="0"/>
              </a:rPr>
              <a:t>,  </a:t>
            </a:r>
            <a:r>
              <a:rPr lang="en-GB" sz="2000" dirty="0" err="1">
                <a:effectLst/>
                <a:latin typeface="Avenir Book" panose="02000503020000020003" pitchFamily="2" charset="0"/>
              </a:rPr>
              <a:t>fonctionnement</a:t>
            </a:r>
            <a:r>
              <a:rPr lang="en-GB" sz="2000" dirty="0">
                <a:effectLst/>
                <a:latin typeface="Avenir Book" panose="02000503020000020003" pitchFamily="2" charset="0"/>
              </a:rPr>
              <a:t> disparate </a:t>
            </a:r>
            <a:r>
              <a:rPr lang="en-GB" sz="2000" dirty="0" err="1">
                <a:effectLst/>
                <a:latin typeface="Avenir Book" panose="02000503020000020003" pitchFamily="2" charset="0"/>
              </a:rPr>
              <a:t>en</a:t>
            </a:r>
            <a:r>
              <a:rPr lang="en-GB" sz="2000" dirty="0">
                <a:effectLst/>
                <a:latin typeface="Avenir Book" panose="02000503020000020003" pitchFamily="2" charset="0"/>
              </a:rPr>
              <a:t> </a:t>
            </a:r>
            <a:r>
              <a:rPr lang="en-GB" sz="2000" dirty="0" err="1">
                <a:effectLst/>
                <a:latin typeface="Avenir Book" panose="02000503020000020003" pitchFamily="2" charset="0"/>
              </a:rPr>
              <a:t>fonction</a:t>
            </a:r>
            <a:r>
              <a:rPr lang="en-GB" sz="2000" dirty="0">
                <a:effectLst/>
                <a:latin typeface="Avenir Book" panose="02000503020000020003" pitchFamily="2" charset="0"/>
              </a:rPr>
              <a:t> des GP</a:t>
            </a:r>
          </a:p>
        </p:txBody>
      </p:sp>
    </p:spTree>
    <p:extLst>
      <p:ext uri="{BB962C8B-B14F-4D97-AF65-F5344CB8AC3E}">
        <p14:creationId xmlns:p14="http://schemas.microsoft.com/office/powerpoint/2010/main" val="503997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DB8D5EA-E2A7-FB87-64F6-65588694DC54}"/>
              </a:ext>
            </a:extLst>
          </p:cNvPr>
          <p:cNvSpPr>
            <a:spLocks noGrp="1"/>
          </p:cNvSpPr>
          <p:nvPr>
            <p:ph type="subTitle" idx="1"/>
          </p:nvPr>
        </p:nvSpPr>
        <p:spPr>
          <a:xfrm>
            <a:off x="337457" y="183922"/>
            <a:ext cx="10668000" cy="6380164"/>
          </a:xfrm>
        </p:spPr>
        <p:txBody>
          <a:bodyPr>
            <a:noAutofit/>
          </a:bodyPr>
          <a:lstStyle/>
          <a:p>
            <a:endParaRPr lang="en-GB" sz="1600" b="1" dirty="0">
              <a:effectLst/>
            </a:endParaRPr>
          </a:p>
          <a:p>
            <a:pPr algn="just">
              <a:lnSpc>
                <a:spcPct val="115000"/>
              </a:lnSpc>
              <a:spcBef>
                <a:spcPts val="600"/>
              </a:spcBef>
              <a:spcAft>
                <a:spcPts val="600"/>
              </a:spcAft>
            </a:pPr>
            <a:r>
              <a:rPr lang="fr-FR" sz="1600" b="1" dirty="0">
                <a:solidFill>
                  <a:srgbClr val="000000"/>
                </a:solidFill>
                <a:effectLst/>
                <a:ea typeface="Calibri" panose="020F0502020204030204" pitchFamily="34" charset="0"/>
                <a:cs typeface="Calibri" panose="020F0502020204030204" pitchFamily="34" charset="0"/>
              </a:rPr>
              <a:t>A</a:t>
            </a:r>
            <a:r>
              <a:rPr lang="fr-FR" sz="1600" b="1" spc="5" dirty="0">
                <a:solidFill>
                  <a:srgbClr val="000000"/>
                </a:solidFill>
                <a:effectLst/>
                <a:ea typeface="Calibri" panose="020F0502020204030204" pitchFamily="34" charset="0"/>
                <a:cs typeface="Calibri" panose="020F0502020204030204" pitchFamily="34" charset="0"/>
              </a:rPr>
              <a:t>r</a:t>
            </a:r>
            <a:r>
              <a:rPr lang="fr-FR" sz="1600" b="1" spc="-5" dirty="0">
                <a:solidFill>
                  <a:srgbClr val="000000"/>
                </a:solidFill>
                <a:effectLst/>
                <a:ea typeface="Calibri" panose="020F0502020204030204" pitchFamily="34" charset="0"/>
                <a:cs typeface="Calibri" panose="020F0502020204030204" pitchFamily="34" charset="0"/>
              </a:rPr>
              <a:t>t</a:t>
            </a:r>
            <a:r>
              <a:rPr lang="fr-FR" sz="1600" b="1" dirty="0">
                <a:solidFill>
                  <a:srgbClr val="000000"/>
                </a:solidFill>
                <a:effectLst/>
                <a:ea typeface="Calibri" panose="020F0502020204030204" pitchFamily="34" charset="0"/>
                <a:cs typeface="Calibri" panose="020F0502020204030204" pitchFamily="34" charset="0"/>
              </a:rPr>
              <a:t>ic</a:t>
            </a:r>
            <a:r>
              <a:rPr lang="fr-FR" sz="1600" b="1" spc="-5" dirty="0">
                <a:solidFill>
                  <a:srgbClr val="000000"/>
                </a:solidFill>
                <a:effectLst/>
                <a:ea typeface="Calibri" panose="020F0502020204030204" pitchFamily="34" charset="0"/>
                <a:cs typeface="Calibri" panose="020F0502020204030204" pitchFamily="34" charset="0"/>
              </a:rPr>
              <a:t>l</a:t>
            </a:r>
            <a:r>
              <a:rPr lang="fr-FR" sz="1600" b="1" dirty="0">
                <a:solidFill>
                  <a:srgbClr val="000000"/>
                </a:solidFill>
                <a:effectLst/>
                <a:ea typeface="Calibri" panose="020F0502020204030204" pitchFamily="34" charset="0"/>
                <a:cs typeface="Calibri" panose="020F0502020204030204" pitchFamily="34" charset="0"/>
              </a:rPr>
              <a:t>e </a:t>
            </a:r>
            <a:r>
              <a:rPr lang="fr-FR" sz="1600" b="1" spc="-5" dirty="0">
                <a:solidFill>
                  <a:srgbClr val="000000"/>
                </a:solidFill>
                <a:effectLst/>
                <a:ea typeface="Calibri" panose="020F0502020204030204" pitchFamily="34" charset="0"/>
                <a:cs typeface="Calibri" panose="020F0502020204030204" pitchFamily="34" charset="0"/>
              </a:rPr>
              <a:t>1</a:t>
            </a:r>
            <a:r>
              <a:rPr lang="fr-FR" sz="1600" b="1" dirty="0">
                <a:solidFill>
                  <a:srgbClr val="000000"/>
                </a:solidFill>
                <a:effectLst/>
                <a:ea typeface="Calibri" panose="020F0502020204030204" pitchFamily="34" charset="0"/>
                <a:cs typeface="Calibri" panose="020F0502020204030204" pitchFamily="34" charset="0"/>
              </a:rPr>
              <a:t>3</a:t>
            </a:r>
            <a:r>
              <a:rPr lang="fr-FR" sz="1600" b="1" spc="-5" dirty="0">
                <a:solidFill>
                  <a:srgbClr val="000000"/>
                </a:solidFill>
                <a:effectLst/>
                <a:ea typeface="Calibri" panose="020F0502020204030204" pitchFamily="34" charset="0"/>
                <a:cs typeface="Calibri" panose="020F0502020204030204" pitchFamily="34" charset="0"/>
              </a:rPr>
              <a:t>.</a:t>
            </a:r>
            <a:r>
              <a:rPr lang="fr-FR" sz="1600" b="1" dirty="0">
                <a:solidFill>
                  <a:srgbClr val="000000"/>
                </a:solidFill>
                <a:effectLst/>
                <a:ea typeface="Calibri" panose="020F0502020204030204" pitchFamily="34" charset="0"/>
                <a:cs typeface="Calibri" panose="020F0502020204030204" pitchFamily="34" charset="0"/>
              </a:rPr>
              <a:t>2</a:t>
            </a:r>
            <a:r>
              <a:rPr lang="fr-FR" sz="1600" b="1" spc="-5" dirty="0">
                <a:solidFill>
                  <a:srgbClr val="000000"/>
                </a:solidFill>
                <a:effectLst/>
                <a:ea typeface="Calibri" panose="020F0502020204030204" pitchFamily="34" charset="0"/>
                <a:cs typeface="Calibri" panose="020F0502020204030204" pitchFamily="34" charset="0"/>
              </a:rPr>
              <a:t> </a:t>
            </a:r>
            <a:r>
              <a:rPr lang="fr-FR" sz="1600" b="1" dirty="0">
                <a:solidFill>
                  <a:srgbClr val="000000"/>
                </a:solidFill>
                <a:effectLst/>
                <a:ea typeface="Calibri" panose="020F0502020204030204" pitchFamily="34" charset="0"/>
                <a:cs typeface="Calibri" panose="020F0502020204030204" pitchFamily="34" charset="0"/>
              </a:rPr>
              <a:t>:</a:t>
            </a:r>
            <a:r>
              <a:rPr lang="fr-FR" sz="1600" b="1" spc="75" dirty="0">
                <a:solidFill>
                  <a:srgbClr val="000000"/>
                </a:solidFill>
                <a:effectLst/>
                <a:ea typeface="Calibri" panose="020F0502020204030204" pitchFamily="34" charset="0"/>
                <a:cs typeface="Calibri" panose="020F0502020204030204" pitchFamily="34" charset="0"/>
              </a:rPr>
              <a:t> </a:t>
            </a:r>
            <a:r>
              <a:rPr lang="fr-FR" sz="1600" b="1" dirty="0">
                <a:solidFill>
                  <a:srgbClr val="000000"/>
                </a:solidFill>
                <a:effectLst/>
                <a:ea typeface="Calibri" panose="020F0502020204030204" pitchFamily="34" charset="0"/>
                <a:cs typeface="Calibri" panose="020F0502020204030204" pitchFamily="34" charset="0"/>
              </a:rPr>
              <a:t>D</a:t>
            </a:r>
            <a:r>
              <a:rPr lang="fr-FR" sz="1600" b="1" spc="5" dirty="0">
                <a:solidFill>
                  <a:srgbClr val="000000"/>
                </a:solidFill>
                <a:effectLst/>
                <a:ea typeface="Calibri" panose="020F0502020204030204" pitchFamily="34" charset="0"/>
                <a:cs typeface="Calibri" panose="020F0502020204030204" pitchFamily="34" charset="0"/>
              </a:rPr>
              <a:t>e</a:t>
            </a:r>
            <a:r>
              <a:rPr lang="fr-FR" sz="1600" b="1" dirty="0">
                <a:solidFill>
                  <a:srgbClr val="000000"/>
                </a:solidFill>
                <a:effectLst/>
                <a:ea typeface="Calibri" panose="020F0502020204030204" pitchFamily="34" charset="0"/>
                <a:cs typeface="Calibri" panose="020F0502020204030204" pitchFamily="34" charset="0"/>
              </a:rPr>
              <a:t>m</a:t>
            </a:r>
            <a:r>
              <a:rPr lang="fr-FR" sz="1600" b="1" spc="-10" dirty="0">
                <a:solidFill>
                  <a:srgbClr val="000000"/>
                </a:solidFill>
                <a:effectLst/>
                <a:ea typeface="Calibri" panose="020F0502020204030204" pitchFamily="34" charset="0"/>
                <a:cs typeface="Calibri" panose="020F0502020204030204" pitchFamily="34" charset="0"/>
              </a:rPr>
              <a:t>a</a:t>
            </a:r>
            <a:r>
              <a:rPr lang="fr-FR" sz="1600" b="1" dirty="0">
                <a:solidFill>
                  <a:srgbClr val="000000"/>
                </a:solidFill>
                <a:effectLst/>
                <a:ea typeface="Calibri" panose="020F0502020204030204" pitchFamily="34" charset="0"/>
                <a:cs typeface="Calibri" panose="020F0502020204030204" pitchFamily="34" charset="0"/>
              </a:rPr>
              <a:t>ndes d</a:t>
            </a:r>
            <a:r>
              <a:rPr lang="fr-FR" sz="1600" b="1" spc="-95" dirty="0">
                <a:solidFill>
                  <a:srgbClr val="000000"/>
                </a:solidFill>
                <a:effectLst/>
                <a:ea typeface="Calibri" panose="020F0502020204030204" pitchFamily="34" charset="0"/>
                <a:cs typeface="Calibri" panose="020F0502020204030204" pitchFamily="34" charset="0"/>
              </a:rPr>
              <a:t>’</a:t>
            </a:r>
            <a:r>
              <a:rPr lang="fr-FR" sz="1600" b="1" dirty="0">
                <a:solidFill>
                  <a:srgbClr val="000000"/>
                </a:solidFill>
                <a:effectLst/>
                <a:ea typeface="Calibri" panose="020F0502020204030204" pitchFamily="34" charset="0"/>
                <a:cs typeface="Calibri" panose="020F0502020204030204" pitchFamily="34" charset="0"/>
              </a:rPr>
              <a:t>a</a:t>
            </a:r>
            <a:r>
              <a:rPr lang="fr-FR" sz="1600" b="1" spc="-5" dirty="0">
                <a:solidFill>
                  <a:srgbClr val="000000"/>
                </a:solidFill>
                <a:effectLst/>
                <a:ea typeface="Calibri" panose="020F0502020204030204" pitchFamily="34" charset="0"/>
                <a:cs typeface="Calibri" panose="020F0502020204030204" pitchFamily="34" charset="0"/>
              </a:rPr>
              <a:t>ut</a:t>
            </a:r>
            <a:r>
              <a:rPr lang="fr-FR" sz="1600" b="1" spc="-10" dirty="0">
                <a:solidFill>
                  <a:srgbClr val="000000"/>
                </a:solidFill>
                <a:effectLst/>
                <a:ea typeface="Calibri" panose="020F0502020204030204" pitchFamily="34" charset="0"/>
                <a:cs typeface="Calibri" panose="020F0502020204030204" pitchFamily="34" charset="0"/>
              </a:rPr>
              <a:t>o</a:t>
            </a:r>
            <a:r>
              <a:rPr lang="fr-FR" sz="1600" b="1" spc="5" dirty="0">
                <a:solidFill>
                  <a:srgbClr val="000000"/>
                </a:solidFill>
                <a:effectLst/>
                <a:ea typeface="Calibri" panose="020F0502020204030204" pitchFamily="34" charset="0"/>
                <a:cs typeface="Calibri" panose="020F0502020204030204" pitchFamily="34" charset="0"/>
              </a:rPr>
              <a:t>r</a:t>
            </a:r>
            <a:r>
              <a:rPr lang="fr-FR" sz="1600" b="1" dirty="0">
                <a:solidFill>
                  <a:srgbClr val="000000"/>
                </a:solidFill>
                <a:effectLst/>
                <a:ea typeface="Calibri" panose="020F0502020204030204" pitchFamily="34" charset="0"/>
                <a:cs typeface="Calibri" panose="020F0502020204030204" pitchFamily="34" charset="0"/>
              </a:rPr>
              <a:t>i</a:t>
            </a:r>
            <a:r>
              <a:rPr lang="fr-FR" sz="1600" b="1" spc="-5" dirty="0">
                <a:solidFill>
                  <a:srgbClr val="000000"/>
                </a:solidFill>
                <a:effectLst/>
                <a:ea typeface="Calibri" panose="020F0502020204030204" pitchFamily="34" charset="0"/>
                <a:cs typeface="Calibri" panose="020F0502020204030204" pitchFamily="34" charset="0"/>
              </a:rPr>
              <a:t>s</a:t>
            </a:r>
            <a:r>
              <a:rPr lang="fr-FR" sz="1600" b="1" spc="-10" dirty="0">
                <a:solidFill>
                  <a:srgbClr val="000000"/>
                </a:solidFill>
                <a:effectLst/>
                <a:ea typeface="Calibri" panose="020F0502020204030204" pitchFamily="34" charset="0"/>
                <a:cs typeface="Calibri" panose="020F0502020204030204" pitchFamily="34" charset="0"/>
              </a:rPr>
              <a:t>a</a:t>
            </a:r>
            <a:r>
              <a:rPr lang="fr-FR" sz="1600" b="1" spc="-5" dirty="0">
                <a:solidFill>
                  <a:srgbClr val="000000"/>
                </a:solidFill>
                <a:effectLst/>
                <a:ea typeface="Calibri" panose="020F0502020204030204" pitchFamily="34" charset="0"/>
                <a:cs typeface="Calibri" panose="020F0502020204030204" pitchFamily="34" charset="0"/>
              </a:rPr>
              <a:t>t</a:t>
            </a:r>
            <a:r>
              <a:rPr lang="fr-FR" sz="1600" b="1" dirty="0">
                <a:solidFill>
                  <a:srgbClr val="000000"/>
                </a:solidFill>
                <a:effectLst/>
                <a:ea typeface="Calibri" panose="020F0502020204030204" pitchFamily="34" charset="0"/>
                <a:cs typeface="Calibri" panose="020F0502020204030204" pitchFamily="34" charset="0"/>
              </a:rPr>
              <a:t>ion de </a:t>
            </a:r>
            <a:r>
              <a:rPr lang="fr-FR" sz="1600" b="1" spc="-10" dirty="0">
                <a:solidFill>
                  <a:srgbClr val="000000"/>
                </a:solidFill>
                <a:effectLst/>
                <a:ea typeface="Calibri" panose="020F0502020204030204" pitchFamily="34" charset="0"/>
                <a:cs typeface="Calibri" panose="020F0502020204030204" pitchFamily="34" charset="0"/>
              </a:rPr>
              <a:t>s</a:t>
            </a:r>
            <a:r>
              <a:rPr lang="fr-FR" sz="1600" b="1" dirty="0">
                <a:solidFill>
                  <a:srgbClr val="000000"/>
                </a:solidFill>
                <a:effectLst/>
                <a:ea typeface="Calibri" panose="020F0502020204030204" pitchFamily="34" charset="0"/>
                <a:cs typeface="Calibri" panose="020F0502020204030204" pitchFamily="34" charset="0"/>
              </a:rPr>
              <a:t>o</a:t>
            </a:r>
            <a:r>
              <a:rPr lang="fr-FR" sz="1600" b="1" spc="-10" dirty="0">
                <a:solidFill>
                  <a:srgbClr val="000000"/>
                </a:solidFill>
                <a:effectLst/>
                <a:ea typeface="Calibri" panose="020F0502020204030204" pitchFamily="34" charset="0"/>
                <a:cs typeface="Calibri" panose="020F0502020204030204" pitchFamily="34" charset="0"/>
              </a:rPr>
              <a:t>u</a:t>
            </a:r>
            <a:r>
              <a:rPr lang="fr-FR" sz="1600" b="1" spc="-5" dirty="0">
                <a:solidFill>
                  <a:srgbClr val="000000"/>
                </a:solidFill>
                <a:effectLst/>
                <a:ea typeface="Calibri" panose="020F0502020204030204" pitchFamily="34" charset="0"/>
                <a:cs typeface="Calibri" panose="020F0502020204030204" pitchFamily="34" charset="0"/>
              </a:rPr>
              <a:t>t</a:t>
            </a:r>
            <a:r>
              <a:rPr lang="fr-FR" sz="1600" b="1" spc="-10" dirty="0">
                <a:solidFill>
                  <a:srgbClr val="000000"/>
                </a:solidFill>
                <a:effectLst/>
                <a:ea typeface="Calibri" panose="020F0502020204030204" pitchFamily="34" charset="0"/>
                <a:cs typeface="Calibri" panose="020F0502020204030204" pitchFamily="34" charset="0"/>
              </a:rPr>
              <a:t>e</a:t>
            </a:r>
            <a:r>
              <a:rPr lang="fr-FR" sz="1600" b="1" dirty="0">
                <a:solidFill>
                  <a:srgbClr val="000000"/>
                </a:solidFill>
                <a:effectLst/>
                <a:ea typeface="Calibri" panose="020F0502020204030204" pitchFamily="34" charset="0"/>
                <a:cs typeface="Calibri" panose="020F0502020204030204" pitchFamily="34" charset="0"/>
              </a:rPr>
              <a:t>n</a:t>
            </a:r>
            <a:r>
              <a:rPr lang="fr-FR" sz="1600" b="1" spc="5" dirty="0">
                <a:solidFill>
                  <a:srgbClr val="000000"/>
                </a:solidFill>
                <a:effectLst/>
                <a:ea typeface="Calibri" panose="020F0502020204030204" pitchFamily="34" charset="0"/>
                <a:cs typeface="Calibri" panose="020F0502020204030204" pitchFamily="34" charset="0"/>
              </a:rPr>
              <a:t>a</a:t>
            </a:r>
            <a:r>
              <a:rPr lang="fr-FR" sz="1600" b="1" spc="-10" dirty="0">
                <a:solidFill>
                  <a:srgbClr val="000000"/>
                </a:solidFill>
                <a:effectLst/>
                <a:ea typeface="Calibri" panose="020F0502020204030204" pitchFamily="34" charset="0"/>
                <a:cs typeface="Calibri" panose="020F0502020204030204" pitchFamily="34" charset="0"/>
              </a:rPr>
              <a:t>n</a:t>
            </a:r>
            <a:r>
              <a:rPr lang="fr-FR" sz="1600" b="1" dirty="0">
                <a:solidFill>
                  <a:srgbClr val="000000"/>
                </a:solidFill>
                <a:effectLst/>
                <a:ea typeface="Calibri" panose="020F0502020204030204" pitchFamily="34" charset="0"/>
                <a:cs typeface="Calibri" panose="020F0502020204030204" pitchFamily="34" charset="0"/>
              </a:rPr>
              <a:t>ce</a:t>
            </a:r>
            <a:endParaRPr lang="fr-FR" sz="1600" dirty="0">
              <a:solidFill>
                <a:srgbClr val="000000"/>
              </a:solidFill>
              <a:effectLst/>
              <a:ea typeface="ヒラギノ角ゴ Pro W3"/>
              <a:cs typeface="Times New Roman" panose="02020603050405020304" pitchFamily="18" charset="0"/>
            </a:endParaRPr>
          </a:p>
          <a:p>
            <a:pPr marR="32385" algn="just">
              <a:lnSpc>
                <a:spcPct val="115000"/>
              </a:lnSpc>
              <a:spcBef>
                <a:spcPts val="600"/>
              </a:spcBef>
              <a:spcAft>
                <a:spcPts val="600"/>
              </a:spcAft>
            </a:pPr>
            <a:r>
              <a:rPr lang="fr-FR" sz="1600" dirty="0">
                <a:solidFill>
                  <a:srgbClr val="000000"/>
                </a:solidFill>
                <a:effectLst/>
                <a:ea typeface="Calibri" panose="020F0502020204030204" pitchFamily="34" charset="0"/>
                <a:cs typeface="Calibri" panose="020F0502020204030204" pitchFamily="34" charset="0"/>
              </a:rPr>
              <a:t>Lo</a:t>
            </a:r>
            <a:r>
              <a:rPr lang="fr-FR" sz="1600" spc="-20" dirty="0">
                <a:solidFill>
                  <a:srgbClr val="000000"/>
                </a:solidFill>
                <a:effectLst/>
                <a:ea typeface="Calibri" panose="020F0502020204030204" pitchFamily="34" charset="0"/>
                <a:cs typeface="Calibri" panose="020F0502020204030204" pitchFamily="34" charset="0"/>
              </a:rPr>
              <a:t>r</a:t>
            </a:r>
            <a:r>
              <a:rPr lang="fr-FR" sz="1600" dirty="0">
                <a:solidFill>
                  <a:srgbClr val="000000"/>
                </a:solidFill>
                <a:effectLst/>
                <a:ea typeface="Calibri" panose="020F0502020204030204" pitchFamily="34" charset="0"/>
                <a:cs typeface="Calibri" panose="020F0502020204030204" pitchFamily="34" charset="0"/>
              </a:rPr>
              <a:t>s</a:t>
            </a:r>
            <a:r>
              <a:rPr lang="fr-FR" sz="1600" spc="5" dirty="0">
                <a:solidFill>
                  <a:srgbClr val="000000"/>
                </a:solidFill>
                <a:effectLst/>
                <a:ea typeface="Calibri" panose="020F0502020204030204" pitchFamily="34" charset="0"/>
                <a:cs typeface="Calibri" panose="020F0502020204030204" pitchFamily="34" charset="0"/>
              </a:rPr>
              <a:t>qu</a:t>
            </a:r>
            <a:r>
              <a:rPr lang="fr-FR" sz="1600" dirty="0">
                <a:solidFill>
                  <a:srgbClr val="000000"/>
                </a:solidFill>
                <a:effectLst/>
                <a:ea typeface="Calibri" panose="020F0502020204030204" pitchFamily="34" charset="0"/>
                <a:cs typeface="Calibri" panose="020F0502020204030204" pitchFamily="34" charset="0"/>
              </a:rPr>
              <a:t>'</a:t>
            </a:r>
            <a:r>
              <a:rPr lang="fr-FR" sz="1600" spc="-5" dirty="0" err="1">
                <a:solidFill>
                  <a:srgbClr val="000000"/>
                </a:solidFill>
                <a:effectLst/>
                <a:ea typeface="Calibri" panose="020F0502020204030204" pitchFamily="34" charset="0"/>
                <a:cs typeface="Calibri" panose="020F0502020204030204" pitchFamily="34" charset="0"/>
              </a:rPr>
              <a:t>u</a:t>
            </a:r>
            <a:r>
              <a:rPr lang="fr-FR" sz="1600" dirty="0" err="1">
                <a:solidFill>
                  <a:srgbClr val="000000"/>
                </a:solidFill>
                <a:effectLst/>
                <a:ea typeface="Calibri" panose="020F0502020204030204" pitchFamily="34" charset="0"/>
                <a:cs typeface="Calibri" panose="020F0502020204030204" pitchFamily="34" charset="0"/>
              </a:rPr>
              <a:t>n.e</a:t>
            </a:r>
            <a:r>
              <a:rPr lang="fr-FR" sz="1600" spc="-40" dirty="0">
                <a:solidFill>
                  <a:srgbClr val="000000"/>
                </a:solidFill>
                <a:effectLst/>
                <a:ea typeface="Calibri" panose="020F0502020204030204" pitchFamily="34" charset="0"/>
                <a:cs typeface="Calibri" panose="020F0502020204030204" pitchFamily="34" charset="0"/>
              </a:rPr>
              <a:t> </a:t>
            </a:r>
            <a:r>
              <a:rPr lang="fr-FR" sz="1600" spc="5" dirty="0" err="1">
                <a:solidFill>
                  <a:srgbClr val="000000"/>
                </a:solidFill>
                <a:effectLst/>
                <a:ea typeface="Calibri" panose="020F0502020204030204" pitchFamily="34" charset="0"/>
                <a:cs typeface="Calibri" panose="020F0502020204030204" pitchFamily="34" charset="0"/>
              </a:rPr>
              <a:t>d</a:t>
            </a:r>
            <a:r>
              <a:rPr lang="fr-FR" sz="1600" dirty="0" err="1">
                <a:solidFill>
                  <a:srgbClr val="000000"/>
                </a:solidFill>
                <a:effectLst/>
                <a:ea typeface="Calibri" panose="020F0502020204030204" pitchFamily="34" charset="0"/>
                <a:cs typeface="Calibri" panose="020F0502020204030204" pitchFamily="34" charset="0"/>
              </a:rPr>
              <a:t>oc</a:t>
            </a:r>
            <a:r>
              <a:rPr lang="fr-FR" sz="1600" spc="-20" dirty="0" err="1">
                <a:solidFill>
                  <a:srgbClr val="000000"/>
                </a:solidFill>
                <a:effectLst/>
                <a:ea typeface="Calibri" panose="020F0502020204030204" pitchFamily="34" charset="0"/>
                <a:cs typeface="Calibri" panose="020F0502020204030204" pitchFamily="34" charset="0"/>
              </a:rPr>
              <a:t>t</a:t>
            </a:r>
            <a:r>
              <a:rPr lang="fr-FR" sz="1600" dirty="0" err="1">
                <a:solidFill>
                  <a:srgbClr val="000000"/>
                </a:solidFill>
                <a:effectLst/>
                <a:ea typeface="Calibri" panose="020F0502020204030204" pitchFamily="34" charset="0"/>
                <a:cs typeface="Calibri" panose="020F0502020204030204" pitchFamily="34" charset="0"/>
              </a:rPr>
              <a:t>o</a:t>
            </a:r>
            <a:r>
              <a:rPr lang="fr-FR" sz="1600" spc="-20" dirty="0" err="1">
                <a:solidFill>
                  <a:srgbClr val="000000"/>
                </a:solidFill>
                <a:effectLst/>
                <a:ea typeface="Calibri" panose="020F0502020204030204" pitchFamily="34" charset="0"/>
                <a:cs typeface="Calibri" panose="020F0502020204030204" pitchFamily="34" charset="0"/>
              </a:rPr>
              <a:t>r</a:t>
            </a:r>
            <a:r>
              <a:rPr lang="fr-FR" sz="1600" dirty="0" err="1">
                <a:solidFill>
                  <a:srgbClr val="000000"/>
                </a:solidFill>
                <a:effectLst/>
                <a:ea typeface="Calibri" panose="020F0502020204030204" pitchFamily="34" charset="0"/>
                <a:cs typeface="Calibri" panose="020F0502020204030204" pitchFamily="34" charset="0"/>
              </a:rPr>
              <a:t>a</a:t>
            </a:r>
            <a:r>
              <a:rPr lang="fr-FR" sz="1600" spc="-15" dirty="0" err="1">
                <a:solidFill>
                  <a:srgbClr val="000000"/>
                </a:solidFill>
                <a:effectLst/>
                <a:ea typeface="Calibri" panose="020F0502020204030204" pitchFamily="34" charset="0"/>
                <a:cs typeface="Calibri" panose="020F0502020204030204" pitchFamily="34" charset="0"/>
              </a:rPr>
              <a:t>n</a:t>
            </a:r>
            <a:r>
              <a:rPr lang="fr-FR" sz="1600" dirty="0" err="1">
                <a:solidFill>
                  <a:srgbClr val="000000"/>
                </a:solidFill>
                <a:effectLst/>
                <a:ea typeface="Calibri" panose="020F0502020204030204" pitchFamily="34" charset="0"/>
                <a:cs typeface="Calibri" panose="020F0502020204030204" pitchFamily="34" charset="0"/>
              </a:rPr>
              <a:t>t.e</a:t>
            </a:r>
            <a:r>
              <a:rPr lang="fr-FR" sz="1600" spc="-25" dirty="0">
                <a:solidFill>
                  <a:srgbClr val="000000"/>
                </a:solidFill>
                <a:effectLst/>
                <a:ea typeface="Calibri" panose="020F0502020204030204" pitchFamily="34" charset="0"/>
                <a:cs typeface="Calibri" panose="020F0502020204030204" pitchFamily="34" charset="0"/>
              </a:rPr>
              <a:t> </a:t>
            </a:r>
            <a:r>
              <a:rPr lang="fr-FR" sz="1600" spc="-20" dirty="0">
                <a:solidFill>
                  <a:srgbClr val="000000"/>
                </a:solidFill>
                <a:effectLst/>
                <a:ea typeface="Calibri" panose="020F0502020204030204" pitchFamily="34" charset="0"/>
                <a:cs typeface="Calibri" panose="020F0502020204030204" pitchFamily="34" charset="0"/>
              </a:rPr>
              <a:t>e</a:t>
            </a:r>
            <a:r>
              <a:rPr lang="fr-FR" sz="1600" dirty="0">
                <a:solidFill>
                  <a:srgbClr val="000000"/>
                </a:solidFill>
                <a:effectLst/>
                <a:ea typeface="Calibri" panose="020F0502020204030204" pitchFamily="34" charset="0"/>
                <a:cs typeface="Calibri" panose="020F0502020204030204" pitchFamily="34" charset="0"/>
              </a:rPr>
              <a:t>t</a:t>
            </a:r>
            <a:r>
              <a:rPr lang="fr-FR" sz="1600" spc="-25" dirty="0">
                <a:solidFill>
                  <a:srgbClr val="000000"/>
                </a:solidFill>
                <a:effectLst/>
                <a:ea typeface="Calibri" panose="020F0502020204030204" pitchFamily="34" charset="0"/>
                <a:cs typeface="Calibri" panose="020F0502020204030204" pitchFamily="34" charset="0"/>
              </a:rPr>
              <a:t> </a:t>
            </a:r>
            <a:r>
              <a:rPr lang="fr-FR" sz="1600" spc="-15" dirty="0">
                <a:solidFill>
                  <a:srgbClr val="000000"/>
                </a:solidFill>
                <a:effectLst/>
                <a:ea typeface="Calibri" panose="020F0502020204030204" pitchFamily="34" charset="0"/>
                <a:cs typeface="Calibri" panose="020F0502020204030204" pitchFamily="34" charset="0"/>
              </a:rPr>
              <a:t>s</a:t>
            </a:r>
            <a:r>
              <a:rPr lang="fr-FR" sz="1600" dirty="0">
                <a:solidFill>
                  <a:srgbClr val="000000"/>
                </a:solidFill>
                <a:effectLst/>
                <a:ea typeface="Calibri" panose="020F0502020204030204" pitchFamily="34" charset="0"/>
                <a:cs typeface="Calibri" panose="020F0502020204030204" pitchFamily="34" charset="0"/>
              </a:rPr>
              <a:t>o</a:t>
            </a:r>
            <a:r>
              <a:rPr lang="fr-FR" sz="1600" spc="10" dirty="0">
                <a:solidFill>
                  <a:srgbClr val="000000"/>
                </a:solidFill>
                <a:effectLst/>
                <a:ea typeface="Calibri" panose="020F0502020204030204" pitchFamily="34" charset="0"/>
                <a:cs typeface="Calibri" panose="020F0502020204030204" pitchFamily="34" charset="0"/>
              </a:rPr>
              <a:t>n</a:t>
            </a:r>
            <a:r>
              <a:rPr lang="fr-FR" sz="1600" dirty="0">
                <a:solidFill>
                  <a:srgbClr val="000000"/>
                </a:solidFill>
                <a:effectLst/>
                <a:ea typeface="Calibri" panose="020F0502020204030204" pitchFamily="34" charset="0"/>
                <a:cs typeface="Calibri" panose="020F0502020204030204" pitchFamily="34" charset="0"/>
              </a:rPr>
              <a:t>(</a:t>
            </a:r>
            <a:r>
              <a:rPr lang="fr-FR" sz="1600" spc="-5" dirty="0">
                <a:solidFill>
                  <a:srgbClr val="000000"/>
                </a:solidFill>
                <a:effectLst/>
                <a:ea typeface="Calibri" panose="020F0502020204030204" pitchFamily="34" charset="0"/>
                <a:cs typeface="Calibri" panose="020F0502020204030204" pitchFamily="34" charset="0"/>
              </a:rPr>
              <a:t>s</a:t>
            </a:r>
            <a:r>
              <a:rPr lang="fr-FR" sz="1600" dirty="0">
                <a:solidFill>
                  <a:srgbClr val="000000"/>
                </a:solidFill>
                <a:effectLst/>
                <a:ea typeface="Calibri" panose="020F0502020204030204" pitchFamily="34" charset="0"/>
                <a:cs typeface="Calibri" panose="020F0502020204030204" pitchFamily="34" charset="0"/>
              </a:rPr>
              <a:t>es)</a:t>
            </a:r>
            <a:r>
              <a:rPr lang="fr-FR" sz="1600" spc="-35" dirty="0">
                <a:solidFill>
                  <a:srgbClr val="000000"/>
                </a:solidFill>
                <a:effectLst/>
                <a:ea typeface="Calibri" panose="020F0502020204030204" pitchFamily="34" charset="0"/>
                <a:cs typeface="Calibri" panose="020F0502020204030204" pitchFamily="34" charset="0"/>
              </a:rPr>
              <a:t> </a:t>
            </a:r>
            <a:r>
              <a:rPr lang="fr-FR" sz="1600" dirty="0">
                <a:solidFill>
                  <a:srgbClr val="000000"/>
                </a:solidFill>
                <a:effectLst/>
                <a:ea typeface="Calibri" panose="020F0502020204030204" pitchFamily="34" charset="0"/>
                <a:cs typeface="Calibri" panose="020F0502020204030204" pitchFamily="34" charset="0"/>
              </a:rPr>
              <a:t>(</a:t>
            </a:r>
            <a:r>
              <a:rPr lang="fr-FR" sz="1600" spc="-20" dirty="0" err="1">
                <a:solidFill>
                  <a:srgbClr val="000000"/>
                </a:solidFill>
                <a:effectLst/>
                <a:ea typeface="Calibri" panose="020F0502020204030204" pitchFamily="34" charset="0"/>
                <a:cs typeface="Calibri" panose="020F0502020204030204" pitchFamily="34" charset="0"/>
              </a:rPr>
              <a:t>c</a:t>
            </a:r>
            <a:r>
              <a:rPr lang="fr-FR" sz="1600" dirty="0" err="1">
                <a:solidFill>
                  <a:srgbClr val="000000"/>
                </a:solidFill>
                <a:effectLst/>
                <a:ea typeface="Calibri" panose="020F0502020204030204" pitchFamily="34" charset="0"/>
                <a:cs typeface="Calibri" panose="020F0502020204030204" pitchFamily="34" charset="0"/>
              </a:rPr>
              <a:t>o</a:t>
            </a:r>
            <a:r>
              <a:rPr lang="fr-FR" sz="1600" dirty="0">
                <a:solidFill>
                  <a:srgbClr val="000000"/>
                </a:solidFill>
                <a:effectLst/>
                <a:ea typeface="Calibri" panose="020F0502020204030204" pitchFamily="34" charset="0"/>
                <a:cs typeface="Calibri" panose="020F0502020204030204" pitchFamily="34" charset="0"/>
              </a:rPr>
              <a:t>)</a:t>
            </a:r>
            <a:r>
              <a:rPr lang="fr-FR" sz="1600" spc="5" dirty="0" err="1">
                <a:solidFill>
                  <a:srgbClr val="000000"/>
                </a:solidFill>
                <a:effectLst/>
                <a:ea typeface="Calibri" panose="020F0502020204030204" pitchFamily="34" charset="0"/>
                <a:cs typeface="Calibri" panose="020F0502020204030204" pitchFamily="34" charset="0"/>
              </a:rPr>
              <a:t>d</a:t>
            </a:r>
            <a:r>
              <a:rPr lang="fr-FR" sz="1600" dirty="0" err="1">
                <a:solidFill>
                  <a:srgbClr val="000000"/>
                </a:solidFill>
                <a:effectLst/>
                <a:ea typeface="Calibri" panose="020F0502020204030204" pitchFamily="34" charset="0"/>
                <a:cs typeface="Calibri" panose="020F0502020204030204" pitchFamily="34" charset="0"/>
              </a:rPr>
              <a:t>i</a:t>
            </a:r>
            <a:r>
              <a:rPr lang="fr-FR" sz="1600" spc="-10" dirty="0" err="1">
                <a:solidFill>
                  <a:srgbClr val="000000"/>
                </a:solidFill>
                <a:effectLst/>
                <a:ea typeface="Calibri" panose="020F0502020204030204" pitchFamily="34" charset="0"/>
                <a:cs typeface="Calibri" panose="020F0502020204030204" pitchFamily="34" charset="0"/>
              </a:rPr>
              <a:t>r</a:t>
            </a:r>
            <a:r>
              <a:rPr lang="fr-FR" sz="1600" dirty="0" err="1">
                <a:solidFill>
                  <a:srgbClr val="000000"/>
                </a:solidFill>
                <a:effectLst/>
                <a:ea typeface="Calibri" panose="020F0502020204030204" pitchFamily="34" charset="0"/>
                <a:cs typeface="Calibri" panose="020F0502020204030204" pitchFamily="34" charset="0"/>
              </a:rPr>
              <a:t>ec</a:t>
            </a:r>
            <a:r>
              <a:rPr lang="fr-FR" sz="1600" spc="-20" dirty="0" err="1">
                <a:solidFill>
                  <a:srgbClr val="000000"/>
                </a:solidFill>
                <a:effectLst/>
                <a:ea typeface="Calibri" panose="020F0502020204030204" pitchFamily="34" charset="0"/>
                <a:cs typeface="Calibri" panose="020F0502020204030204" pitchFamily="34" charset="0"/>
              </a:rPr>
              <a:t>t</a:t>
            </a:r>
            <a:r>
              <a:rPr lang="fr-FR" sz="1600" dirty="0" err="1">
                <a:solidFill>
                  <a:srgbClr val="000000"/>
                </a:solidFill>
                <a:effectLst/>
                <a:ea typeface="Calibri" panose="020F0502020204030204" pitchFamily="34" charset="0"/>
                <a:cs typeface="Calibri" panose="020F0502020204030204" pitchFamily="34" charset="0"/>
              </a:rPr>
              <a:t>e</a:t>
            </a:r>
            <a:r>
              <a:rPr lang="fr-FR" sz="1600" spc="5" dirty="0" err="1">
                <a:solidFill>
                  <a:srgbClr val="000000"/>
                </a:solidFill>
                <a:effectLst/>
                <a:ea typeface="Calibri" panose="020F0502020204030204" pitchFamily="34" charset="0"/>
                <a:cs typeface="Calibri" panose="020F0502020204030204" pitchFamily="34" charset="0"/>
              </a:rPr>
              <a:t>u</a:t>
            </a:r>
            <a:r>
              <a:rPr lang="fr-FR" sz="1600" dirty="0" err="1">
                <a:solidFill>
                  <a:srgbClr val="000000"/>
                </a:solidFill>
                <a:effectLst/>
                <a:ea typeface="Calibri" panose="020F0502020204030204" pitchFamily="34" charset="0"/>
                <a:cs typeface="Calibri" panose="020F0502020204030204" pitchFamily="34" charset="0"/>
              </a:rPr>
              <a:t>r.rice</a:t>
            </a:r>
            <a:r>
              <a:rPr lang="fr-FR" sz="1600" dirty="0">
                <a:solidFill>
                  <a:srgbClr val="000000"/>
                </a:solidFill>
                <a:effectLst/>
                <a:ea typeface="Calibri" panose="020F0502020204030204" pitchFamily="34" charset="0"/>
                <a:cs typeface="Calibri" panose="020F0502020204030204" pitchFamily="34" charset="0"/>
              </a:rPr>
              <a:t>(</a:t>
            </a:r>
            <a:r>
              <a:rPr lang="fr-FR" sz="1600" spc="-5" dirty="0">
                <a:solidFill>
                  <a:srgbClr val="000000"/>
                </a:solidFill>
                <a:effectLst/>
                <a:ea typeface="Calibri" panose="020F0502020204030204" pitchFamily="34" charset="0"/>
                <a:cs typeface="Calibri" panose="020F0502020204030204" pitchFamily="34" charset="0"/>
              </a:rPr>
              <a:t>s</a:t>
            </a:r>
            <a:r>
              <a:rPr lang="fr-FR" sz="1600" dirty="0">
                <a:solidFill>
                  <a:srgbClr val="000000"/>
                </a:solidFill>
                <a:effectLst/>
                <a:ea typeface="Calibri" panose="020F0502020204030204" pitchFamily="34" charset="0"/>
                <a:cs typeface="Calibri" panose="020F0502020204030204" pitchFamily="34" charset="0"/>
              </a:rPr>
              <a:t>)</a:t>
            </a:r>
            <a:r>
              <a:rPr lang="fr-FR" sz="1600" spc="-45" dirty="0">
                <a:solidFill>
                  <a:srgbClr val="000000"/>
                </a:solidFill>
                <a:effectLst/>
                <a:ea typeface="Calibri" panose="020F0502020204030204" pitchFamily="34" charset="0"/>
                <a:cs typeface="Calibri" panose="020F0502020204030204" pitchFamily="34" charset="0"/>
              </a:rPr>
              <a:t> </a:t>
            </a:r>
            <a:r>
              <a:rPr lang="fr-FR" sz="1600" spc="-5" dirty="0">
                <a:solidFill>
                  <a:srgbClr val="000000"/>
                </a:solidFill>
                <a:effectLst/>
                <a:ea typeface="Calibri" panose="020F0502020204030204" pitchFamily="34" charset="0"/>
                <a:cs typeface="Calibri" panose="020F0502020204030204" pitchFamily="34" charset="0"/>
              </a:rPr>
              <a:t>d</a:t>
            </a:r>
            <a:r>
              <a:rPr lang="fr-FR" sz="1600" dirty="0">
                <a:solidFill>
                  <a:srgbClr val="000000"/>
                </a:solidFill>
                <a:effectLst/>
                <a:ea typeface="Calibri" panose="020F0502020204030204" pitchFamily="34" charset="0"/>
                <a:cs typeface="Calibri" panose="020F0502020204030204" pitchFamily="34" charset="0"/>
              </a:rPr>
              <a:t>e</a:t>
            </a:r>
            <a:r>
              <a:rPr lang="fr-FR" sz="1600" spc="-30" dirty="0">
                <a:solidFill>
                  <a:srgbClr val="000000"/>
                </a:solidFill>
                <a:effectLst/>
                <a:ea typeface="Calibri" panose="020F0502020204030204" pitchFamily="34" charset="0"/>
                <a:cs typeface="Calibri" panose="020F0502020204030204" pitchFamily="34" charset="0"/>
              </a:rPr>
              <a:t> </a:t>
            </a:r>
            <a:r>
              <a:rPr lang="fr-FR" sz="1600" spc="-5" dirty="0">
                <a:solidFill>
                  <a:srgbClr val="000000"/>
                </a:solidFill>
                <a:effectLst/>
                <a:ea typeface="Calibri" panose="020F0502020204030204" pitchFamily="34" charset="0"/>
                <a:cs typeface="Calibri" panose="020F0502020204030204" pitchFamily="34" charset="0"/>
              </a:rPr>
              <a:t>t</a:t>
            </a:r>
            <a:r>
              <a:rPr lang="fr-FR" sz="1600" spc="5" dirty="0">
                <a:solidFill>
                  <a:srgbClr val="000000"/>
                </a:solidFill>
                <a:effectLst/>
                <a:ea typeface="Calibri" panose="020F0502020204030204" pitchFamily="34" charset="0"/>
                <a:cs typeface="Calibri" panose="020F0502020204030204" pitchFamily="34" charset="0"/>
              </a:rPr>
              <a:t>h</a:t>
            </a:r>
            <a:r>
              <a:rPr lang="fr-FR" sz="1600" dirty="0">
                <a:solidFill>
                  <a:srgbClr val="000000"/>
                </a:solidFill>
                <a:effectLst/>
                <a:ea typeface="Calibri" panose="020F0502020204030204" pitchFamily="34" charset="0"/>
                <a:cs typeface="Calibri" panose="020F0502020204030204" pitchFamily="34" charset="0"/>
              </a:rPr>
              <a:t>èse</a:t>
            </a:r>
            <a:r>
              <a:rPr lang="fr-FR" sz="1600" spc="-40" dirty="0">
                <a:solidFill>
                  <a:srgbClr val="000000"/>
                </a:solidFill>
                <a:effectLst/>
                <a:ea typeface="Calibri" panose="020F0502020204030204" pitchFamily="34" charset="0"/>
                <a:cs typeface="Calibri" panose="020F0502020204030204" pitchFamily="34" charset="0"/>
              </a:rPr>
              <a:t> </a:t>
            </a:r>
            <a:r>
              <a:rPr lang="fr-FR" sz="1600" spc="-15" dirty="0">
                <a:solidFill>
                  <a:srgbClr val="000000"/>
                </a:solidFill>
                <a:effectLst/>
                <a:ea typeface="Calibri" panose="020F0502020204030204" pitchFamily="34" charset="0"/>
                <a:cs typeface="Calibri" panose="020F0502020204030204" pitchFamily="34" charset="0"/>
              </a:rPr>
              <a:t>c</a:t>
            </a:r>
            <a:r>
              <a:rPr lang="fr-FR" sz="1600" dirty="0">
                <a:solidFill>
                  <a:srgbClr val="000000"/>
                </a:solidFill>
                <a:effectLst/>
                <a:ea typeface="Calibri" panose="020F0502020204030204" pitchFamily="34" charset="0"/>
                <a:cs typeface="Calibri" panose="020F0502020204030204" pitchFamily="34" charset="0"/>
              </a:rPr>
              <a:t>o</a:t>
            </a:r>
            <a:r>
              <a:rPr lang="fr-FR" sz="1600" spc="10" dirty="0">
                <a:solidFill>
                  <a:srgbClr val="000000"/>
                </a:solidFill>
                <a:effectLst/>
                <a:ea typeface="Calibri" panose="020F0502020204030204" pitchFamily="34" charset="0"/>
                <a:cs typeface="Calibri" panose="020F0502020204030204" pitchFamily="34" charset="0"/>
              </a:rPr>
              <a:t>n</a:t>
            </a:r>
            <a:r>
              <a:rPr lang="fr-FR" sz="1600" dirty="0">
                <a:solidFill>
                  <a:srgbClr val="000000"/>
                </a:solidFill>
                <a:effectLst/>
                <a:ea typeface="Calibri" panose="020F0502020204030204" pitchFamily="34" charset="0"/>
                <a:cs typeface="Calibri" panose="020F0502020204030204" pitchFamily="34" charset="0"/>
              </a:rPr>
              <a:t>s</a:t>
            </a:r>
            <a:r>
              <a:rPr lang="fr-FR" sz="1600" spc="-15" dirty="0">
                <a:solidFill>
                  <a:srgbClr val="000000"/>
                </a:solidFill>
                <a:effectLst/>
                <a:ea typeface="Calibri" panose="020F0502020204030204" pitchFamily="34" charset="0"/>
                <a:cs typeface="Calibri" panose="020F0502020204030204" pitchFamily="34" charset="0"/>
              </a:rPr>
              <a:t>i</a:t>
            </a:r>
            <a:r>
              <a:rPr lang="fr-FR" sz="1600" spc="5" dirty="0">
                <a:solidFill>
                  <a:srgbClr val="000000"/>
                </a:solidFill>
                <a:effectLst/>
                <a:ea typeface="Calibri" panose="020F0502020204030204" pitchFamily="34" charset="0"/>
                <a:cs typeface="Calibri" panose="020F0502020204030204" pitchFamily="34" charset="0"/>
              </a:rPr>
              <a:t>d</a:t>
            </a:r>
            <a:r>
              <a:rPr lang="fr-FR" sz="1600" dirty="0">
                <a:solidFill>
                  <a:srgbClr val="000000"/>
                </a:solidFill>
                <a:effectLst/>
                <a:ea typeface="Calibri" panose="020F0502020204030204" pitchFamily="34" charset="0"/>
                <a:cs typeface="Calibri" panose="020F0502020204030204" pitchFamily="34" charset="0"/>
              </a:rPr>
              <a:t>è</a:t>
            </a:r>
            <a:r>
              <a:rPr lang="fr-FR" sz="1600" spc="-20" dirty="0">
                <a:solidFill>
                  <a:srgbClr val="000000"/>
                </a:solidFill>
                <a:effectLst/>
                <a:ea typeface="Calibri" panose="020F0502020204030204" pitchFamily="34" charset="0"/>
                <a:cs typeface="Calibri" panose="020F0502020204030204" pitchFamily="34" charset="0"/>
              </a:rPr>
              <a:t>r</a:t>
            </a:r>
            <a:r>
              <a:rPr lang="fr-FR" sz="1600" dirty="0">
                <a:solidFill>
                  <a:srgbClr val="000000"/>
                </a:solidFill>
                <a:effectLst/>
                <a:ea typeface="Calibri" panose="020F0502020204030204" pitchFamily="34" charset="0"/>
                <a:cs typeface="Calibri" panose="020F0502020204030204" pitchFamily="34" charset="0"/>
              </a:rPr>
              <a:t>e(</a:t>
            </a:r>
            <a:r>
              <a:rPr lang="fr-FR" sz="1600" spc="-5" dirty="0">
                <a:solidFill>
                  <a:srgbClr val="000000"/>
                </a:solidFill>
                <a:effectLst/>
                <a:ea typeface="Calibri" panose="020F0502020204030204" pitchFamily="34" charset="0"/>
                <a:cs typeface="Calibri" panose="020F0502020204030204" pitchFamily="34" charset="0"/>
              </a:rPr>
              <a:t>n</a:t>
            </a:r>
            <a:r>
              <a:rPr lang="fr-FR" sz="1600" dirty="0">
                <a:solidFill>
                  <a:srgbClr val="000000"/>
                </a:solidFill>
                <a:effectLst/>
                <a:ea typeface="Calibri" panose="020F0502020204030204" pitchFamily="34" charset="0"/>
                <a:cs typeface="Calibri" panose="020F0502020204030204" pitchFamily="34" charset="0"/>
              </a:rPr>
              <a:t>t)</a:t>
            </a:r>
            <a:r>
              <a:rPr lang="fr-FR" sz="1600" spc="-50" dirty="0">
                <a:solidFill>
                  <a:srgbClr val="000000"/>
                </a:solidFill>
                <a:effectLst/>
                <a:ea typeface="Calibri" panose="020F0502020204030204" pitchFamily="34" charset="0"/>
                <a:cs typeface="Calibri" panose="020F0502020204030204" pitchFamily="34" charset="0"/>
              </a:rPr>
              <a:t> </a:t>
            </a:r>
            <a:r>
              <a:rPr lang="fr-FR" sz="1600" spc="5" dirty="0">
                <a:solidFill>
                  <a:srgbClr val="000000"/>
                </a:solidFill>
                <a:effectLst/>
                <a:ea typeface="Calibri" panose="020F0502020204030204" pitchFamily="34" charset="0"/>
                <a:cs typeface="Calibri" panose="020F0502020204030204" pitchFamily="34" charset="0"/>
              </a:rPr>
              <a:t>qu</a:t>
            </a:r>
            <a:r>
              <a:rPr lang="fr-FR" sz="1600" dirty="0">
                <a:solidFill>
                  <a:srgbClr val="000000"/>
                </a:solidFill>
                <a:effectLst/>
                <a:ea typeface="Calibri" panose="020F0502020204030204" pitchFamily="34" charset="0"/>
                <a:cs typeface="Calibri" panose="020F0502020204030204" pitchFamily="34" charset="0"/>
              </a:rPr>
              <a:t>e</a:t>
            </a:r>
            <a:r>
              <a:rPr lang="fr-FR" sz="1600" spc="-40" dirty="0">
                <a:solidFill>
                  <a:srgbClr val="000000"/>
                </a:solidFill>
                <a:effectLst/>
                <a:ea typeface="Calibri" panose="020F0502020204030204" pitchFamily="34" charset="0"/>
                <a:cs typeface="Calibri" panose="020F0502020204030204" pitchFamily="34" charset="0"/>
              </a:rPr>
              <a:t> </a:t>
            </a:r>
            <a:r>
              <a:rPr lang="fr-FR" sz="1600" spc="-10" dirty="0">
                <a:solidFill>
                  <a:srgbClr val="000000"/>
                </a:solidFill>
                <a:effectLst/>
                <a:ea typeface="Calibri" panose="020F0502020204030204" pitchFamily="34" charset="0"/>
                <a:cs typeface="Calibri" panose="020F0502020204030204" pitchFamily="34" charset="0"/>
              </a:rPr>
              <a:t>l</a:t>
            </a:r>
            <a:r>
              <a:rPr lang="fr-FR" sz="1600" dirty="0">
                <a:solidFill>
                  <a:srgbClr val="000000"/>
                </a:solidFill>
                <a:effectLst/>
                <a:ea typeface="Calibri" panose="020F0502020204030204" pitchFamily="34" charset="0"/>
                <a:cs typeface="Calibri" panose="020F0502020204030204" pitchFamily="34" charset="0"/>
              </a:rPr>
              <a:t>es</a:t>
            </a:r>
            <a:r>
              <a:rPr lang="fr-FR" sz="1600" spc="-30" dirty="0">
                <a:solidFill>
                  <a:srgbClr val="000000"/>
                </a:solidFill>
                <a:effectLst/>
                <a:ea typeface="Calibri" panose="020F0502020204030204" pitchFamily="34" charset="0"/>
                <a:cs typeface="Calibri" panose="020F0502020204030204" pitchFamily="34" charset="0"/>
              </a:rPr>
              <a:t> </a:t>
            </a:r>
            <a:r>
              <a:rPr lang="fr-FR" sz="1600" spc="5" dirty="0">
                <a:solidFill>
                  <a:srgbClr val="000000"/>
                </a:solidFill>
                <a:effectLst/>
                <a:ea typeface="Calibri" panose="020F0502020204030204" pitchFamily="34" charset="0"/>
                <a:cs typeface="Calibri" panose="020F0502020204030204" pitchFamily="34" charset="0"/>
              </a:rPr>
              <a:t>t</a:t>
            </a:r>
            <a:r>
              <a:rPr lang="fr-FR" sz="1600" spc="-25" dirty="0">
                <a:solidFill>
                  <a:srgbClr val="000000"/>
                </a:solidFill>
                <a:effectLst/>
                <a:ea typeface="Calibri" panose="020F0502020204030204" pitchFamily="34" charset="0"/>
                <a:cs typeface="Calibri" panose="020F0502020204030204" pitchFamily="34" charset="0"/>
              </a:rPr>
              <a:t>r</a:t>
            </a:r>
            <a:r>
              <a:rPr lang="fr-FR" sz="1600" spc="-35" dirty="0">
                <a:solidFill>
                  <a:srgbClr val="000000"/>
                </a:solidFill>
                <a:effectLst/>
                <a:ea typeface="Calibri" panose="020F0502020204030204" pitchFamily="34" charset="0"/>
                <a:cs typeface="Calibri" panose="020F0502020204030204" pitchFamily="34" charset="0"/>
              </a:rPr>
              <a:t>a</a:t>
            </a:r>
            <a:r>
              <a:rPr lang="fr-FR" sz="1600" spc="-15" dirty="0">
                <a:solidFill>
                  <a:srgbClr val="000000"/>
                </a:solidFill>
                <a:effectLst/>
                <a:ea typeface="Calibri" panose="020F0502020204030204" pitchFamily="34" charset="0"/>
                <a:cs typeface="Calibri" panose="020F0502020204030204" pitchFamily="34" charset="0"/>
              </a:rPr>
              <a:t>v</a:t>
            </a:r>
            <a:r>
              <a:rPr lang="fr-FR" sz="1600" dirty="0">
                <a:solidFill>
                  <a:srgbClr val="000000"/>
                </a:solidFill>
                <a:effectLst/>
                <a:ea typeface="Calibri" panose="020F0502020204030204" pitchFamily="34" charset="0"/>
                <a:cs typeface="Calibri" panose="020F0502020204030204" pitchFamily="34" charset="0"/>
              </a:rPr>
              <a:t>a</a:t>
            </a:r>
            <a:r>
              <a:rPr lang="fr-FR" sz="1600" spc="5" dirty="0">
                <a:solidFill>
                  <a:srgbClr val="000000"/>
                </a:solidFill>
                <a:effectLst/>
                <a:ea typeface="Calibri" panose="020F0502020204030204" pitchFamily="34" charset="0"/>
                <a:cs typeface="Calibri" panose="020F0502020204030204" pitchFamily="34" charset="0"/>
              </a:rPr>
              <a:t>u</a:t>
            </a:r>
            <a:r>
              <a:rPr lang="fr-FR" sz="1600" dirty="0">
                <a:solidFill>
                  <a:srgbClr val="000000"/>
                </a:solidFill>
                <a:effectLst/>
                <a:ea typeface="Calibri" panose="020F0502020204030204" pitchFamily="34" charset="0"/>
                <a:cs typeface="Calibri" panose="020F0502020204030204" pitchFamily="34" charset="0"/>
              </a:rPr>
              <a:t>x</a:t>
            </a:r>
            <a:r>
              <a:rPr lang="fr-FR" sz="1600" spc="-45" dirty="0">
                <a:solidFill>
                  <a:srgbClr val="000000"/>
                </a:solidFill>
                <a:effectLst/>
                <a:ea typeface="Calibri" panose="020F0502020204030204" pitchFamily="34" charset="0"/>
                <a:cs typeface="Calibri" panose="020F0502020204030204" pitchFamily="34" charset="0"/>
              </a:rPr>
              <a:t> </a:t>
            </a:r>
            <a:r>
              <a:rPr lang="fr-FR" sz="1600" dirty="0">
                <a:solidFill>
                  <a:srgbClr val="000000"/>
                </a:solidFill>
                <a:effectLst/>
                <a:ea typeface="Calibri" panose="020F0502020204030204" pitchFamily="34" charset="0"/>
                <a:cs typeface="Calibri" panose="020F0502020204030204" pitchFamily="34" charset="0"/>
              </a:rPr>
              <a:t>mé</a:t>
            </a:r>
            <a:r>
              <a:rPr lang="fr-FR" sz="1600" spc="5" dirty="0">
                <a:solidFill>
                  <a:srgbClr val="000000"/>
                </a:solidFill>
                <a:effectLst/>
                <a:ea typeface="Calibri" panose="020F0502020204030204" pitchFamily="34" charset="0"/>
                <a:cs typeface="Calibri" panose="020F0502020204030204" pitchFamily="34" charset="0"/>
              </a:rPr>
              <a:t>r</a:t>
            </a:r>
            <a:r>
              <a:rPr lang="fr-FR" sz="1600" spc="-10" dirty="0">
                <a:solidFill>
                  <a:srgbClr val="000000"/>
                </a:solidFill>
                <a:effectLst/>
                <a:ea typeface="Calibri" panose="020F0502020204030204" pitchFamily="34" charset="0"/>
                <a:cs typeface="Calibri" panose="020F0502020204030204" pitchFamily="34" charset="0"/>
              </a:rPr>
              <a:t>i</a:t>
            </a:r>
            <a:r>
              <a:rPr lang="fr-FR" sz="1600" spc="-5" dirty="0">
                <a:solidFill>
                  <a:srgbClr val="000000"/>
                </a:solidFill>
                <a:effectLst/>
                <a:ea typeface="Calibri" panose="020F0502020204030204" pitchFamily="34" charset="0"/>
                <a:cs typeface="Calibri" panose="020F0502020204030204" pitchFamily="34" charset="0"/>
              </a:rPr>
              <a:t>t</a:t>
            </a:r>
            <a:r>
              <a:rPr lang="fr-FR" sz="1600" dirty="0">
                <a:solidFill>
                  <a:srgbClr val="000000"/>
                </a:solidFill>
                <a:effectLst/>
                <a:ea typeface="Calibri" panose="020F0502020204030204" pitchFamily="34" charset="0"/>
                <a:cs typeface="Calibri" panose="020F0502020204030204" pitchFamily="34" charset="0"/>
              </a:rPr>
              <a:t>e</a:t>
            </a:r>
            <a:r>
              <a:rPr lang="fr-FR" sz="1600" spc="-15" dirty="0">
                <a:solidFill>
                  <a:srgbClr val="000000"/>
                </a:solidFill>
                <a:effectLst/>
                <a:ea typeface="Calibri" panose="020F0502020204030204" pitchFamily="34" charset="0"/>
                <a:cs typeface="Calibri" panose="020F0502020204030204" pitchFamily="34" charset="0"/>
              </a:rPr>
              <a:t>n</a:t>
            </a:r>
            <a:r>
              <a:rPr lang="fr-FR" sz="1600" dirty="0">
                <a:solidFill>
                  <a:srgbClr val="000000"/>
                </a:solidFill>
                <a:effectLst/>
                <a:ea typeface="Calibri" panose="020F0502020204030204" pitchFamily="34" charset="0"/>
                <a:cs typeface="Calibri" panose="020F0502020204030204" pitchFamily="34" charset="0"/>
              </a:rPr>
              <a:t>t </a:t>
            </a:r>
            <a:r>
              <a:rPr lang="fr-FR" sz="1600" spc="5" dirty="0">
                <a:solidFill>
                  <a:srgbClr val="000000"/>
                </a:solidFill>
                <a:effectLst/>
                <a:ea typeface="Calibri" panose="020F0502020204030204" pitchFamily="34" charset="0"/>
                <a:cs typeface="Calibri" panose="020F0502020204030204" pitchFamily="34" charset="0"/>
              </a:rPr>
              <a:t>d</a:t>
            </a:r>
            <a:r>
              <a:rPr lang="fr-FR" sz="1600" dirty="0">
                <a:solidFill>
                  <a:srgbClr val="000000"/>
                </a:solidFill>
                <a:effectLst/>
                <a:ea typeface="Calibri" panose="020F0502020204030204" pitchFamily="34" charset="0"/>
                <a:cs typeface="Calibri" panose="020F0502020204030204" pitchFamily="34" charset="0"/>
              </a:rPr>
              <a:t>'</a:t>
            </a:r>
            <a:r>
              <a:rPr lang="fr-FR" sz="1600" spc="-10" dirty="0">
                <a:solidFill>
                  <a:srgbClr val="000000"/>
                </a:solidFill>
                <a:effectLst/>
                <a:ea typeface="Calibri" panose="020F0502020204030204" pitchFamily="34" charset="0"/>
                <a:cs typeface="Calibri" panose="020F0502020204030204" pitchFamily="34" charset="0"/>
              </a:rPr>
              <a:t>ê</a:t>
            </a:r>
            <a:r>
              <a:rPr lang="fr-FR" sz="1600" spc="5" dirty="0">
                <a:solidFill>
                  <a:srgbClr val="000000"/>
                </a:solidFill>
                <a:effectLst/>
                <a:ea typeface="Calibri" panose="020F0502020204030204" pitchFamily="34" charset="0"/>
                <a:cs typeface="Calibri" panose="020F0502020204030204" pitchFamily="34" charset="0"/>
              </a:rPr>
              <a:t>t</a:t>
            </a:r>
            <a:r>
              <a:rPr lang="fr-FR" sz="1600" spc="-10" dirty="0">
                <a:solidFill>
                  <a:srgbClr val="000000"/>
                </a:solidFill>
                <a:effectLst/>
                <a:ea typeface="Calibri" panose="020F0502020204030204" pitchFamily="34" charset="0"/>
                <a:cs typeface="Calibri" panose="020F0502020204030204" pitchFamily="34" charset="0"/>
              </a:rPr>
              <a:t>r</a:t>
            </a:r>
            <a:r>
              <a:rPr lang="fr-FR" sz="1600" dirty="0">
                <a:solidFill>
                  <a:srgbClr val="000000"/>
                </a:solidFill>
                <a:effectLst/>
                <a:ea typeface="Calibri" panose="020F0502020204030204" pitchFamily="34" charset="0"/>
                <a:cs typeface="Calibri" panose="020F0502020204030204" pitchFamily="34" charset="0"/>
              </a:rPr>
              <a:t>e</a:t>
            </a:r>
            <a:r>
              <a:rPr lang="fr-FR" sz="1600" spc="5" dirty="0">
                <a:solidFill>
                  <a:srgbClr val="000000"/>
                </a:solidFill>
                <a:effectLst/>
                <a:ea typeface="Calibri" panose="020F0502020204030204" pitchFamily="34" charset="0"/>
                <a:cs typeface="Calibri" panose="020F0502020204030204" pitchFamily="34" charset="0"/>
              </a:rPr>
              <a:t> </a:t>
            </a:r>
            <a:r>
              <a:rPr lang="fr-FR" sz="1600" spc="-15" dirty="0">
                <a:solidFill>
                  <a:srgbClr val="000000"/>
                </a:solidFill>
                <a:effectLst/>
                <a:ea typeface="Calibri" panose="020F0502020204030204" pitchFamily="34" charset="0"/>
                <a:cs typeface="Calibri" panose="020F0502020204030204" pitchFamily="34" charset="0"/>
              </a:rPr>
              <a:t>s</a:t>
            </a:r>
            <a:r>
              <a:rPr lang="fr-FR" sz="1600" dirty="0">
                <a:solidFill>
                  <a:srgbClr val="000000"/>
                </a:solidFill>
                <a:effectLst/>
                <a:ea typeface="Calibri" panose="020F0502020204030204" pitchFamily="34" charset="0"/>
                <a:cs typeface="Calibri" panose="020F0502020204030204" pitchFamily="34" charset="0"/>
              </a:rPr>
              <a:t>ou</a:t>
            </a:r>
            <a:r>
              <a:rPr lang="fr-FR" sz="1600" spc="-10" dirty="0">
                <a:solidFill>
                  <a:srgbClr val="000000"/>
                </a:solidFill>
                <a:effectLst/>
                <a:ea typeface="Calibri" panose="020F0502020204030204" pitchFamily="34" charset="0"/>
                <a:cs typeface="Calibri" panose="020F0502020204030204" pitchFamily="34" charset="0"/>
              </a:rPr>
              <a:t>t</a:t>
            </a:r>
            <a:r>
              <a:rPr lang="fr-FR" sz="1600" dirty="0">
                <a:solidFill>
                  <a:srgbClr val="000000"/>
                </a:solidFill>
                <a:effectLst/>
                <a:ea typeface="Calibri" panose="020F0502020204030204" pitchFamily="34" charset="0"/>
                <a:cs typeface="Calibri" panose="020F0502020204030204" pitchFamily="34" charset="0"/>
              </a:rPr>
              <a:t>e</a:t>
            </a:r>
            <a:r>
              <a:rPr lang="fr-FR" sz="1600" spc="-5" dirty="0">
                <a:solidFill>
                  <a:srgbClr val="000000"/>
                </a:solidFill>
                <a:effectLst/>
                <a:ea typeface="Calibri" panose="020F0502020204030204" pitchFamily="34" charset="0"/>
                <a:cs typeface="Calibri" panose="020F0502020204030204" pitchFamily="34" charset="0"/>
              </a:rPr>
              <a:t>n</a:t>
            </a:r>
            <a:r>
              <a:rPr lang="fr-FR" sz="1600" spc="5" dirty="0">
                <a:solidFill>
                  <a:srgbClr val="000000"/>
                </a:solidFill>
                <a:effectLst/>
                <a:ea typeface="Calibri" panose="020F0502020204030204" pitchFamily="34" charset="0"/>
                <a:cs typeface="Calibri" panose="020F0502020204030204" pitchFamily="34" charset="0"/>
              </a:rPr>
              <a:t>u</a:t>
            </a:r>
            <a:r>
              <a:rPr lang="fr-FR" sz="1600" dirty="0">
                <a:solidFill>
                  <a:srgbClr val="000000"/>
                </a:solidFill>
                <a:effectLst/>
                <a:ea typeface="Calibri" panose="020F0502020204030204" pitchFamily="34" charset="0"/>
                <a:cs typeface="Calibri" panose="020F0502020204030204" pitchFamily="34" charset="0"/>
              </a:rPr>
              <a:t>s, la direction</a:t>
            </a:r>
            <a:r>
              <a:rPr lang="fr-FR" sz="1600" spc="5" dirty="0">
                <a:solidFill>
                  <a:srgbClr val="000000"/>
                </a:solidFill>
                <a:effectLst/>
                <a:ea typeface="Calibri" panose="020F0502020204030204" pitchFamily="34" charset="0"/>
                <a:cs typeface="Calibri" panose="020F0502020204030204" pitchFamily="34" charset="0"/>
              </a:rPr>
              <a:t> </a:t>
            </a:r>
            <a:r>
              <a:rPr lang="fr-FR" sz="1600" spc="-5" dirty="0">
                <a:solidFill>
                  <a:srgbClr val="000000"/>
                </a:solidFill>
                <a:effectLst/>
                <a:ea typeface="Calibri" panose="020F0502020204030204" pitchFamily="34" charset="0"/>
                <a:cs typeface="Calibri" panose="020F0502020204030204" pitchFamily="34" charset="0"/>
              </a:rPr>
              <a:t>d</a:t>
            </a:r>
            <a:r>
              <a:rPr lang="fr-FR" sz="1600" dirty="0">
                <a:solidFill>
                  <a:srgbClr val="000000"/>
                </a:solidFill>
                <a:effectLst/>
                <a:ea typeface="Calibri" panose="020F0502020204030204" pitchFamily="34" charset="0"/>
                <a:cs typeface="Calibri" panose="020F0502020204030204" pitchFamily="34" charset="0"/>
              </a:rPr>
              <a:t>e</a:t>
            </a:r>
            <a:r>
              <a:rPr lang="fr-FR" sz="1600" spc="5" dirty="0">
                <a:solidFill>
                  <a:srgbClr val="000000"/>
                </a:solidFill>
                <a:effectLst/>
                <a:ea typeface="Calibri" panose="020F0502020204030204" pitchFamily="34" charset="0"/>
                <a:cs typeface="Calibri" panose="020F0502020204030204" pitchFamily="34" charset="0"/>
              </a:rPr>
              <a:t> </a:t>
            </a:r>
            <a:r>
              <a:rPr lang="fr-FR" sz="1600" spc="-5" dirty="0">
                <a:solidFill>
                  <a:srgbClr val="000000"/>
                </a:solidFill>
                <a:effectLst/>
                <a:ea typeface="Calibri" panose="020F0502020204030204" pitchFamily="34" charset="0"/>
                <a:cs typeface="Calibri" panose="020F0502020204030204" pitchFamily="34" charset="0"/>
              </a:rPr>
              <a:t>t</a:t>
            </a:r>
            <a:r>
              <a:rPr lang="fr-FR" sz="1600" spc="5" dirty="0">
                <a:solidFill>
                  <a:srgbClr val="000000"/>
                </a:solidFill>
                <a:effectLst/>
                <a:ea typeface="Calibri" panose="020F0502020204030204" pitchFamily="34" charset="0"/>
                <a:cs typeface="Calibri" panose="020F0502020204030204" pitchFamily="34" charset="0"/>
              </a:rPr>
              <a:t>h</a:t>
            </a:r>
            <a:r>
              <a:rPr lang="fr-FR" sz="1600" dirty="0">
                <a:solidFill>
                  <a:srgbClr val="000000"/>
                </a:solidFill>
                <a:effectLst/>
                <a:ea typeface="Calibri" panose="020F0502020204030204" pitchFamily="34" charset="0"/>
                <a:cs typeface="Calibri" panose="020F0502020204030204" pitchFamily="34" charset="0"/>
              </a:rPr>
              <a:t>èse</a:t>
            </a:r>
            <a:r>
              <a:rPr lang="fr-FR" sz="1600" spc="-5" dirty="0">
                <a:solidFill>
                  <a:srgbClr val="000000"/>
                </a:solidFill>
                <a:effectLst/>
                <a:ea typeface="Calibri" panose="020F0502020204030204" pitchFamily="34" charset="0"/>
                <a:cs typeface="Calibri" panose="020F0502020204030204" pitchFamily="34" charset="0"/>
              </a:rPr>
              <a:t> </a:t>
            </a:r>
            <a:r>
              <a:rPr lang="fr-FR" sz="1600" spc="5" dirty="0">
                <a:solidFill>
                  <a:srgbClr val="000000"/>
                </a:solidFill>
                <a:effectLst/>
                <a:ea typeface="Calibri" panose="020F0502020204030204" pitchFamily="34" charset="0"/>
                <a:cs typeface="Calibri" panose="020F0502020204030204" pitchFamily="34" charset="0"/>
              </a:rPr>
              <a:t>t</a:t>
            </a:r>
            <a:r>
              <a:rPr lang="fr-FR" sz="1600" spc="-25" dirty="0">
                <a:solidFill>
                  <a:srgbClr val="000000"/>
                </a:solidFill>
                <a:effectLst/>
                <a:ea typeface="Calibri" panose="020F0502020204030204" pitchFamily="34" charset="0"/>
                <a:cs typeface="Calibri" panose="020F0502020204030204" pitchFamily="34" charset="0"/>
              </a:rPr>
              <a:t>r</a:t>
            </a:r>
            <a:r>
              <a:rPr lang="fr-FR" sz="1600" dirty="0">
                <a:solidFill>
                  <a:srgbClr val="000000"/>
                </a:solidFill>
                <a:effectLst/>
                <a:ea typeface="Calibri" panose="020F0502020204030204" pitchFamily="34" charset="0"/>
                <a:cs typeface="Calibri" panose="020F0502020204030204" pitchFamily="34" charset="0"/>
              </a:rPr>
              <a:t>a</a:t>
            </a:r>
            <a:r>
              <a:rPr lang="fr-FR" sz="1600" spc="5" dirty="0">
                <a:solidFill>
                  <a:srgbClr val="000000"/>
                </a:solidFill>
                <a:effectLst/>
                <a:ea typeface="Calibri" panose="020F0502020204030204" pitchFamily="34" charset="0"/>
                <a:cs typeface="Calibri" panose="020F0502020204030204" pitchFamily="34" charset="0"/>
              </a:rPr>
              <a:t>n</a:t>
            </a:r>
            <a:r>
              <a:rPr lang="fr-FR" sz="1600" dirty="0">
                <a:solidFill>
                  <a:srgbClr val="000000"/>
                </a:solidFill>
                <a:effectLst/>
                <a:ea typeface="Calibri" panose="020F0502020204030204" pitchFamily="34" charset="0"/>
                <a:cs typeface="Calibri" panose="020F0502020204030204" pitchFamily="34" charset="0"/>
              </a:rPr>
              <a:t>sm</a:t>
            </a:r>
            <a:r>
              <a:rPr lang="fr-FR" sz="1600" spc="-20" dirty="0">
                <a:solidFill>
                  <a:srgbClr val="000000"/>
                </a:solidFill>
                <a:effectLst/>
                <a:ea typeface="Calibri" panose="020F0502020204030204" pitchFamily="34" charset="0"/>
                <a:cs typeface="Calibri" panose="020F0502020204030204" pitchFamily="34" charset="0"/>
              </a:rPr>
              <a:t>e</a:t>
            </a:r>
            <a:r>
              <a:rPr lang="fr-FR" sz="1600" dirty="0">
                <a:solidFill>
                  <a:srgbClr val="000000"/>
                </a:solidFill>
                <a:effectLst/>
                <a:ea typeface="Calibri" panose="020F0502020204030204" pitchFamily="34" charset="0"/>
                <a:cs typeface="Calibri" panose="020F0502020204030204" pitchFamily="34" charset="0"/>
              </a:rPr>
              <a:t>t</a:t>
            </a:r>
            <a:r>
              <a:rPr lang="fr-FR" sz="1600" spc="10" dirty="0">
                <a:solidFill>
                  <a:srgbClr val="000000"/>
                </a:solidFill>
                <a:effectLst/>
                <a:ea typeface="Calibri" panose="020F0502020204030204" pitchFamily="34" charset="0"/>
                <a:cs typeface="Calibri" panose="020F0502020204030204" pitchFamily="34" charset="0"/>
              </a:rPr>
              <a:t> </a:t>
            </a:r>
            <a:r>
              <a:rPr lang="fr-FR" sz="1600" spc="-5" dirty="0">
                <a:solidFill>
                  <a:srgbClr val="000000"/>
                </a:solidFill>
                <a:effectLst/>
                <a:ea typeface="Calibri" panose="020F0502020204030204" pitchFamily="34" charset="0"/>
                <a:cs typeface="Calibri" panose="020F0502020204030204" pitchFamily="34" charset="0"/>
              </a:rPr>
              <a:t>u</a:t>
            </a:r>
            <a:r>
              <a:rPr lang="fr-FR" sz="1600" spc="5" dirty="0">
                <a:solidFill>
                  <a:srgbClr val="000000"/>
                </a:solidFill>
                <a:effectLst/>
                <a:ea typeface="Calibri" panose="020F0502020204030204" pitchFamily="34" charset="0"/>
                <a:cs typeface="Calibri" panose="020F0502020204030204" pitchFamily="34" charset="0"/>
              </a:rPr>
              <a:t>n</a:t>
            </a:r>
            <a:r>
              <a:rPr lang="fr-FR" sz="1600" dirty="0">
                <a:solidFill>
                  <a:srgbClr val="000000"/>
                </a:solidFill>
                <a:effectLst/>
                <a:ea typeface="Calibri" panose="020F0502020204030204" pitchFamily="34" charset="0"/>
                <a:cs typeface="Calibri" panose="020F0502020204030204" pitchFamily="34" charset="0"/>
              </a:rPr>
              <a:t>e</a:t>
            </a:r>
            <a:r>
              <a:rPr lang="fr-FR" sz="1600" spc="5" dirty="0">
                <a:solidFill>
                  <a:srgbClr val="000000"/>
                </a:solidFill>
                <a:effectLst/>
                <a:ea typeface="Calibri" panose="020F0502020204030204" pitchFamily="34" charset="0"/>
                <a:cs typeface="Calibri" panose="020F0502020204030204" pitchFamily="34" charset="0"/>
              </a:rPr>
              <a:t> p</a:t>
            </a:r>
            <a:r>
              <a:rPr lang="fr-FR" sz="1600" spc="-25" dirty="0">
                <a:solidFill>
                  <a:srgbClr val="000000"/>
                </a:solidFill>
                <a:effectLst/>
                <a:ea typeface="Calibri" panose="020F0502020204030204" pitchFamily="34" charset="0"/>
                <a:cs typeface="Calibri" panose="020F0502020204030204" pitchFamily="34" charset="0"/>
              </a:rPr>
              <a:t>r</a:t>
            </a:r>
            <a:r>
              <a:rPr lang="fr-FR" sz="1600" spc="20" dirty="0">
                <a:solidFill>
                  <a:srgbClr val="000000"/>
                </a:solidFill>
                <a:effectLst/>
                <a:ea typeface="Calibri" panose="020F0502020204030204" pitchFamily="34" charset="0"/>
                <a:cs typeface="Calibri" panose="020F0502020204030204" pitchFamily="34" charset="0"/>
              </a:rPr>
              <a:t>o</a:t>
            </a:r>
            <a:r>
              <a:rPr lang="fr-FR" sz="1600" spc="5" dirty="0">
                <a:solidFill>
                  <a:srgbClr val="000000"/>
                </a:solidFill>
                <a:effectLst/>
                <a:ea typeface="Calibri" panose="020F0502020204030204" pitchFamily="34" charset="0"/>
                <a:cs typeface="Calibri" panose="020F0502020204030204" pitchFamily="34" charset="0"/>
              </a:rPr>
              <a:t>p</a:t>
            </a:r>
            <a:r>
              <a:rPr lang="fr-FR" sz="1600" dirty="0">
                <a:solidFill>
                  <a:srgbClr val="000000"/>
                </a:solidFill>
                <a:effectLst/>
                <a:ea typeface="Calibri" panose="020F0502020204030204" pitchFamily="34" charset="0"/>
                <a:cs typeface="Calibri" panose="020F0502020204030204" pitchFamily="34" charset="0"/>
              </a:rPr>
              <a:t>osi</a:t>
            </a:r>
            <a:r>
              <a:rPr lang="fr-FR" sz="1600" spc="5" dirty="0">
                <a:solidFill>
                  <a:srgbClr val="000000"/>
                </a:solidFill>
                <a:effectLst/>
                <a:ea typeface="Calibri" panose="020F0502020204030204" pitchFamily="34" charset="0"/>
                <a:cs typeface="Calibri" panose="020F0502020204030204" pitchFamily="34" charset="0"/>
              </a:rPr>
              <a:t>t</a:t>
            </a:r>
            <a:r>
              <a:rPr lang="fr-FR" sz="1600" spc="-10" dirty="0">
                <a:solidFill>
                  <a:srgbClr val="000000"/>
                </a:solidFill>
                <a:effectLst/>
                <a:ea typeface="Calibri" panose="020F0502020204030204" pitchFamily="34" charset="0"/>
                <a:cs typeface="Calibri" panose="020F0502020204030204" pitchFamily="34" charset="0"/>
              </a:rPr>
              <a:t>i</a:t>
            </a:r>
            <a:r>
              <a:rPr lang="fr-FR" sz="1600" dirty="0">
                <a:solidFill>
                  <a:srgbClr val="000000"/>
                </a:solidFill>
                <a:effectLst/>
                <a:ea typeface="Calibri" panose="020F0502020204030204" pitchFamily="34" charset="0"/>
                <a:cs typeface="Calibri" panose="020F0502020204030204" pitchFamily="34" charset="0"/>
              </a:rPr>
              <a:t>on </a:t>
            </a:r>
            <a:r>
              <a:rPr lang="fr-FR" sz="1600" spc="5" dirty="0">
                <a:solidFill>
                  <a:srgbClr val="000000"/>
                </a:solidFill>
                <a:effectLst/>
                <a:ea typeface="Calibri" panose="020F0502020204030204" pitchFamily="34" charset="0"/>
                <a:cs typeface="Calibri" panose="020F0502020204030204" pitchFamily="34" charset="0"/>
              </a:rPr>
              <a:t>d</a:t>
            </a:r>
            <a:r>
              <a:rPr lang="fr-FR" sz="1600" dirty="0">
                <a:solidFill>
                  <a:srgbClr val="000000"/>
                </a:solidFill>
                <a:effectLst/>
                <a:ea typeface="Calibri" panose="020F0502020204030204" pitchFamily="34" charset="0"/>
                <a:cs typeface="Calibri" panose="020F0502020204030204" pitchFamily="34" charset="0"/>
              </a:rPr>
              <a:t>e</a:t>
            </a:r>
            <a:r>
              <a:rPr lang="fr-FR" sz="1600" spc="5" dirty="0">
                <a:solidFill>
                  <a:srgbClr val="000000"/>
                </a:solidFill>
                <a:effectLst/>
                <a:ea typeface="Calibri" panose="020F0502020204030204" pitchFamily="34" charset="0"/>
                <a:cs typeface="Calibri" panose="020F0502020204030204" pitchFamily="34" charset="0"/>
              </a:rPr>
              <a:t> </a:t>
            </a:r>
            <a:r>
              <a:rPr lang="fr-FR" sz="1600" spc="-10" dirty="0">
                <a:solidFill>
                  <a:srgbClr val="000000"/>
                </a:solidFill>
                <a:effectLst/>
                <a:ea typeface="Calibri" panose="020F0502020204030204" pitchFamily="34" charset="0"/>
                <a:cs typeface="Calibri" panose="020F0502020204030204" pitchFamily="34" charset="0"/>
              </a:rPr>
              <a:t>j</a:t>
            </a:r>
            <a:r>
              <a:rPr lang="fr-FR" sz="1600" spc="5" dirty="0">
                <a:solidFill>
                  <a:srgbClr val="000000"/>
                </a:solidFill>
                <a:effectLst/>
                <a:ea typeface="Calibri" panose="020F0502020204030204" pitchFamily="34" charset="0"/>
                <a:cs typeface="Calibri" panose="020F0502020204030204" pitchFamily="34" charset="0"/>
              </a:rPr>
              <a:t>u</a:t>
            </a:r>
            <a:r>
              <a:rPr lang="fr-FR" sz="1600" dirty="0">
                <a:solidFill>
                  <a:srgbClr val="000000"/>
                </a:solidFill>
                <a:effectLst/>
                <a:ea typeface="Calibri" panose="020F0502020204030204" pitchFamily="34" charset="0"/>
                <a:cs typeface="Calibri" panose="020F0502020204030204" pitchFamily="34" charset="0"/>
              </a:rPr>
              <a:t>ry </a:t>
            </a:r>
            <a:r>
              <a:rPr lang="fr-FR" sz="1600" spc="-5" dirty="0">
                <a:solidFill>
                  <a:srgbClr val="000000"/>
                </a:solidFill>
                <a:effectLst/>
                <a:ea typeface="Calibri" panose="020F0502020204030204" pitchFamily="34" charset="0"/>
                <a:cs typeface="Calibri" panose="020F0502020204030204" pitchFamily="34" charset="0"/>
              </a:rPr>
              <a:t>e</a:t>
            </a:r>
            <a:r>
              <a:rPr lang="fr-FR" sz="1600" dirty="0">
                <a:solidFill>
                  <a:srgbClr val="000000"/>
                </a:solidFill>
                <a:effectLst/>
                <a:ea typeface="Calibri" panose="020F0502020204030204" pitchFamily="34" charset="0"/>
                <a:cs typeface="Calibri" panose="020F0502020204030204" pitchFamily="34" charset="0"/>
              </a:rPr>
              <a:t>t</a:t>
            </a:r>
            <a:r>
              <a:rPr lang="fr-FR" sz="1600" spc="10" dirty="0">
                <a:solidFill>
                  <a:srgbClr val="000000"/>
                </a:solidFill>
                <a:effectLst/>
                <a:ea typeface="Calibri" panose="020F0502020204030204" pitchFamily="34" charset="0"/>
                <a:cs typeface="Calibri" panose="020F0502020204030204" pitchFamily="34" charset="0"/>
              </a:rPr>
              <a:t> </a:t>
            </a:r>
            <a:r>
              <a:rPr lang="fr-FR" sz="1600" spc="5" dirty="0">
                <a:solidFill>
                  <a:srgbClr val="000000"/>
                </a:solidFill>
                <a:effectLst/>
                <a:ea typeface="Calibri" panose="020F0502020204030204" pitchFamily="34" charset="0"/>
                <a:cs typeface="Calibri" panose="020F0502020204030204" pitchFamily="34" charset="0"/>
              </a:rPr>
              <a:t>d</a:t>
            </a:r>
            <a:r>
              <a:rPr lang="fr-FR" sz="1600" dirty="0">
                <a:solidFill>
                  <a:srgbClr val="000000"/>
                </a:solidFill>
                <a:effectLst/>
                <a:ea typeface="Calibri" panose="020F0502020204030204" pitchFamily="34" charset="0"/>
                <a:cs typeface="Calibri" panose="020F0502020204030204" pitchFamily="34" charset="0"/>
              </a:rPr>
              <a:t>e</a:t>
            </a:r>
            <a:r>
              <a:rPr lang="fr-FR" sz="1600" spc="5" dirty="0">
                <a:solidFill>
                  <a:srgbClr val="000000"/>
                </a:solidFill>
                <a:effectLst/>
                <a:ea typeface="Calibri" panose="020F0502020204030204" pitchFamily="34" charset="0"/>
                <a:cs typeface="Calibri" panose="020F0502020204030204" pitchFamily="34" charset="0"/>
              </a:rPr>
              <a:t> </a:t>
            </a:r>
            <a:r>
              <a:rPr lang="fr-FR" sz="1600" spc="-25" dirty="0" err="1">
                <a:solidFill>
                  <a:srgbClr val="000000"/>
                </a:solidFill>
                <a:effectLst/>
                <a:ea typeface="Calibri" panose="020F0502020204030204" pitchFamily="34" charset="0"/>
                <a:cs typeface="Calibri" panose="020F0502020204030204" pitchFamily="34" charset="0"/>
              </a:rPr>
              <a:t>r</a:t>
            </a:r>
            <a:r>
              <a:rPr lang="fr-FR" sz="1600" spc="-10" dirty="0" err="1">
                <a:solidFill>
                  <a:srgbClr val="000000"/>
                </a:solidFill>
                <a:effectLst/>
                <a:ea typeface="Calibri" panose="020F0502020204030204" pitchFamily="34" charset="0"/>
                <a:cs typeface="Calibri" panose="020F0502020204030204" pitchFamily="34" charset="0"/>
              </a:rPr>
              <a:t>a</a:t>
            </a:r>
            <a:r>
              <a:rPr lang="fr-FR" sz="1600" spc="5" dirty="0" err="1">
                <a:solidFill>
                  <a:srgbClr val="000000"/>
                </a:solidFill>
                <a:effectLst/>
                <a:ea typeface="Calibri" panose="020F0502020204030204" pitchFamily="34" charset="0"/>
                <a:cs typeface="Calibri" panose="020F0502020204030204" pitchFamily="34" charset="0"/>
              </a:rPr>
              <a:t>pp</a:t>
            </a:r>
            <a:r>
              <a:rPr lang="fr-FR" sz="1600" spc="-10" dirty="0" err="1">
                <a:solidFill>
                  <a:srgbClr val="000000"/>
                </a:solidFill>
                <a:effectLst/>
                <a:ea typeface="Calibri" panose="020F0502020204030204" pitchFamily="34" charset="0"/>
                <a:cs typeface="Calibri" panose="020F0502020204030204" pitchFamily="34" charset="0"/>
              </a:rPr>
              <a:t>o</a:t>
            </a:r>
            <a:r>
              <a:rPr lang="fr-FR" sz="1600" dirty="0" err="1">
                <a:solidFill>
                  <a:srgbClr val="000000"/>
                </a:solidFill>
                <a:effectLst/>
                <a:ea typeface="Calibri" panose="020F0502020204030204" pitchFamily="34" charset="0"/>
                <a:cs typeface="Calibri" panose="020F0502020204030204" pitchFamily="34" charset="0"/>
              </a:rPr>
              <a:t>r</a:t>
            </a:r>
            <a:r>
              <a:rPr lang="fr-FR" sz="1600" spc="-5" dirty="0" err="1">
                <a:solidFill>
                  <a:srgbClr val="000000"/>
                </a:solidFill>
                <a:effectLst/>
                <a:ea typeface="Calibri" panose="020F0502020204030204" pitchFamily="34" charset="0"/>
                <a:cs typeface="Calibri" panose="020F0502020204030204" pitchFamily="34" charset="0"/>
              </a:rPr>
              <a:t>t</a:t>
            </a:r>
            <a:r>
              <a:rPr lang="fr-FR" sz="1600" spc="-10" dirty="0" err="1">
                <a:solidFill>
                  <a:srgbClr val="000000"/>
                </a:solidFill>
                <a:effectLst/>
                <a:ea typeface="Calibri" panose="020F0502020204030204" pitchFamily="34" charset="0"/>
                <a:cs typeface="Calibri" panose="020F0502020204030204" pitchFamily="34" charset="0"/>
              </a:rPr>
              <a:t>e</a:t>
            </a:r>
            <a:r>
              <a:rPr lang="fr-FR" sz="1600" spc="5" dirty="0" err="1">
                <a:solidFill>
                  <a:srgbClr val="000000"/>
                </a:solidFill>
                <a:effectLst/>
                <a:ea typeface="Calibri" panose="020F0502020204030204" pitchFamily="34" charset="0"/>
                <a:cs typeface="Calibri" panose="020F0502020204030204" pitchFamily="34" charset="0"/>
              </a:rPr>
              <a:t>u</a:t>
            </a:r>
            <a:r>
              <a:rPr lang="fr-FR" sz="1600" spc="-25" dirty="0" err="1">
                <a:solidFill>
                  <a:srgbClr val="000000"/>
                </a:solidFill>
                <a:effectLst/>
                <a:ea typeface="Calibri" panose="020F0502020204030204" pitchFamily="34" charset="0"/>
                <a:cs typeface="Calibri" panose="020F0502020204030204" pitchFamily="34" charset="0"/>
              </a:rPr>
              <a:t>r.euse.</a:t>
            </a:r>
            <a:r>
              <a:rPr lang="fr-FR" sz="1600" dirty="0" err="1">
                <a:solidFill>
                  <a:srgbClr val="000000"/>
                </a:solidFill>
                <a:effectLst/>
                <a:ea typeface="Calibri" panose="020F0502020204030204" pitchFamily="34" charset="0"/>
                <a:cs typeface="Calibri" panose="020F0502020204030204" pitchFamily="34" charset="0"/>
              </a:rPr>
              <a:t>s</a:t>
            </a:r>
            <a:r>
              <a:rPr lang="fr-FR" sz="1600" dirty="0">
                <a:solidFill>
                  <a:srgbClr val="000000"/>
                </a:solidFill>
                <a:effectLst/>
                <a:ea typeface="Calibri" panose="020F0502020204030204" pitchFamily="34" charset="0"/>
                <a:cs typeface="Calibri" panose="020F0502020204030204" pitchFamily="34" charset="0"/>
              </a:rPr>
              <a:t>, </a:t>
            </a:r>
            <a:r>
              <a:rPr lang="fr-FR" sz="1600" spc="-10" dirty="0">
                <a:solidFill>
                  <a:srgbClr val="FF0000"/>
                </a:solidFill>
                <a:effectLst/>
                <a:ea typeface="Calibri" panose="020F0502020204030204" pitchFamily="34" charset="0"/>
                <a:cs typeface="Calibri" panose="020F0502020204030204" pitchFamily="34" charset="0"/>
              </a:rPr>
              <a:t>la liste des </a:t>
            </a:r>
            <a:r>
              <a:rPr lang="fr-FR" sz="1600" spc="-5" dirty="0">
                <a:solidFill>
                  <a:srgbClr val="FF0000"/>
                </a:solidFill>
                <a:effectLst/>
                <a:ea typeface="Calibri" panose="020F0502020204030204" pitchFamily="34" charset="0"/>
                <a:cs typeface="Calibri" panose="020F0502020204030204" pitchFamily="34" charset="0"/>
              </a:rPr>
              <a:t>productions scientifiques (Publications, communications, brevets, logiciels..)</a:t>
            </a:r>
            <a:r>
              <a:rPr lang="fr-FR" sz="1600" dirty="0">
                <a:solidFill>
                  <a:srgbClr val="000000"/>
                </a:solidFill>
                <a:effectLst/>
                <a:ea typeface="Calibri" panose="020F0502020204030204" pitchFamily="34" charset="0"/>
                <a:cs typeface="Calibri" panose="020F0502020204030204" pitchFamily="34" charset="0"/>
              </a:rPr>
              <a:t>,</a:t>
            </a:r>
            <a:r>
              <a:rPr lang="fr-FR" sz="1600" spc="10" dirty="0">
                <a:solidFill>
                  <a:srgbClr val="000000"/>
                </a:solidFill>
                <a:effectLst/>
                <a:ea typeface="Calibri" panose="020F0502020204030204" pitchFamily="34" charset="0"/>
                <a:cs typeface="Calibri" panose="020F0502020204030204" pitchFamily="34" charset="0"/>
              </a:rPr>
              <a:t> </a:t>
            </a:r>
            <a:r>
              <a:rPr lang="fr-FR" sz="1600" dirty="0">
                <a:solidFill>
                  <a:srgbClr val="000000"/>
                </a:solidFill>
                <a:effectLst/>
                <a:ea typeface="Calibri" panose="020F0502020204030204" pitchFamily="34" charset="0"/>
                <a:cs typeface="Calibri" panose="020F0502020204030204" pitchFamily="34" charset="0"/>
              </a:rPr>
              <a:t>la li</a:t>
            </a:r>
            <a:r>
              <a:rPr lang="fr-FR" sz="1600" spc="-15" dirty="0">
                <a:solidFill>
                  <a:srgbClr val="000000"/>
                </a:solidFill>
                <a:effectLst/>
                <a:ea typeface="Calibri" panose="020F0502020204030204" pitchFamily="34" charset="0"/>
                <a:cs typeface="Calibri" panose="020F0502020204030204" pitchFamily="34" charset="0"/>
              </a:rPr>
              <a:t>s</a:t>
            </a:r>
            <a:r>
              <a:rPr lang="fr-FR" sz="1600" spc="-5" dirty="0">
                <a:solidFill>
                  <a:srgbClr val="000000"/>
                </a:solidFill>
                <a:effectLst/>
                <a:ea typeface="Calibri" panose="020F0502020204030204" pitchFamily="34" charset="0"/>
                <a:cs typeface="Calibri" panose="020F0502020204030204" pitchFamily="34" charset="0"/>
              </a:rPr>
              <a:t>t</a:t>
            </a:r>
            <a:r>
              <a:rPr lang="fr-FR" sz="1600" dirty="0">
                <a:solidFill>
                  <a:srgbClr val="000000"/>
                </a:solidFill>
                <a:effectLst/>
                <a:ea typeface="Calibri" panose="020F0502020204030204" pitchFamily="34" charset="0"/>
                <a:cs typeface="Calibri" panose="020F0502020204030204" pitchFamily="34" charset="0"/>
              </a:rPr>
              <a:t>e</a:t>
            </a:r>
            <a:r>
              <a:rPr lang="fr-FR" sz="1600" spc="15" dirty="0">
                <a:solidFill>
                  <a:srgbClr val="000000"/>
                </a:solidFill>
                <a:effectLst/>
                <a:ea typeface="Calibri" panose="020F0502020204030204" pitchFamily="34" charset="0"/>
                <a:cs typeface="Calibri" panose="020F0502020204030204" pitchFamily="34" charset="0"/>
              </a:rPr>
              <a:t> </a:t>
            </a:r>
            <a:r>
              <a:rPr lang="fr-FR" sz="1600" dirty="0">
                <a:solidFill>
                  <a:srgbClr val="000000"/>
                </a:solidFill>
                <a:effectLst/>
                <a:ea typeface="Calibri" panose="020F0502020204030204" pitchFamily="34" charset="0"/>
                <a:cs typeface="Calibri" panose="020F0502020204030204" pitchFamily="34" charset="0"/>
              </a:rPr>
              <a:t>des </a:t>
            </a:r>
            <a:r>
              <a:rPr lang="fr-FR" sz="1600" spc="-20" dirty="0">
                <a:solidFill>
                  <a:srgbClr val="000000"/>
                </a:solidFill>
                <a:effectLst/>
                <a:ea typeface="Calibri" panose="020F0502020204030204" pitchFamily="34" charset="0"/>
                <a:cs typeface="Calibri" panose="020F0502020204030204" pitchFamily="34" charset="0"/>
              </a:rPr>
              <a:t>f</a:t>
            </a:r>
            <a:r>
              <a:rPr lang="fr-FR" sz="1600" dirty="0">
                <a:solidFill>
                  <a:srgbClr val="000000"/>
                </a:solidFill>
                <a:effectLst/>
                <a:ea typeface="Calibri" panose="020F0502020204030204" pitchFamily="34" charset="0"/>
                <a:cs typeface="Calibri" panose="020F0502020204030204" pitchFamily="34" charset="0"/>
              </a:rPr>
              <a:t>o</a:t>
            </a:r>
            <a:r>
              <a:rPr lang="fr-FR" sz="1600" spc="5" dirty="0">
                <a:solidFill>
                  <a:srgbClr val="000000"/>
                </a:solidFill>
                <a:effectLst/>
                <a:ea typeface="Calibri" panose="020F0502020204030204" pitchFamily="34" charset="0"/>
                <a:cs typeface="Calibri" panose="020F0502020204030204" pitchFamily="34" charset="0"/>
              </a:rPr>
              <a:t>r</a:t>
            </a:r>
            <a:r>
              <a:rPr lang="fr-FR" sz="1600" dirty="0">
                <a:solidFill>
                  <a:srgbClr val="000000"/>
                </a:solidFill>
                <a:effectLst/>
                <a:ea typeface="Calibri" panose="020F0502020204030204" pitchFamily="34" charset="0"/>
                <a:cs typeface="Calibri" panose="020F0502020204030204" pitchFamily="34" charset="0"/>
              </a:rPr>
              <a:t>m</a:t>
            </a:r>
            <a:r>
              <a:rPr lang="fr-FR" sz="1600" spc="-20" dirty="0">
                <a:solidFill>
                  <a:srgbClr val="000000"/>
                </a:solidFill>
                <a:effectLst/>
                <a:ea typeface="Calibri" panose="020F0502020204030204" pitchFamily="34" charset="0"/>
                <a:cs typeface="Calibri" panose="020F0502020204030204" pitchFamily="34" charset="0"/>
              </a:rPr>
              <a:t>a</a:t>
            </a:r>
            <a:r>
              <a:rPr lang="fr-FR" sz="1600" spc="5" dirty="0">
                <a:solidFill>
                  <a:srgbClr val="000000"/>
                </a:solidFill>
                <a:effectLst/>
                <a:ea typeface="Calibri" panose="020F0502020204030204" pitchFamily="34" charset="0"/>
                <a:cs typeface="Calibri" panose="020F0502020204030204" pitchFamily="34" charset="0"/>
              </a:rPr>
              <a:t>t</a:t>
            </a:r>
            <a:r>
              <a:rPr lang="fr-FR" sz="1600" dirty="0">
                <a:solidFill>
                  <a:srgbClr val="000000"/>
                </a:solidFill>
                <a:effectLst/>
                <a:ea typeface="Calibri" panose="020F0502020204030204" pitchFamily="34" charset="0"/>
                <a:cs typeface="Calibri" panose="020F0502020204030204" pitchFamily="34" charset="0"/>
              </a:rPr>
              <a:t>io</a:t>
            </a:r>
            <a:r>
              <a:rPr lang="fr-FR" sz="1600" spc="10" dirty="0">
                <a:solidFill>
                  <a:srgbClr val="000000"/>
                </a:solidFill>
                <a:effectLst/>
                <a:ea typeface="Calibri" panose="020F0502020204030204" pitchFamily="34" charset="0"/>
                <a:cs typeface="Calibri" panose="020F0502020204030204" pitchFamily="34" charset="0"/>
              </a:rPr>
              <a:t>n</a:t>
            </a:r>
            <a:r>
              <a:rPr lang="fr-FR" sz="1600" dirty="0">
                <a:solidFill>
                  <a:srgbClr val="000000"/>
                </a:solidFill>
                <a:effectLst/>
                <a:ea typeface="Calibri" panose="020F0502020204030204" pitchFamily="34" charset="0"/>
                <a:cs typeface="Calibri" panose="020F0502020204030204" pitchFamily="34" charset="0"/>
              </a:rPr>
              <a:t>s</a:t>
            </a:r>
            <a:r>
              <a:rPr lang="fr-FR" sz="1600" spc="10" dirty="0">
                <a:solidFill>
                  <a:srgbClr val="000000"/>
                </a:solidFill>
                <a:effectLst/>
                <a:ea typeface="Calibri" panose="020F0502020204030204" pitchFamily="34" charset="0"/>
                <a:cs typeface="Calibri" panose="020F0502020204030204" pitchFamily="34" charset="0"/>
              </a:rPr>
              <a:t> </a:t>
            </a:r>
            <a:r>
              <a:rPr lang="fr-FR" sz="1600" spc="-15" dirty="0">
                <a:solidFill>
                  <a:srgbClr val="000000"/>
                </a:solidFill>
                <a:effectLst/>
                <a:ea typeface="Calibri" panose="020F0502020204030204" pitchFamily="34" charset="0"/>
                <a:cs typeface="Calibri" panose="020F0502020204030204" pitchFamily="34" charset="0"/>
              </a:rPr>
              <a:t>s</a:t>
            </a:r>
            <a:r>
              <a:rPr lang="fr-FR" sz="1600" spc="5" dirty="0">
                <a:solidFill>
                  <a:srgbClr val="000000"/>
                </a:solidFill>
                <a:effectLst/>
                <a:ea typeface="Calibri" panose="020F0502020204030204" pitchFamily="34" charset="0"/>
                <a:cs typeface="Calibri" panose="020F0502020204030204" pitchFamily="34" charset="0"/>
              </a:rPr>
              <a:t>u</a:t>
            </a:r>
            <a:r>
              <a:rPr lang="fr-FR" sz="1600" dirty="0">
                <a:solidFill>
                  <a:srgbClr val="000000"/>
                </a:solidFill>
                <a:effectLst/>
                <a:ea typeface="Calibri" panose="020F0502020204030204" pitchFamily="34" charset="0"/>
                <a:cs typeface="Calibri" panose="020F0502020204030204" pitchFamily="34" charset="0"/>
              </a:rPr>
              <a:t>iv</a:t>
            </a:r>
            <a:r>
              <a:rPr lang="fr-FR" sz="1600" spc="-15" dirty="0">
                <a:solidFill>
                  <a:srgbClr val="000000"/>
                </a:solidFill>
                <a:effectLst/>
                <a:ea typeface="Calibri" panose="020F0502020204030204" pitchFamily="34" charset="0"/>
                <a:cs typeface="Calibri" panose="020F0502020204030204" pitchFamily="34" charset="0"/>
              </a:rPr>
              <a:t>i</a:t>
            </a:r>
            <a:r>
              <a:rPr lang="fr-FR" sz="1600" dirty="0">
                <a:solidFill>
                  <a:srgbClr val="000000"/>
                </a:solidFill>
                <a:effectLst/>
                <a:ea typeface="Calibri" panose="020F0502020204030204" pitchFamily="34" charset="0"/>
                <a:cs typeface="Calibri" panose="020F0502020204030204" pitchFamily="34" charset="0"/>
              </a:rPr>
              <a:t>es</a:t>
            </a:r>
            <a:r>
              <a:rPr lang="fr-FR" sz="1600" spc="15" dirty="0">
                <a:solidFill>
                  <a:srgbClr val="000000"/>
                </a:solidFill>
                <a:effectLst/>
                <a:ea typeface="Calibri" panose="020F0502020204030204" pitchFamily="34" charset="0"/>
                <a:cs typeface="Calibri" panose="020F0502020204030204" pitchFamily="34" charset="0"/>
              </a:rPr>
              <a:t> </a:t>
            </a:r>
            <a:r>
              <a:rPr lang="fr-FR" sz="1600" spc="-10" dirty="0">
                <a:solidFill>
                  <a:srgbClr val="000000"/>
                </a:solidFill>
                <a:effectLst/>
                <a:ea typeface="Calibri" panose="020F0502020204030204" pitchFamily="34" charset="0"/>
                <a:cs typeface="Calibri" panose="020F0502020204030204" pitchFamily="34" charset="0"/>
              </a:rPr>
              <a:t>e</a:t>
            </a:r>
            <a:r>
              <a:rPr lang="fr-FR" sz="1600" dirty="0">
                <a:solidFill>
                  <a:srgbClr val="000000"/>
                </a:solidFill>
                <a:effectLst/>
                <a:ea typeface="Calibri" panose="020F0502020204030204" pitchFamily="34" charset="0"/>
                <a:cs typeface="Calibri" panose="020F0502020204030204" pitchFamily="34" charset="0"/>
              </a:rPr>
              <a:t>t</a:t>
            </a:r>
            <a:r>
              <a:rPr lang="fr-FR" sz="1600" spc="15" dirty="0">
                <a:solidFill>
                  <a:srgbClr val="000000"/>
                </a:solidFill>
                <a:effectLst/>
                <a:ea typeface="Calibri" panose="020F0502020204030204" pitchFamily="34" charset="0"/>
                <a:cs typeface="Calibri" panose="020F0502020204030204" pitchFamily="34" charset="0"/>
              </a:rPr>
              <a:t> </a:t>
            </a:r>
            <a:r>
              <a:rPr lang="fr-FR" sz="1600" dirty="0">
                <a:solidFill>
                  <a:srgbClr val="000000"/>
                </a:solidFill>
                <a:effectLst/>
                <a:ea typeface="Calibri" panose="020F0502020204030204" pitchFamily="34" charset="0"/>
                <a:cs typeface="Calibri" panose="020F0502020204030204" pitchFamily="34" charset="0"/>
              </a:rPr>
              <a:t>le</a:t>
            </a:r>
            <a:r>
              <a:rPr lang="fr-FR" sz="1600" spc="15" dirty="0">
                <a:solidFill>
                  <a:srgbClr val="000000"/>
                </a:solidFill>
                <a:effectLst/>
                <a:ea typeface="Calibri" panose="020F0502020204030204" pitchFamily="34" charset="0"/>
                <a:cs typeface="Calibri" panose="020F0502020204030204" pitchFamily="34" charset="0"/>
              </a:rPr>
              <a:t> </a:t>
            </a:r>
            <a:r>
              <a:rPr lang="fr-FR" sz="1600" dirty="0">
                <a:solidFill>
                  <a:srgbClr val="000000"/>
                </a:solidFill>
                <a:effectLst/>
                <a:ea typeface="Calibri" panose="020F0502020204030204" pitchFamily="34" charset="0"/>
                <a:cs typeface="Calibri" panose="020F0502020204030204" pitchFamily="34" charset="0"/>
              </a:rPr>
              <a:t>mé</a:t>
            </a:r>
            <a:r>
              <a:rPr lang="fr-FR" sz="1600" spc="5" dirty="0">
                <a:solidFill>
                  <a:srgbClr val="000000"/>
                </a:solidFill>
                <a:effectLst/>
                <a:ea typeface="Calibri" panose="020F0502020204030204" pitchFamily="34" charset="0"/>
                <a:cs typeface="Calibri" panose="020F0502020204030204" pitchFamily="34" charset="0"/>
              </a:rPr>
              <a:t>m</a:t>
            </a:r>
            <a:r>
              <a:rPr lang="fr-FR" sz="1600" dirty="0">
                <a:solidFill>
                  <a:srgbClr val="000000"/>
                </a:solidFill>
                <a:effectLst/>
                <a:ea typeface="Calibri" panose="020F0502020204030204" pitchFamily="34" charset="0"/>
                <a:cs typeface="Calibri" panose="020F0502020204030204" pitchFamily="34" charset="0"/>
              </a:rPr>
              <a:t>o</a:t>
            </a:r>
            <a:r>
              <a:rPr lang="fr-FR" sz="1600" spc="-10" dirty="0">
                <a:solidFill>
                  <a:srgbClr val="000000"/>
                </a:solidFill>
                <a:effectLst/>
                <a:ea typeface="Calibri" panose="020F0502020204030204" pitchFamily="34" charset="0"/>
                <a:cs typeface="Calibri" panose="020F0502020204030204" pitchFamily="34" charset="0"/>
              </a:rPr>
              <a:t>ir</a:t>
            </a:r>
            <a:r>
              <a:rPr lang="fr-FR" sz="1600" dirty="0">
                <a:solidFill>
                  <a:srgbClr val="000000"/>
                </a:solidFill>
                <a:effectLst/>
                <a:ea typeface="Calibri" panose="020F0502020204030204" pitchFamily="34" charset="0"/>
                <a:cs typeface="Calibri" panose="020F0502020204030204" pitchFamily="34" charset="0"/>
              </a:rPr>
              <a:t>e.</a:t>
            </a:r>
            <a:r>
              <a:rPr lang="fr-FR" sz="1600" spc="10" dirty="0">
                <a:solidFill>
                  <a:srgbClr val="000000"/>
                </a:solidFill>
                <a:effectLst/>
                <a:ea typeface="Calibri" panose="020F0502020204030204" pitchFamily="34" charset="0"/>
                <a:cs typeface="Calibri" panose="020F0502020204030204" pitchFamily="34" charset="0"/>
              </a:rPr>
              <a:t> </a:t>
            </a:r>
            <a:r>
              <a:rPr lang="fr-FR" sz="1600" dirty="0">
                <a:solidFill>
                  <a:srgbClr val="000000"/>
                </a:solidFill>
                <a:effectLst/>
                <a:ea typeface="Calibri" panose="020F0502020204030204" pitchFamily="34" charset="0"/>
                <a:cs typeface="Calibri" panose="020F0502020204030204" pitchFamily="34" charset="0"/>
              </a:rPr>
              <a:t>S</a:t>
            </a:r>
            <a:r>
              <a:rPr lang="fr-FR" sz="1600" spc="-5" dirty="0">
                <a:solidFill>
                  <a:srgbClr val="000000"/>
                </a:solidFill>
                <a:effectLst/>
                <a:ea typeface="Calibri" panose="020F0502020204030204" pitchFamily="34" charset="0"/>
                <a:cs typeface="Calibri" panose="020F0502020204030204" pitchFamily="34" charset="0"/>
              </a:rPr>
              <a:t>u</a:t>
            </a:r>
            <a:r>
              <a:rPr lang="fr-FR" sz="1600" dirty="0">
                <a:solidFill>
                  <a:srgbClr val="000000"/>
                </a:solidFill>
                <a:effectLst/>
                <a:ea typeface="Calibri" panose="020F0502020204030204" pitchFamily="34" charset="0"/>
                <a:cs typeface="Calibri" panose="020F0502020204030204" pitchFamily="34" charset="0"/>
              </a:rPr>
              <a:t>r</a:t>
            </a:r>
            <a:r>
              <a:rPr lang="fr-FR" sz="1600" spc="15" dirty="0">
                <a:solidFill>
                  <a:srgbClr val="000000"/>
                </a:solidFill>
                <a:effectLst/>
                <a:ea typeface="Calibri" panose="020F0502020204030204" pitchFamily="34" charset="0"/>
                <a:cs typeface="Calibri" panose="020F0502020204030204" pitchFamily="34" charset="0"/>
              </a:rPr>
              <a:t> </a:t>
            </a:r>
            <a:r>
              <a:rPr lang="fr-FR" sz="1600" spc="-5" dirty="0">
                <a:solidFill>
                  <a:srgbClr val="000000"/>
                </a:solidFill>
                <a:effectLst/>
                <a:ea typeface="Calibri" panose="020F0502020204030204" pitchFamily="34" charset="0"/>
                <a:cs typeface="Calibri" panose="020F0502020204030204" pitchFamily="34" charset="0"/>
              </a:rPr>
              <a:t>c</a:t>
            </a:r>
            <a:r>
              <a:rPr lang="fr-FR" sz="1600" spc="-10" dirty="0">
                <a:solidFill>
                  <a:srgbClr val="000000"/>
                </a:solidFill>
                <a:effectLst/>
                <a:ea typeface="Calibri" panose="020F0502020204030204" pitchFamily="34" charset="0"/>
                <a:cs typeface="Calibri" panose="020F0502020204030204" pitchFamily="34" charset="0"/>
              </a:rPr>
              <a:t>e</a:t>
            </a:r>
            <a:r>
              <a:rPr lang="fr-FR" sz="1600" spc="-5" dirty="0">
                <a:solidFill>
                  <a:srgbClr val="000000"/>
                </a:solidFill>
                <a:effectLst/>
                <a:ea typeface="Calibri" panose="020F0502020204030204" pitchFamily="34" charset="0"/>
                <a:cs typeface="Calibri" panose="020F0502020204030204" pitchFamily="34" charset="0"/>
              </a:rPr>
              <a:t>t</a:t>
            </a:r>
            <a:r>
              <a:rPr lang="fr-FR" sz="1600" spc="-20" dirty="0">
                <a:solidFill>
                  <a:srgbClr val="000000"/>
                </a:solidFill>
                <a:effectLst/>
                <a:ea typeface="Calibri" panose="020F0502020204030204" pitchFamily="34" charset="0"/>
                <a:cs typeface="Calibri" panose="020F0502020204030204" pitchFamily="34" charset="0"/>
              </a:rPr>
              <a:t>t</a:t>
            </a:r>
            <a:r>
              <a:rPr lang="fr-FR" sz="1600" dirty="0">
                <a:solidFill>
                  <a:srgbClr val="000000"/>
                </a:solidFill>
                <a:effectLst/>
                <a:ea typeface="Calibri" panose="020F0502020204030204" pitchFamily="34" charset="0"/>
                <a:cs typeface="Calibri" panose="020F0502020204030204" pitchFamily="34" charset="0"/>
              </a:rPr>
              <a:t>e</a:t>
            </a:r>
            <a:r>
              <a:rPr lang="fr-FR" sz="1600" spc="15" dirty="0">
                <a:solidFill>
                  <a:srgbClr val="000000"/>
                </a:solidFill>
                <a:effectLst/>
                <a:ea typeface="Calibri" panose="020F0502020204030204" pitchFamily="34" charset="0"/>
                <a:cs typeface="Calibri" panose="020F0502020204030204" pitchFamily="34" charset="0"/>
              </a:rPr>
              <a:t> </a:t>
            </a:r>
            <a:r>
              <a:rPr lang="fr-FR" sz="1600" spc="5" dirty="0">
                <a:solidFill>
                  <a:srgbClr val="000000"/>
                </a:solidFill>
                <a:effectLst/>
                <a:ea typeface="Calibri" panose="020F0502020204030204" pitchFamily="34" charset="0"/>
                <a:cs typeface="Calibri" panose="020F0502020204030204" pitchFamily="34" charset="0"/>
              </a:rPr>
              <a:t>b</a:t>
            </a:r>
            <a:r>
              <a:rPr lang="fr-FR" sz="1600" dirty="0">
                <a:solidFill>
                  <a:srgbClr val="000000"/>
                </a:solidFill>
                <a:effectLst/>
                <a:ea typeface="Calibri" panose="020F0502020204030204" pitchFamily="34" charset="0"/>
                <a:cs typeface="Calibri" panose="020F0502020204030204" pitchFamily="34" charset="0"/>
              </a:rPr>
              <a:t>ase,</a:t>
            </a:r>
            <a:r>
              <a:rPr lang="fr-FR" sz="1600" spc="15" dirty="0">
                <a:solidFill>
                  <a:srgbClr val="000000"/>
                </a:solidFill>
                <a:effectLst/>
                <a:ea typeface="Calibri" panose="020F0502020204030204" pitchFamily="34" charset="0"/>
                <a:cs typeface="Calibri" panose="020F0502020204030204" pitchFamily="34" charset="0"/>
              </a:rPr>
              <a:t> </a:t>
            </a:r>
            <a:r>
              <a:rPr lang="fr-FR" sz="1600" spc="-10" dirty="0" err="1">
                <a:solidFill>
                  <a:srgbClr val="000000"/>
                </a:solidFill>
                <a:effectLst/>
                <a:ea typeface="Calibri" panose="020F0502020204030204" pitchFamily="34" charset="0"/>
                <a:cs typeface="Calibri" panose="020F0502020204030204" pitchFamily="34" charset="0"/>
              </a:rPr>
              <a:t>l</a:t>
            </a:r>
            <a:r>
              <a:rPr lang="fr-FR" sz="1600" dirty="0" err="1">
                <a:solidFill>
                  <a:srgbClr val="000000"/>
                </a:solidFill>
                <a:effectLst/>
                <a:ea typeface="Calibri" panose="020F0502020204030204" pitchFamily="34" charset="0"/>
                <a:cs typeface="Calibri" panose="020F0502020204030204" pitchFamily="34" charset="0"/>
              </a:rPr>
              <a:t>e.la</a:t>
            </a:r>
            <a:r>
              <a:rPr lang="fr-FR" sz="1600" spc="15" dirty="0">
                <a:solidFill>
                  <a:srgbClr val="000000"/>
                </a:solidFill>
                <a:effectLst/>
                <a:ea typeface="Calibri" panose="020F0502020204030204" pitchFamily="34" charset="0"/>
                <a:cs typeface="Calibri" panose="020F0502020204030204" pitchFamily="34" charset="0"/>
              </a:rPr>
              <a:t> </a:t>
            </a:r>
            <a:r>
              <a:rPr lang="fr-FR" sz="1600" spc="5" dirty="0" err="1">
                <a:solidFill>
                  <a:srgbClr val="000000"/>
                </a:solidFill>
                <a:effectLst/>
                <a:ea typeface="Calibri" panose="020F0502020204030204" pitchFamily="34" charset="0"/>
                <a:cs typeface="Calibri" panose="020F0502020204030204" pitchFamily="34" charset="0"/>
              </a:rPr>
              <a:t>d</a:t>
            </a:r>
            <a:r>
              <a:rPr lang="fr-FR" sz="1600" dirty="0" err="1">
                <a:solidFill>
                  <a:srgbClr val="000000"/>
                </a:solidFill>
                <a:effectLst/>
                <a:ea typeface="Calibri" panose="020F0502020204030204" pitchFamily="34" charset="0"/>
                <a:cs typeface="Calibri" panose="020F0502020204030204" pitchFamily="34" charset="0"/>
              </a:rPr>
              <a:t>i</a:t>
            </a:r>
            <a:r>
              <a:rPr lang="fr-FR" sz="1600" spc="-25" dirty="0" err="1">
                <a:solidFill>
                  <a:srgbClr val="000000"/>
                </a:solidFill>
                <a:effectLst/>
                <a:ea typeface="Calibri" panose="020F0502020204030204" pitchFamily="34" charset="0"/>
                <a:cs typeface="Calibri" panose="020F0502020204030204" pitchFamily="34" charset="0"/>
              </a:rPr>
              <a:t>r</a:t>
            </a:r>
            <a:r>
              <a:rPr lang="fr-FR" sz="1600" dirty="0" err="1">
                <a:solidFill>
                  <a:srgbClr val="000000"/>
                </a:solidFill>
                <a:effectLst/>
                <a:ea typeface="Calibri" panose="020F0502020204030204" pitchFamily="34" charset="0"/>
                <a:cs typeface="Calibri" panose="020F0502020204030204" pitchFamily="34" charset="0"/>
              </a:rPr>
              <a:t>ec</a:t>
            </a:r>
            <a:r>
              <a:rPr lang="fr-FR" sz="1600" spc="-5" dirty="0" err="1">
                <a:solidFill>
                  <a:srgbClr val="000000"/>
                </a:solidFill>
                <a:effectLst/>
                <a:ea typeface="Calibri" panose="020F0502020204030204" pitchFamily="34" charset="0"/>
                <a:cs typeface="Calibri" panose="020F0502020204030204" pitchFamily="34" charset="0"/>
              </a:rPr>
              <a:t>t</a:t>
            </a:r>
            <a:r>
              <a:rPr lang="fr-FR" sz="1600" spc="-10" dirty="0" err="1">
                <a:solidFill>
                  <a:srgbClr val="000000"/>
                </a:solidFill>
                <a:effectLst/>
                <a:ea typeface="Calibri" panose="020F0502020204030204" pitchFamily="34" charset="0"/>
                <a:cs typeface="Calibri" panose="020F0502020204030204" pitchFamily="34" charset="0"/>
              </a:rPr>
              <a:t>e</a:t>
            </a:r>
            <a:r>
              <a:rPr lang="fr-FR" sz="1600" spc="5" dirty="0" err="1">
                <a:solidFill>
                  <a:srgbClr val="000000"/>
                </a:solidFill>
                <a:effectLst/>
                <a:ea typeface="Calibri" panose="020F0502020204030204" pitchFamily="34" charset="0"/>
                <a:cs typeface="Calibri" panose="020F0502020204030204" pitchFamily="34" charset="0"/>
              </a:rPr>
              <a:t>u</a:t>
            </a:r>
            <a:r>
              <a:rPr lang="fr-FR" sz="1600" dirty="0" err="1">
                <a:solidFill>
                  <a:srgbClr val="000000"/>
                </a:solidFill>
                <a:effectLst/>
                <a:ea typeface="Calibri" panose="020F0502020204030204" pitchFamily="34" charset="0"/>
                <a:cs typeface="Calibri" panose="020F0502020204030204" pitchFamily="34" charset="0"/>
              </a:rPr>
              <a:t>r.rice</a:t>
            </a:r>
            <a:r>
              <a:rPr lang="fr-FR" sz="1600" spc="15" dirty="0">
                <a:solidFill>
                  <a:srgbClr val="000000"/>
                </a:solidFill>
                <a:effectLst/>
                <a:ea typeface="Calibri" panose="020F0502020204030204" pitchFamily="34" charset="0"/>
                <a:cs typeface="Calibri" panose="020F0502020204030204" pitchFamily="34" charset="0"/>
              </a:rPr>
              <a:t> </a:t>
            </a:r>
            <a:r>
              <a:rPr lang="fr-FR" sz="1600" spc="-5" dirty="0">
                <a:solidFill>
                  <a:srgbClr val="000000"/>
                </a:solidFill>
                <a:effectLst/>
                <a:ea typeface="Calibri" panose="020F0502020204030204" pitchFamily="34" charset="0"/>
                <a:cs typeface="Calibri" panose="020F0502020204030204" pitchFamily="34" charset="0"/>
              </a:rPr>
              <a:t>d</a:t>
            </a:r>
            <a:r>
              <a:rPr lang="fr-FR" sz="1600" dirty="0">
                <a:solidFill>
                  <a:srgbClr val="000000"/>
                </a:solidFill>
                <a:effectLst/>
                <a:ea typeface="Calibri" panose="020F0502020204030204" pitchFamily="34" charset="0"/>
                <a:cs typeface="Calibri" panose="020F0502020204030204" pitchFamily="34" charset="0"/>
              </a:rPr>
              <a:t>e</a:t>
            </a:r>
            <a:r>
              <a:rPr lang="fr-FR" sz="1600" spc="15" dirty="0">
                <a:solidFill>
                  <a:srgbClr val="000000"/>
                </a:solidFill>
                <a:effectLst/>
                <a:ea typeface="Calibri" panose="020F0502020204030204" pitchFamily="34" charset="0"/>
                <a:cs typeface="Calibri" panose="020F0502020204030204" pitchFamily="34" charset="0"/>
              </a:rPr>
              <a:t> </a:t>
            </a:r>
            <a:r>
              <a:rPr lang="fr-FR" sz="1600" dirty="0">
                <a:solidFill>
                  <a:srgbClr val="000000"/>
                </a:solidFill>
                <a:effectLst/>
                <a:ea typeface="Calibri" panose="020F0502020204030204" pitchFamily="34" charset="0"/>
                <a:cs typeface="Calibri" panose="020F0502020204030204" pitchFamily="34" charset="0"/>
              </a:rPr>
              <a:t>l'é</a:t>
            </a:r>
            <a:r>
              <a:rPr lang="fr-FR" sz="1600" spc="-15" dirty="0">
                <a:solidFill>
                  <a:srgbClr val="000000"/>
                </a:solidFill>
                <a:effectLst/>
                <a:ea typeface="Calibri" panose="020F0502020204030204" pitchFamily="34" charset="0"/>
                <a:cs typeface="Calibri" panose="020F0502020204030204" pitchFamily="34" charset="0"/>
              </a:rPr>
              <a:t>c</a:t>
            </a:r>
            <a:r>
              <a:rPr lang="fr-FR" sz="1600" dirty="0">
                <a:solidFill>
                  <a:srgbClr val="000000"/>
                </a:solidFill>
                <a:effectLst/>
                <a:ea typeface="Calibri" panose="020F0502020204030204" pitchFamily="34" charset="0"/>
                <a:cs typeface="Calibri" panose="020F0502020204030204" pitchFamily="34" charset="0"/>
              </a:rPr>
              <a:t>ole</a:t>
            </a:r>
            <a:r>
              <a:rPr lang="fr-FR" sz="1600" spc="15" dirty="0">
                <a:solidFill>
                  <a:srgbClr val="000000"/>
                </a:solidFill>
                <a:effectLst/>
                <a:ea typeface="Calibri" panose="020F0502020204030204" pitchFamily="34" charset="0"/>
                <a:cs typeface="Calibri" panose="020F0502020204030204" pitchFamily="34" charset="0"/>
              </a:rPr>
              <a:t> </a:t>
            </a:r>
            <a:r>
              <a:rPr lang="fr-FR" sz="1600" spc="5" dirty="0">
                <a:solidFill>
                  <a:srgbClr val="000000"/>
                </a:solidFill>
                <a:effectLst/>
                <a:ea typeface="Calibri" panose="020F0502020204030204" pitchFamily="34" charset="0"/>
                <a:cs typeface="Calibri" panose="020F0502020204030204" pitchFamily="34" charset="0"/>
              </a:rPr>
              <a:t>d</a:t>
            </a:r>
            <a:r>
              <a:rPr lang="fr-FR" sz="1600" dirty="0">
                <a:solidFill>
                  <a:srgbClr val="000000"/>
                </a:solidFill>
                <a:effectLst/>
                <a:ea typeface="Calibri" panose="020F0502020204030204" pitchFamily="34" charset="0"/>
                <a:cs typeface="Calibri" panose="020F0502020204030204" pitchFamily="34" charset="0"/>
              </a:rPr>
              <a:t>oc</a:t>
            </a:r>
            <a:r>
              <a:rPr lang="fr-FR" sz="1600" spc="-20" dirty="0">
                <a:solidFill>
                  <a:srgbClr val="000000"/>
                </a:solidFill>
                <a:effectLst/>
                <a:ea typeface="Calibri" panose="020F0502020204030204" pitchFamily="34" charset="0"/>
                <a:cs typeface="Calibri" panose="020F0502020204030204" pitchFamily="34" charset="0"/>
              </a:rPr>
              <a:t>t</a:t>
            </a:r>
            <a:r>
              <a:rPr lang="fr-FR" sz="1600" dirty="0">
                <a:solidFill>
                  <a:srgbClr val="000000"/>
                </a:solidFill>
                <a:effectLst/>
                <a:ea typeface="Calibri" panose="020F0502020204030204" pitchFamily="34" charset="0"/>
                <a:cs typeface="Calibri" panose="020F0502020204030204" pitchFamily="34" charset="0"/>
              </a:rPr>
              <a:t>o</a:t>
            </a:r>
            <a:r>
              <a:rPr lang="fr-FR" sz="1600" spc="-20" dirty="0">
                <a:solidFill>
                  <a:srgbClr val="000000"/>
                </a:solidFill>
                <a:effectLst/>
                <a:ea typeface="Calibri" panose="020F0502020204030204" pitchFamily="34" charset="0"/>
                <a:cs typeface="Calibri" panose="020F0502020204030204" pitchFamily="34" charset="0"/>
              </a:rPr>
              <a:t>r</a:t>
            </a:r>
            <a:r>
              <a:rPr lang="fr-FR" sz="1600" dirty="0">
                <a:solidFill>
                  <a:srgbClr val="000000"/>
                </a:solidFill>
                <a:effectLst/>
                <a:ea typeface="Calibri" panose="020F0502020204030204" pitchFamily="34" charset="0"/>
                <a:cs typeface="Calibri" panose="020F0502020204030204" pitchFamily="34" charset="0"/>
              </a:rPr>
              <a:t>ale </a:t>
            </a:r>
            <a:r>
              <a:rPr lang="fr-FR" sz="1600" spc="5" dirty="0">
                <a:solidFill>
                  <a:srgbClr val="000000"/>
                </a:solidFill>
                <a:effectLst/>
                <a:ea typeface="Calibri" panose="020F0502020204030204" pitchFamily="34" charset="0"/>
                <a:cs typeface="Calibri" panose="020F0502020204030204" pitchFamily="34" charset="0"/>
              </a:rPr>
              <a:t>d</a:t>
            </a:r>
            <a:r>
              <a:rPr lang="fr-FR" sz="1600" dirty="0">
                <a:solidFill>
                  <a:srgbClr val="000000"/>
                </a:solidFill>
                <a:effectLst/>
                <a:ea typeface="Calibri" panose="020F0502020204030204" pitchFamily="34" charset="0"/>
                <a:cs typeface="Calibri" panose="020F0502020204030204" pitchFamily="34" charset="0"/>
              </a:rPr>
              <a:t>onne</a:t>
            </a:r>
            <a:r>
              <a:rPr lang="fr-FR" sz="1600" spc="-15" dirty="0">
                <a:solidFill>
                  <a:srgbClr val="000000"/>
                </a:solidFill>
                <a:effectLst/>
                <a:ea typeface="Calibri" panose="020F0502020204030204" pitchFamily="34" charset="0"/>
                <a:cs typeface="Calibri" panose="020F0502020204030204" pitchFamily="34" charset="0"/>
              </a:rPr>
              <a:t> </a:t>
            </a:r>
            <a:r>
              <a:rPr lang="fr-FR" sz="1600" dirty="0">
                <a:solidFill>
                  <a:srgbClr val="000000"/>
                </a:solidFill>
                <a:effectLst/>
                <a:ea typeface="Calibri" panose="020F0502020204030204" pitchFamily="34" charset="0"/>
                <a:cs typeface="Calibri" panose="020F0502020204030204" pitchFamily="34" charset="0"/>
              </a:rPr>
              <a:t>son</a:t>
            </a:r>
            <a:r>
              <a:rPr lang="fr-FR" sz="1600" spc="-25" dirty="0">
                <a:solidFill>
                  <a:srgbClr val="000000"/>
                </a:solidFill>
                <a:effectLst/>
                <a:ea typeface="Calibri" panose="020F0502020204030204" pitchFamily="34" charset="0"/>
                <a:cs typeface="Calibri" panose="020F0502020204030204" pitchFamily="34" charset="0"/>
              </a:rPr>
              <a:t> a</a:t>
            </a:r>
            <a:r>
              <a:rPr lang="fr-FR" sz="1600" dirty="0">
                <a:solidFill>
                  <a:srgbClr val="000000"/>
                </a:solidFill>
                <a:effectLst/>
                <a:ea typeface="Calibri" panose="020F0502020204030204" pitchFamily="34" charset="0"/>
                <a:cs typeface="Calibri" panose="020F0502020204030204" pitchFamily="34" charset="0"/>
              </a:rPr>
              <a:t>vis</a:t>
            </a:r>
            <a:r>
              <a:rPr lang="fr-FR" sz="1600" spc="-20" dirty="0">
                <a:solidFill>
                  <a:srgbClr val="000000"/>
                </a:solidFill>
                <a:effectLst/>
                <a:ea typeface="Calibri" panose="020F0502020204030204" pitchFamily="34" charset="0"/>
                <a:cs typeface="Calibri" panose="020F0502020204030204" pitchFamily="34" charset="0"/>
              </a:rPr>
              <a:t> </a:t>
            </a:r>
            <a:r>
              <a:rPr lang="fr-FR" sz="1600" dirty="0" err="1">
                <a:solidFill>
                  <a:srgbClr val="000000"/>
                </a:solidFill>
                <a:effectLst/>
                <a:ea typeface="Calibri" panose="020F0502020204030204" pitchFamily="34" charset="0"/>
                <a:cs typeface="Calibri" panose="020F0502020204030204" pitchFamily="34" charset="0"/>
              </a:rPr>
              <a:t>au.à</a:t>
            </a:r>
            <a:r>
              <a:rPr lang="fr-FR" sz="1600" dirty="0">
                <a:solidFill>
                  <a:srgbClr val="000000"/>
                </a:solidFill>
                <a:effectLst/>
                <a:ea typeface="Calibri" panose="020F0502020204030204" pitchFamily="34" charset="0"/>
                <a:cs typeface="Calibri" panose="020F0502020204030204" pitchFamily="34" charset="0"/>
              </a:rPr>
              <a:t> la</a:t>
            </a:r>
            <a:r>
              <a:rPr lang="fr-FR" sz="1600" spc="-15" dirty="0">
                <a:solidFill>
                  <a:srgbClr val="000000"/>
                </a:solidFill>
                <a:effectLst/>
                <a:ea typeface="Calibri" panose="020F0502020204030204" pitchFamily="34" charset="0"/>
                <a:cs typeface="Calibri" panose="020F0502020204030204" pitchFamily="34" charset="0"/>
              </a:rPr>
              <a:t> </a:t>
            </a:r>
            <a:r>
              <a:rPr lang="fr-FR" sz="1600" spc="-5" dirty="0" err="1">
                <a:solidFill>
                  <a:srgbClr val="000000"/>
                </a:solidFill>
                <a:effectLst/>
                <a:ea typeface="Calibri" panose="020F0502020204030204" pitchFamily="34" charset="0"/>
                <a:cs typeface="Calibri" panose="020F0502020204030204" pitchFamily="34" charset="0"/>
              </a:rPr>
              <a:t>c</a:t>
            </a:r>
            <a:r>
              <a:rPr lang="fr-FR" sz="1600" spc="5" dirty="0" err="1">
                <a:solidFill>
                  <a:srgbClr val="000000"/>
                </a:solidFill>
                <a:effectLst/>
                <a:ea typeface="Calibri" panose="020F0502020204030204" pitchFamily="34" charset="0"/>
                <a:cs typeface="Calibri" panose="020F0502020204030204" pitchFamily="34" charset="0"/>
              </a:rPr>
              <a:t>h</a:t>
            </a:r>
            <a:r>
              <a:rPr lang="fr-FR" sz="1600" spc="-10" dirty="0" err="1">
                <a:solidFill>
                  <a:srgbClr val="000000"/>
                </a:solidFill>
                <a:effectLst/>
                <a:ea typeface="Calibri" panose="020F0502020204030204" pitchFamily="34" charset="0"/>
                <a:cs typeface="Calibri" panose="020F0502020204030204" pitchFamily="34" charset="0"/>
              </a:rPr>
              <a:t>e</a:t>
            </a:r>
            <a:r>
              <a:rPr lang="fr-FR" sz="1600" dirty="0" err="1">
                <a:solidFill>
                  <a:srgbClr val="000000"/>
                </a:solidFill>
                <a:effectLst/>
                <a:ea typeface="Calibri" panose="020F0502020204030204" pitchFamily="34" charset="0"/>
                <a:cs typeface="Calibri" panose="020F0502020204030204" pitchFamily="34" charset="0"/>
              </a:rPr>
              <a:t>f.fe</a:t>
            </a:r>
            <a:r>
              <a:rPr lang="fr-FR" sz="1600" spc="-25" dirty="0">
                <a:solidFill>
                  <a:srgbClr val="000000"/>
                </a:solidFill>
                <a:effectLst/>
                <a:ea typeface="Calibri" panose="020F0502020204030204" pitchFamily="34" charset="0"/>
                <a:cs typeface="Calibri" panose="020F0502020204030204" pitchFamily="34" charset="0"/>
              </a:rPr>
              <a:t> </a:t>
            </a:r>
            <a:r>
              <a:rPr lang="fr-FR" sz="1600" spc="-5" dirty="0">
                <a:solidFill>
                  <a:srgbClr val="000000"/>
                </a:solidFill>
                <a:effectLst/>
                <a:ea typeface="Calibri" panose="020F0502020204030204" pitchFamily="34" charset="0"/>
                <a:cs typeface="Calibri" panose="020F0502020204030204" pitchFamily="34" charset="0"/>
              </a:rPr>
              <a:t>d</a:t>
            </a:r>
            <a:r>
              <a:rPr lang="fr-FR" sz="1600" dirty="0">
                <a:solidFill>
                  <a:srgbClr val="000000"/>
                </a:solidFill>
                <a:effectLst/>
                <a:ea typeface="Calibri" panose="020F0502020204030204" pitchFamily="34" charset="0"/>
                <a:cs typeface="Calibri" panose="020F0502020204030204" pitchFamily="34" charset="0"/>
              </a:rPr>
              <a:t>e</a:t>
            </a:r>
            <a:r>
              <a:rPr lang="fr-FR" sz="1600" spc="-10" dirty="0">
                <a:solidFill>
                  <a:srgbClr val="000000"/>
                </a:solidFill>
                <a:effectLst/>
                <a:ea typeface="Calibri" panose="020F0502020204030204" pitchFamily="34" charset="0"/>
                <a:cs typeface="Calibri" panose="020F0502020204030204" pitchFamily="34" charset="0"/>
              </a:rPr>
              <a:t> </a:t>
            </a:r>
            <a:r>
              <a:rPr lang="fr-FR" sz="1600" dirty="0">
                <a:solidFill>
                  <a:srgbClr val="000000"/>
                </a:solidFill>
                <a:effectLst/>
                <a:ea typeface="Calibri" panose="020F0502020204030204" pitchFamily="34" charset="0"/>
                <a:cs typeface="Calibri" panose="020F0502020204030204" pitchFamily="34" charset="0"/>
              </a:rPr>
              <a:t>l'</a:t>
            </a:r>
            <a:r>
              <a:rPr lang="fr-FR" sz="1600" spc="-10" dirty="0">
                <a:solidFill>
                  <a:srgbClr val="000000"/>
                </a:solidFill>
                <a:effectLst/>
                <a:ea typeface="Calibri" panose="020F0502020204030204" pitchFamily="34" charset="0"/>
                <a:cs typeface="Calibri" panose="020F0502020204030204" pitchFamily="34" charset="0"/>
              </a:rPr>
              <a:t>é</a:t>
            </a:r>
            <a:r>
              <a:rPr lang="fr-FR" sz="1600" spc="-5" dirty="0">
                <a:solidFill>
                  <a:srgbClr val="000000"/>
                </a:solidFill>
                <a:effectLst/>
                <a:ea typeface="Calibri" panose="020F0502020204030204" pitchFamily="34" charset="0"/>
                <a:cs typeface="Calibri" panose="020F0502020204030204" pitchFamily="34" charset="0"/>
              </a:rPr>
              <a:t>t</a:t>
            </a:r>
            <a:r>
              <a:rPr lang="fr-FR" sz="1600" dirty="0">
                <a:solidFill>
                  <a:srgbClr val="000000"/>
                </a:solidFill>
                <a:effectLst/>
                <a:ea typeface="Calibri" panose="020F0502020204030204" pitchFamily="34" charset="0"/>
                <a:cs typeface="Calibri" panose="020F0502020204030204" pitchFamily="34" charset="0"/>
              </a:rPr>
              <a:t>a</a:t>
            </a:r>
            <a:r>
              <a:rPr lang="fr-FR" sz="1600" spc="5" dirty="0">
                <a:solidFill>
                  <a:srgbClr val="000000"/>
                </a:solidFill>
                <a:effectLst/>
                <a:ea typeface="Calibri" panose="020F0502020204030204" pitchFamily="34" charset="0"/>
                <a:cs typeface="Calibri" panose="020F0502020204030204" pitchFamily="34" charset="0"/>
              </a:rPr>
              <a:t>b</a:t>
            </a:r>
            <a:r>
              <a:rPr lang="fr-FR" sz="1600" dirty="0">
                <a:solidFill>
                  <a:srgbClr val="000000"/>
                </a:solidFill>
                <a:effectLst/>
                <a:ea typeface="Calibri" panose="020F0502020204030204" pitchFamily="34" charset="0"/>
                <a:cs typeface="Calibri" panose="020F0502020204030204" pitchFamily="34" charset="0"/>
              </a:rPr>
              <a:t>liss</a:t>
            </a:r>
            <a:r>
              <a:rPr lang="fr-FR" sz="1600" spc="-10" dirty="0">
                <a:solidFill>
                  <a:srgbClr val="000000"/>
                </a:solidFill>
                <a:effectLst/>
                <a:ea typeface="Calibri" panose="020F0502020204030204" pitchFamily="34" charset="0"/>
                <a:cs typeface="Calibri" panose="020F0502020204030204" pitchFamily="34" charset="0"/>
              </a:rPr>
              <a:t>e</a:t>
            </a:r>
            <a:r>
              <a:rPr lang="fr-FR" sz="1600" dirty="0">
                <a:solidFill>
                  <a:srgbClr val="000000"/>
                </a:solidFill>
                <a:effectLst/>
                <a:ea typeface="Calibri" panose="020F0502020204030204" pitchFamily="34" charset="0"/>
                <a:cs typeface="Calibri" panose="020F0502020204030204" pitchFamily="34" charset="0"/>
              </a:rPr>
              <a:t>me</a:t>
            </a:r>
            <a:r>
              <a:rPr lang="fr-FR" sz="1600" spc="-15" dirty="0">
                <a:solidFill>
                  <a:srgbClr val="000000"/>
                </a:solidFill>
                <a:effectLst/>
                <a:ea typeface="Calibri" panose="020F0502020204030204" pitchFamily="34" charset="0"/>
                <a:cs typeface="Calibri" panose="020F0502020204030204" pitchFamily="34" charset="0"/>
              </a:rPr>
              <a:t>n</a:t>
            </a:r>
            <a:r>
              <a:rPr lang="fr-FR" sz="1600" dirty="0">
                <a:solidFill>
                  <a:srgbClr val="000000"/>
                </a:solidFill>
                <a:effectLst/>
                <a:ea typeface="Calibri" panose="020F0502020204030204" pitchFamily="34" charset="0"/>
                <a:cs typeface="Calibri" panose="020F0502020204030204" pitchFamily="34" charset="0"/>
              </a:rPr>
              <a:t>t</a:t>
            </a:r>
            <a:r>
              <a:rPr lang="fr-FR" sz="1600" spc="-15" dirty="0">
                <a:solidFill>
                  <a:srgbClr val="000000"/>
                </a:solidFill>
                <a:effectLst/>
                <a:ea typeface="Calibri" panose="020F0502020204030204" pitchFamily="34" charset="0"/>
                <a:cs typeface="Calibri" panose="020F0502020204030204" pitchFamily="34" charset="0"/>
              </a:rPr>
              <a:t>.</a:t>
            </a:r>
            <a:endParaRPr lang="fr-FR" sz="1600" dirty="0">
              <a:solidFill>
                <a:srgbClr val="000000"/>
              </a:solidFill>
              <a:effectLst/>
              <a:ea typeface="ヒラギノ角ゴ Pro W3"/>
              <a:cs typeface="Times New Roman" panose="02020603050405020304" pitchFamily="18" charset="0"/>
            </a:endParaRPr>
          </a:p>
          <a:p>
            <a:pPr marR="32385" algn="just">
              <a:lnSpc>
                <a:spcPct val="115000"/>
              </a:lnSpc>
              <a:spcBef>
                <a:spcPts val="600"/>
              </a:spcBef>
              <a:spcAft>
                <a:spcPts val="600"/>
              </a:spcAft>
            </a:pPr>
            <a:r>
              <a:rPr lang="fr-FR" sz="1600" dirty="0">
                <a:solidFill>
                  <a:srgbClr val="FF0000"/>
                </a:solidFill>
                <a:effectLst/>
                <a:ea typeface="Calibri" panose="020F0502020204030204" pitchFamily="34" charset="0"/>
                <a:cs typeface="Calibri" panose="020F0502020204030204" pitchFamily="34" charset="0"/>
              </a:rPr>
              <a:t>Dans le cas où l'étudiant ou l’étudiante n'a pas d'article accepté en position principale, l'école doctorale pourra prendre en compte plusieurs options dérogatoires, de manière équivalente :</a:t>
            </a:r>
            <a:endParaRPr lang="fr-FR" sz="1600" dirty="0">
              <a:solidFill>
                <a:srgbClr val="000000"/>
              </a:solidFill>
              <a:effectLst/>
              <a:ea typeface="ヒラギノ角ゴ Pro W3"/>
              <a:cs typeface="Times New Roman" panose="02020603050405020304" pitchFamily="18" charset="0"/>
            </a:endParaRPr>
          </a:p>
          <a:p>
            <a:pPr marR="32385" algn="just">
              <a:lnSpc>
                <a:spcPct val="115000"/>
              </a:lnSpc>
              <a:spcBef>
                <a:spcPts val="600"/>
              </a:spcBef>
              <a:spcAft>
                <a:spcPts val="600"/>
              </a:spcAft>
            </a:pPr>
            <a:r>
              <a:rPr lang="fr-FR" sz="1600" dirty="0">
                <a:solidFill>
                  <a:srgbClr val="FF0000"/>
                </a:solidFill>
                <a:effectLst/>
                <a:ea typeface="Calibri" panose="020F0502020204030204" pitchFamily="34" charset="0"/>
                <a:cs typeface="Calibri" panose="020F0502020204030204" pitchFamily="34" charset="0"/>
              </a:rPr>
              <a:t>-&gt;une</a:t>
            </a:r>
            <a:r>
              <a:rPr lang="fr-FR" sz="1600" spc="10" dirty="0">
                <a:solidFill>
                  <a:srgbClr val="FF0000"/>
                </a:solidFill>
                <a:effectLst/>
                <a:ea typeface="Calibri" panose="020F0502020204030204" pitchFamily="34" charset="0"/>
                <a:cs typeface="Calibri" panose="020F0502020204030204" pitchFamily="34" charset="0"/>
              </a:rPr>
              <a:t> publication soumise mais non acceptée, avec une preuve de soumission</a:t>
            </a:r>
            <a:endParaRPr lang="fr-FR" sz="1600" dirty="0">
              <a:solidFill>
                <a:srgbClr val="000000"/>
              </a:solidFill>
              <a:effectLst/>
              <a:ea typeface="ヒラギノ角ゴ Pro W3"/>
              <a:cs typeface="Times New Roman" panose="02020603050405020304" pitchFamily="18" charset="0"/>
            </a:endParaRPr>
          </a:p>
          <a:p>
            <a:pPr marR="32385" algn="just">
              <a:lnSpc>
                <a:spcPct val="115000"/>
              </a:lnSpc>
              <a:spcBef>
                <a:spcPts val="600"/>
              </a:spcBef>
              <a:spcAft>
                <a:spcPts val="600"/>
              </a:spcAft>
            </a:pPr>
            <a:r>
              <a:rPr lang="fr-FR" sz="1600" spc="10" dirty="0">
                <a:solidFill>
                  <a:srgbClr val="FF0000"/>
                </a:solidFill>
                <a:effectLst/>
                <a:ea typeface="Calibri" panose="020F0502020204030204" pitchFamily="34" charset="0"/>
                <a:cs typeface="Calibri" panose="020F0502020204030204" pitchFamily="34" charset="0"/>
              </a:rPr>
              <a:t>-&gt; </a:t>
            </a:r>
            <a:r>
              <a:rPr lang="fr-FR" sz="1600" spc="15" dirty="0">
                <a:solidFill>
                  <a:srgbClr val="FF0000"/>
                </a:solidFill>
                <a:effectLst/>
                <a:ea typeface="Calibri" panose="020F0502020204030204" pitchFamily="34" charset="0"/>
                <a:cs typeface="Calibri" panose="020F0502020204030204" pitchFamily="34" charset="0"/>
              </a:rPr>
              <a:t>dépôts sur un serveur de </a:t>
            </a:r>
            <a:r>
              <a:rPr lang="fr-FR" sz="1600" spc="15" dirty="0" err="1">
                <a:solidFill>
                  <a:srgbClr val="FF0000"/>
                </a:solidFill>
                <a:effectLst/>
                <a:ea typeface="Calibri" panose="020F0502020204030204" pitchFamily="34" charset="0"/>
                <a:cs typeface="Calibri" panose="020F0502020204030204" pitchFamily="34" charset="0"/>
              </a:rPr>
              <a:t>pré-publication</a:t>
            </a:r>
            <a:r>
              <a:rPr lang="fr-FR" sz="1600" spc="15" dirty="0">
                <a:solidFill>
                  <a:srgbClr val="FF0000"/>
                </a:solidFill>
                <a:effectLst/>
                <a:ea typeface="Calibri" panose="020F0502020204030204" pitchFamily="34" charset="0"/>
                <a:cs typeface="Calibri" panose="020F0502020204030204" pitchFamily="34" charset="0"/>
              </a:rPr>
              <a:t> (de type </a:t>
            </a:r>
            <a:r>
              <a:rPr lang="fr-FR" sz="1600" spc="15" dirty="0" err="1">
                <a:solidFill>
                  <a:srgbClr val="FF0000"/>
                </a:solidFill>
                <a:effectLst/>
                <a:ea typeface="Calibri" panose="020F0502020204030204" pitchFamily="34" charset="0"/>
                <a:cs typeface="Calibri" panose="020F0502020204030204" pitchFamily="34" charset="0"/>
              </a:rPr>
              <a:t>BioRxiv</a:t>
            </a:r>
            <a:r>
              <a:rPr lang="fr-FR" sz="1600" spc="15" dirty="0">
                <a:solidFill>
                  <a:srgbClr val="FF0000"/>
                </a:solidFill>
                <a:effectLst/>
                <a:ea typeface="Calibri" panose="020F0502020204030204" pitchFamily="34" charset="0"/>
                <a:cs typeface="Calibri" panose="020F0502020204030204" pitchFamily="34" charset="0"/>
              </a:rPr>
              <a:t>, </a:t>
            </a:r>
            <a:r>
              <a:rPr lang="fr-FR" sz="1600" u="sng" spc="15" dirty="0">
                <a:solidFill>
                  <a:srgbClr val="FF0000"/>
                </a:solidFill>
                <a:effectLst/>
                <a:ea typeface="Calibri" panose="020F0502020204030204" pitchFamily="34" charset="0"/>
                <a:cs typeface="Calibri" panose="020F0502020204030204" pitchFamily="34" charset="0"/>
                <a:hlinkClick r:id="rId2"/>
              </a:rPr>
              <a:t>https://www.biorxiv.org/</a:t>
            </a:r>
            <a:r>
              <a:rPr lang="fr-FR" sz="1600" spc="15" dirty="0">
                <a:solidFill>
                  <a:srgbClr val="FF0000"/>
                </a:solidFill>
                <a:effectLst/>
                <a:ea typeface="Calibri" panose="020F0502020204030204" pitchFamily="34" charset="0"/>
                <a:cs typeface="Calibri" panose="020F0502020204030204" pitchFamily="34" charset="0"/>
              </a:rPr>
              <a:t>)</a:t>
            </a:r>
            <a:endParaRPr lang="fr-FR" sz="1600" dirty="0">
              <a:solidFill>
                <a:srgbClr val="000000"/>
              </a:solidFill>
              <a:effectLst/>
              <a:ea typeface="ヒラギノ角ゴ Pro W3"/>
              <a:cs typeface="Times New Roman" panose="02020603050405020304" pitchFamily="18" charset="0"/>
            </a:endParaRPr>
          </a:p>
          <a:p>
            <a:pPr marR="32385" algn="just">
              <a:lnSpc>
                <a:spcPct val="115000"/>
              </a:lnSpc>
              <a:spcBef>
                <a:spcPts val="600"/>
              </a:spcBef>
              <a:spcAft>
                <a:spcPts val="600"/>
              </a:spcAft>
            </a:pPr>
            <a:r>
              <a:rPr lang="fr-FR" sz="1600" spc="15" dirty="0">
                <a:solidFill>
                  <a:srgbClr val="FF0000"/>
                </a:solidFill>
                <a:effectLst/>
                <a:ea typeface="Calibri" panose="020F0502020204030204" pitchFamily="34" charset="0"/>
                <a:cs typeface="Calibri" panose="020F0502020204030204" pitchFamily="34" charset="0"/>
              </a:rPr>
              <a:t>-&gt; </a:t>
            </a:r>
            <a:r>
              <a:rPr lang="fr-FR" sz="1600" dirty="0">
                <a:solidFill>
                  <a:srgbClr val="FF0000"/>
                </a:solidFill>
                <a:effectLst/>
                <a:ea typeface="Calibri" panose="020F0502020204030204" pitchFamily="34" charset="0"/>
                <a:cs typeface="Calibri" panose="020F0502020204030204" pitchFamily="34" charset="0"/>
              </a:rPr>
              <a:t>un brevet en position principale </a:t>
            </a:r>
            <a:endParaRPr lang="fr-FR" sz="1600" dirty="0">
              <a:solidFill>
                <a:srgbClr val="000000"/>
              </a:solidFill>
              <a:effectLst/>
              <a:ea typeface="ヒラギノ角ゴ Pro W3"/>
              <a:cs typeface="Times New Roman" panose="02020603050405020304" pitchFamily="18" charset="0"/>
            </a:endParaRPr>
          </a:p>
          <a:p>
            <a:pPr marR="32385" algn="just">
              <a:lnSpc>
                <a:spcPct val="115000"/>
              </a:lnSpc>
              <a:spcBef>
                <a:spcPts val="600"/>
              </a:spcBef>
              <a:spcAft>
                <a:spcPts val="600"/>
              </a:spcAft>
            </a:pPr>
            <a:r>
              <a:rPr lang="fr-FR" sz="1600" dirty="0">
                <a:solidFill>
                  <a:srgbClr val="FF0000"/>
                </a:solidFill>
                <a:effectLst/>
                <a:ea typeface="Calibri" panose="020F0502020204030204" pitchFamily="34" charset="0"/>
                <a:cs typeface="Calibri" panose="020F0502020204030204" pitchFamily="34" charset="0"/>
              </a:rPr>
              <a:t>Ces éléments seront pris en compte de manière équivalent pour l’autorisation de soutenance.</a:t>
            </a:r>
            <a:endParaRPr lang="fr-FR" sz="1600" dirty="0">
              <a:solidFill>
                <a:srgbClr val="000000"/>
              </a:solidFill>
              <a:effectLst/>
              <a:ea typeface="ヒラギノ角ゴ Pro W3"/>
              <a:cs typeface="Times New Roman" panose="02020603050405020304" pitchFamily="18" charset="0"/>
            </a:endParaRPr>
          </a:p>
          <a:p>
            <a:pPr marR="32385" algn="just">
              <a:lnSpc>
                <a:spcPct val="115000"/>
              </a:lnSpc>
              <a:spcBef>
                <a:spcPts val="600"/>
              </a:spcBef>
              <a:spcAft>
                <a:spcPts val="600"/>
              </a:spcAft>
            </a:pPr>
            <a:r>
              <a:rPr lang="fr-FR" sz="1600" dirty="0">
                <a:solidFill>
                  <a:srgbClr val="FF0000"/>
                </a:solidFill>
                <a:effectLst/>
                <a:ea typeface="Calibri" panose="020F0502020204030204" pitchFamily="34" charset="0"/>
                <a:cs typeface="Calibri" panose="020F0502020204030204" pitchFamily="34" charset="0"/>
              </a:rPr>
              <a:t>L’avis des rapporteurs sera sollicité sur la qualité scientifique des travaux non validés par un journal à comité de lecture. </a:t>
            </a:r>
            <a:endParaRPr lang="fr-FR" sz="1600" dirty="0">
              <a:solidFill>
                <a:srgbClr val="000000"/>
              </a:solidFill>
              <a:effectLst/>
              <a:ea typeface="ヒラギノ角ゴ Pro W3"/>
              <a:cs typeface="Times New Roman" panose="02020603050405020304" pitchFamily="18" charset="0"/>
            </a:endParaRPr>
          </a:p>
          <a:p>
            <a:pPr marR="32385" algn="just">
              <a:lnSpc>
                <a:spcPct val="115000"/>
              </a:lnSpc>
              <a:spcBef>
                <a:spcPts val="600"/>
              </a:spcBef>
              <a:spcAft>
                <a:spcPts val="600"/>
              </a:spcAft>
            </a:pPr>
            <a:r>
              <a:rPr lang="fr-FR" sz="1600" dirty="0">
                <a:solidFill>
                  <a:srgbClr val="FF0000"/>
                </a:solidFill>
                <a:effectLst/>
                <a:ea typeface="Calibri" panose="020F0502020204030204" pitchFamily="34" charset="0"/>
                <a:cs typeface="Calibri" panose="020F0502020204030204" pitchFamily="34" charset="0"/>
              </a:rPr>
              <a:t>L'école doctorale considère en priorité les articles de recherche, tandis que les articles de revue ne seront pris en compte que s'il s'agit d'une revue intensive de la littérature qui intègre tout ou partie du contexte introductif du manuscrit de thèse.</a:t>
            </a:r>
            <a:endParaRPr lang="fr-FR" sz="1600" dirty="0">
              <a:solidFill>
                <a:srgbClr val="000000"/>
              </a:solidFill>
              <a:effectLst/>
              <a:ea typeface="ヒラギノ角ゴ Pro W3"/>
              <a:cs typeface="Times New Roman" panose="02020603050405020304" pitchFamily="18" charset="0"/>
            </a:endParaRPr>
          </a:p>
          <a:p>
            <a:pPr marR="32385" algn="just">
              <a:lnSpc>
                <a:spcPct val="115000"/>
              </a:lnSpc>
              <a:spcBef>
                <a:spcPts val="600"/>
              </a:spcBef>
              <a:spcAft>
                <a:spcPts val="600"/>
              </a:spcAft>
            </a:pPr>
            <a:r>
              <a:rPr lang="fr-FR" sz="1600" dirty="0">
                <a:solidFill>
                  <a:srgbClr val="FF0000"/>
                </a:solidFill>
                <a:effectLst/>
                <a:ea typeface="Calibri" panose="020F0502020204030204" pitchFamily="34" charset="0"/>
                <a:cs typeface="Calibri" panose="020F0502020204030204" pitchFamily="34" charset="0"/>
              </a:rPr>
              <a:t>L'école doctorale exprime son inquiétude concernant les publications dans les revues qualifiées de prédatrices, et appelle les directions de thèse à faire preuve de vigilance à cet égard. (cf. liste blanche du CNU).</a:t>
            </a:r>
            <a:endParaRPr lang="fr-FR" sz="1600" dirty="0">
              <a:solidFill>
                <a:srgbClr val="000000"/>
              </a:solidFill>
              <a:effectLst/>
              <a:ea typeface="ヒラギノ角ゴ Pro W3"/>
              <a:cs typeface="Times New Roman" panose="02020603050405020304" pitchFamily="18" charset="0"/>
            </a:endParaRPr>
          </a:p>
          <a:p>
            <a:endParaRPr lang="en-GB" sz="1600" dirty="0">
              <a:effectLst/>
            </a:endParaRPr>
          </a:p>
        </p:txBody>
      </p:sp>
    </p:spTree>
    <p:extLst>
      <p:ext uri="{BB962C8B-B14F-4D97-AF65-F5344CB8AC3E}">
        <p14:creationId xmlns:p14="http://schemas.microsoft.com/office/powerpoint/2010/main" val="2095331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1A8F567-FBAA-8744-0393-7DF5BF344624}"/>
              </a:ext>
            </a:extLst>
          </p:cNvPr>
          <p:cNvSpPr txBox="1"/>
          <p:nvPr/>
        </p:nvSpPr>
        <p:spPr>
          <a:xfrm>
            <a:off x="1317172" y="2228671"/>
            <a:ext cx="10659238" cy="3416320"/>
          </a:xfrm>
          <a:prstGeom prst="rect">
            <a:avLst/>
          </a:prstGeom>
          <a:noFill/>
        </p:spPr>
        <p:txBody>
          <a:bodyPr wrap="square">
            <a:spAutoFit/>
          </a:bodyPr>
          <a:lstStyle/>
          <a:p>
            <a:pPr algn="ctr"/>
            <a:r>
              <a:rPr lang="fr-FR" sz="2400" b="1" dirty="0">
                <a:effectLst/>
                <a:latin typeface="Avenir Book" panose="02000503020000020003" pitchFamily="2" charset="0"/>
              </a:rPr>
              <a:t>points divers</a:t>
            </a:r>
          </a:p>
          <a:p>
            <a:pPr algn="ctr"/>
            <a:endParaRPr lang="fr-FR" sz="2400" b="1" dirty="0">
              <a:effectLst/>
              <a:latin typeface="Avenir Book" panose="02000503020000020003" pitchFamily="2" charset="0"/>
            </a:endParaRPr>
          </a:p>
          <a:p>
            <a:pPr marL="171450" indent="-171450" algn="l">
              <a:buFont typeface="Arial" panose="020B0604020202020204" pitchFamily="34" charset="0"/>
              <a:buChar char="•"/>
            </a:pPr>
            <a:r>
              <a:rPr lang="fr-FR" sz="2400" dirty="0">
                <a:effectLst/>
                <a:latin typeface="Avenir Book" panose="02000503020000020003" pitchFamily="2" charset="0"/>
              </a:rPr>
              <a:t>Questionnement sur la place de l’ED dans l’expertise : dans quel cas on sollicite l’ED?</a:t>
            </a:r>
          </a:p>
          <a:p>
            <a:pPr marL="171450" indent="-171450">
              <a:buFont typeface="Arial" panose="020B0604020202020204" pitchFamily="34" charset="0"/>
              <a:buChar char="•"/>
            </a:pPr>
            <a:r>
              <a:rPr lang="fr-FR" sz="2400" dirty="0">
                <a:effectLst/>
                <a:latin typeface="Avenir Book" panose="02000503020000020003" pitchFamily="2" charset="0"/>
              </a:rPr>
              <a:t>Dans la fiche encadrement, ajouter une case : </a:t>
            </a:r>
            <a:r>
              <a:rPr lang="fr-FR" sz="2400" dirty="0">
                <a:effectLst/>
              </a:rPr>
              <a:t>publications et/ou valorisations de la thèse en position principale</a:t>
            </a:r>
          </a:p>
          <a:p>
            <a:pPr marL="171450" indent="-171450" algn="l">
              <a:buFont typeface="Arial" panose="020B0604020202020204" pitchFamily="34" charset="0"/>
              <a:buChar char="•"/>
            </a:pPr>
            <a:endParaRPr lang="fr-FR" sz="2400" dirty="0">
              <a:effectLst/>
              <a:latin typeface="Avenir Book" panose="02000503020000020003" pitchFamily="2" charset="0"/>
            </a:endParaRPr>
          </a:p>
          <a:p>
            <a:br>
              <a:rPr lang="fr-FR" sz="2400" dirty="0">
                <a:effectLst/>
                <a:latin typeface="Avenir Book" panose="02000503020000020003" pitchFamily="2" charset="0"/>
              </a:rPr>
            </a:br>
            <a:endParaRPr lang="fr-FR" sz="2400" dirty="0">
              <a:effectLst/>
              <a:latin typeface="Avenir Book" panose="02000503020000020003" pitchFamily="2" charset="0"/>
            </a:endParaRPr>
          </a:p>
        </p:txBody>
      </p:sp>
    </p:spTree>
    <p:extLst>
      <p:ext uri="{BB962C8B-B14F-4D97-AF65-F5344CB8AC3E}">
        <p14:creationId xmlns:p14="http://schemas.microsoft.com/office/powerpoint/2010/main" val="329731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CEEA8E-86C8-66B8-DDA3-BB908EB2EA8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2AEDBA9-E8DB-A910-CFBF-521353837F39}"/>
              </a:ext>
            </a:extLst>
          </p:cNvPr>
          <p:cNvSpPr>
            <a:spLocks noGrp="1"/>
          </p:cNvSpPr>
          <p:nvPr>
            <p:ph type="title"/>
          </p:nvPr>
        </p:nvSpPr>
        <p:spPr/>
        <p:txBody>
          <a:bodyPr/>
          <a:lstStyle/>
          <a:p>
            <a:r>
              <a:rPr lang="fr-FR" dirty="0"/>
              <a:t>Ordre du jour</a:t>
            </a:r>
          </a:p>
        </p:txBody>
      </p:sp>
      <p:sp>
        <p:nvSpPr>
          <p:cNvPr id="3" name="Espace réservé du contenu 2">
            <a:extLst>
              <a:ext uri="{FF2B5EF4-FFF2-40B4-BE49-F238E27FC236}">
                <a16:creationId xmlns:a16="http://schemas.microsoft.com/office/drawing/2014/main" id="{A49938E6-079E-9131-F03B-6F0F857C2A45}"/>
              </a:ext>
            </a:extLst>
          </p:cNvPr>
          <p:cNvSpPr>
            <a:spLocks noGrp="1"/>
          </p:cNvSpPr>
          <p:nvPr>
            <p:ph idx="1"/>
          </p:nvPr>
        </p:nvSpPr>
        <p:spPr/>
        <p:txBody>
          <a:bodyPr/>
          <a:lstStyle/>
          <a:p>
            <a:r>
              <a:rPr lang="fr-FR" dirty="0"/>
              <a:t>AO mobilité</a:t>
            </a:r>
          </a:p>
          <a:p>
            <a:r>
              <a:rPr lang="fr-FR" dirty="0"/>
              <a:t>Budget de l’ED, point d’étape</a:t>
            </a:r>
          </a:p>
          <a:p>
            <a:r>
              <a:rPr lang="fr-FR" dirty="0"/>
              <a:t>Commission recherche</a:t>
            </a:r>
          </a:p>
          <a:p>
            <a:r>
              <a:rPr lang="fr-FR" dirty="0">
                <a:solidFill>
                  <a:schemeClr val="accent1"/>
                </a:solidFill>
              </a:rPr>
              <a:t>Retours sur les corrections du RI</a:t>
            </a:r>
          </a:p>
          <a:p>
            <a:r>
              <a:rPr lang="fr-FR" dirty="0"/>
              <a:t>Les journées scientifiques 2025</a:t>
            </a:r>
          </a:p>
          <a:p>
            <a:r>
              <a:rPr lang="fr-FR" dirty="0"/>
              <a:t>AO CDPDL : réunion des </a:t>
            </a:r>
            <a:r>
              <a:rPr lang="fr-FR" dirty="0" err="1"/>
              <a:t>ancien.nes</a:t>
            </a:r>
            <a:endParaRPr lang="fr-FR" dirty="0"/>
          </a:p>
          <a:p>
            <a:r>
              <a:rPr lang="fr-FR" dirty="0"/>
              <a:t>Dossier de VAE</a:t>
            </a:r>
          </a:p>
          <a:p>
            <a:endParaRPr lang="fr-FR" dirty="0"/>
          </a:p>
        </p:txBody>
      </p:sp>
      <p:pic>
        <p:nvPicPr>
          <p:cNvPr id="4" name="Image 3">
            <a:extLst>
              <a:ext uri="{FF2B5EF4-FFF2-40B4-BE49-F238E27FC236}">
                <a16:creationId xmlns:a16="http://schemas.microsoft.com/office/drawing/2014/main" id="{AD264F84-EF86-279D-6381-6B158125BE55}"/>
              </a:ext>
            </a:extLst>
          </p:cNvPr>
          <p:cNvPicPr>
            <a:picLocks noChangeAspect="1"/>
          </p:cNvPicPr>
          <p:nvPr/>
        </p:nvPicPr>
        <p:blipFill>
          <a:blip r:embed="rId2"/>
          <a:stretch>
            <a:fillRect/>
          </a:stretch>
        </p:blipFill>
        <p:spPr>
          <a:xfrm>
            <a:off x="0" y="6165215"/>
            <a:ext cx="1655698" cy="655320"/>
          </a:xfrm>
          <a:prstGeom prst="rect">
            <a:avLst/>
          </a:prstGeom>
        </p:spPr>
      </p:pic>
    </p:spTree>
    <p:extLst>
      <p:ext uri="{BB962C8B-B14F-4D97-AF65-F5344CB8AC3E}">
        <p14:creationId xmlns:p14="http://schemas.microsoft.com/office/powerpoint/2010/main" val="2120017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7BDBD6-0832-B073-87BF-0D9122DD111F}"/>
              </a:ext>
            </a:extLst>
          </p:cNvPr>
          <p:cNvSpPr>
            <a:spLocks noGrp="1"/>
          </p:cNvSpPr>
          <p:nvPr>
            <p:ph type="title"/>
          </p:nvPr>
        </p:nvSpPr>
        <p:spPr/>
        <p:txBody>
          <a:bodyPr/>
          <a:lstStyle/>
          <a:p>
            <a:r>
              <a:rPr lang="fr-FR" dirty="0"/>
              <a:t>Points marquants</a:t>
            </a:r>
          </a:p>
        </p:txBody>
      </p:sp>
      <p:sp>
        <p:nvSpPr>
          <p:cNvPr id="3" name="Espace réservé du contenu 2">
            <a:extLst>
              <a:ext uri="{FF2B5EF4-FFF2-40B4-BE49-F238E27FC236}">
                <a16:creationId xmlns:a16="http://schemas.microsoft.com/office/drawing/2014/main" id="{45DE52F6-1C32-AC48-80CE-8BC4BEC99D29}"/>
              </a:ext>
            </a:extLst>
          </p:cNvPr>
          <p:cNvSpPr>
            <a:spLocks noGrp="1"/>
          </p:cNvSpPr>
          <p:nvPr>
            <p:ph idx="1"/>
          </p:nvPr>
        </p:nvSpPr>
        <p:spPr>
          <a:xfrm>
            <a:off x="838199" y="1825625"/>
            <a:ext cx="10837127" cy="4351338"/>
          </a:xfrm>
        </p:spPr>
        <p:txBody>
          <a:bodyPr>
            <a:normAutofit/>
          </a:bodyPr>
          <a:lstStyle/>
          <a:p>
            <a:r>
              <a:rPr lang="fr-FR" dirty="0"/>
              <a:t>Le conseil se réunit 4 fois par an</a:t>
            </a:r>
          </a:p>
          <a:p>
            <a:r>
              <a:rPr lang="fr-FR" dirty="0"/>
              <a:t>Reformulation du paragraphe sur le CSI</a:t>
            </a:r>
          </a:p>
          <a:p>
            <a:r>
              <a:rPr lang="fr-FR" dirty="0" err="1"/>
              <a:t>Représentant.es</a:t>
            </a:r>
            <a:r>
              <a:rPr lang="fr-FR" dirty="0"/>
              <a:t> </a:t>
            </a:r>
            <a:r>
              <a:rPr lang="fr-FR" dirty="0" err="1"/>
              <a:t>doctorant.es</a:t>
            </a:r>
            <a:r>
              <a:rPr lang="fr-FR" dirty="0"/>
              <a:t> : liste</a:t>
            </a:r>
          </a:p>
          <a:p>
            <a:r>
              <a:rPr lang="fr-FR" dirty="0" err="1"/>
              <a:t>Amethis</a:t>
            </a:r>
            <a:r>
              <a:rPr lang="fr-FR" dirty="0"/>
              <a:t> remplace TEBL au 1/01/2025</a:t>
            </a:r>
          </a:p>
          <a:p>
            <a:r>
              <a:rPr lang="fr-FR" dirty="0"/>
              <a:t>Critères de soutenances simplifiés (proposition commission recherche)</a:t>
            </a:r>
          </a:p>
          <a:p>
            <a:r>
              <a:rPr lang="fr-FR" dirty="0"/>
              <a:t>Mise à jour de l’annexe 1 sur les procédures de sélections (Jury, déroulé, critères…)</a:t>
            </a:r>
          </a:p>
          <a:p>
            <a:r>
              <a:rPr lang="fr-FR" dirty="0"/>
              <a:t>Note de bas de page : version et date d’application au 1/01/2025</a:t>
            </a:r>
          </a:p>
          <a:p>
            <a:endParaRPr lang="fr-FR" dirty="0"/>
          </a:p>
          <a:p>
            <a:endParaRPr lang="fr-FR" dirty="0"/>
          </a:p>
        </p:txBody>
      </p:sp>
    </p:spTree>
    <p:extLst>
      <p:ext uri="{BB962C8B-B14F-4D97-AF65-F5344CB8AC3E}">
        <p14:creationId xmlns:p14="http://schemas.microsoft.com/office/powerpoint/2010/main" val="2904663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C847D-CAFB-DCA9-D5D8-0AE658FEDEF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1DE2827-0B63-81AF-1375-D4F585C6F31E}"/>
              </a:ext>
            </a:extLst>
          </p:cNvPr>
          <p:cNvSpPr>
            <a:spLocks noGrp="1"/>
          </p:cNvSpPr>
          <p:nvPr>
            <p:ph type="title"/>
          </p:nvPr>
        </p:nvSpPr>
        <p:spPr/>
        <p:txBody>
          <a:bodyPr/>
          <a:lstStyle/>
          <a:p>
            <a:r>
              <a:rPr lang="fr-FR" dirty="0"/>
              <a:t>Ordre du jour</a:t>
            </a:r>
          </a:p>
        </p:txBody>
      </p:sp>
      <p:sp>
        <p:nvSpPr>
          <p:cNvPr id="3" name="Espace réservé du contenu 2">
            <a:extLst>
              <a:ext uri="{FF2B5EF4-FFF2-40B4-BE49-F238E27FC236}">
                <a16:creationId xmlns:a16="http://schemas.microsoft.com/office/drawing/2014/main" id="{39AF09FD-43A5-72BB-5574-01AF7D78B101}"/>
              </a:ext>
            </a:extLst>
          </p:cNvPr>
          <p:cNvSpPr>
            <a:spLocks noGrp="1"/>
          </p:cNvSpPr>
          <p:nvPr>
            <p:ph idx="1"/>
          </p:nvPr>
        </p:nvSpPr>
        <p:spPr/>
        <p:txBody>
          <a:bodyPr/>
          <a:lstStyle/>
          <a:p>
            <a:r>
              <a:rPr lang="fr-FR" dirty="0"/>
              <a:t>AO mobilité</a:t>
            </a:r>
          </a:p>
          <a:p>
            <a:r>
              <a:rPr lang="fr-FR" dirty="0"/>
              <a:t>Budget de l’ED, point d’étape</a:t>
            </a:r>
          </a:p>
          <a:p>
            <a:r>
              <a:rPr lang="fr-FR" dirty="0"/>
              <a:t>Commission recherche</a:t>
            </a:r>
          </a:p>
          <a:p>
            <a:r>
              <a:rPr lang="fr-FR" dirty="0"/>
              <a:t>Retours sur les corrections du RI</a:t>
            </a:r>
          </a:p>
          <a:p>
            <a:r>
              <a:rPr lang="fr-FR" dirty="0">
                <a:solidFill>
                  <a:schemeClr val="accent1"/>
                </a:solidFill>
              </a:rPr>
              <a:t>Les journées scientifiques 2025</a:t>
            </a:r>
          </a:p>
          <a:p>
            <a:r>
              <a:rPr lang="fr-FR" dirty="0"/>
              <a:t>AO CDPDL : réunion des </a:t>
            </a:r>
            <a:r>
              <a:rPr lang="fr-FR" dirty="0" err="1"/>
              <a:t>ancien.nes</a:t>
            </a:r>
            <a:endParaRPr lang="fr-FR" dirty="0"/>
          </a:p>
          <a:p>
            <a:r>
              <a:rPr lang="fr-FR" dirty="0"/>
              <a:t>Dossier de VAE</a:t>
            </a:r>
          </a:p>
          <a:p>
            <a:endParaRPr lang="fr-FR" dirty="0"/>
          </a:p>
        </p:txBody>
      </p:sp>
      <p:pic>
        <p:nvPicPr>
          <p:cNvPr id="4" name="Image 3">
            <a:extLst>
              <a:ext uri="{FF2B5EF4-FFF2-40B4-BE49-F238E27FC236}">
                <a16:creationId xmlns:a16="http://schemas.microsoft.com/office/drawing/2014/main" id="{C2DEEAFF-650C-142E-D047-2850C13D396F}"/>
              </a:ext>
            </a:extLst>
          </p:cNvPr>
          <p:cNvPicPr>
            <a:picLocks noChangeAspect="1"/>
          </p:cNvPicPr>
          <p:nvPr/>
        </p:nvPicPr>
        <p:blipFill>
          <a:blip r:embed="rId2"/>
          <a:stretch>
            <a:fillRect/>
          </a:stretch>
        </p:blipFill>
        <p:spPr>
          <a:xfrm>
            <a:off x="0" y="6165215"/>
            <a:ext cx="1655698" cy="655320"/>
          </a:xfrm>
          <a:prstGeom prst="rect">
            <a:avLst/>
          </a:prstGeom>
        </p:spPr>
      </p:pic>
    </p:spTree>
    <p:extLst>
      <p:ext uri="{BB962C8B-B14F-4D97-AF65-F5344CB8AC3E}">
        <p14:creationId xmlns:p14="http://schemas.microsoft.com/office/powerpoint/2010/main" val="2516792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A6384DE9-BBDB-401E-800A-76879C95B766}"/>
              </a:ext>
            </a:extLst>
          </p:cNvPr>
          <p:cNvSpPr>
            <a:spLocks noGrp="1"/>
          </p:cNvSpPr>
          <p:nvPr>
            <p:ph type="ctrTitle"/>
          </p:nvPr>
        </p:nvSpPr>
        <p:spPr>
          <a:xfrm>
            <a:off x="3911747" y="1709861"/>
            <a:ext cx="4335392" cy="1153262"/>
          </a:xfrm>
        </p:spPr>
        <p:txBody>
          <a:bodyPr anchor="b">
            <a:noAutofit/>
          </a:bodyPr>
          <a:lstStyle/>
          <a:p>
            <a:r>
              <a:rPr lang="fr-FR" sz="6600" b="1" dirty="0"/>
              <a:t>JBS</a:t>
            </a:r>
            <a:r>
              <a:rPr lang="fr-FR" sz="6600" b="1" dirty="0">
                <a:solidFill>
                  <a:srgbClr val="56A891"/>
                </a:solidFill>
              </a:rPr>
              <a:t> 2025</a:t>
            </a:r>
            <a:endParaRPr lang="fr-FR" sz="6600" dirty="0">
              <a:solidFill>
                <a:srgbClr val="56A891"/>
              </a:solidFill>
            </a:endParaRPr>
          </a:p>
        </p:txBody>
      </p:sp>
      <p:pic>
        <p:nvPicPr>
          <p:cNvPr id="7" name="Image 6"/>
          <p:cNvPicPr>
            <a:picLocks noChangeAspect="1"/>
          </p:cNvPicPr>
          <p:nvPr/>
        </p:nvPicPr>
        <p:blipFill rotWithShape="1">
          <a:blip r:embed="rId3">
            <a:extLst>
              <a:ext uri="{28A0092B-C50C-407E-A947-70E740481C1C}">
                <a14:useLocalDpi xmlns:a14="http://schemas.microsoft.com/office/drawing/2010/main" val="0"/>
              </a:ext>
            </a:extLst>
          </a:blip>
          <a:srcRect l="5045" t="-134" r="5217" b="60855"/>
          <a:stretch/>
        </p:blipFill>
        <p:spPr>
          <a:xfrm>
            <a:off x="0" y="-8164"/>
            <a:ext cx="7527471" cy="1647393"/>
          </a:xfrm>
          <a:prstGeom prst="rect">
            <a:avLst/>
          </a:prstGeom>
        </p:spPr>
      </p:pic>
      <p:pic>
        <p:nvPicPr>
          <p:cNvPr id="8" name="Image 7"/>
          <p:cNvPicPr>
            <a:picLocks noChangeAspect="1"/>
          </p:cNvPicPr>
          <p:nvPr/>
        </p:nvPicPr>
        <p:blipFill rotWithShape="1">
          <a:blip r:embed="rId4">
            <a:extLst>
              <a:ext uri="{28A0092B-C50C-407E-A947-70E740481C1C}">
                <a14:useLocalDpi xmlns:a14="http://schemas.microsoft.com/office/drawing/2010/main" val="0"/>
              </a:ext>
            </a:extLst>
          </a:blip>
          <a:srcRect l="13136" t="44831" r="54972" b="34589"/>
          <a:stretch/>
        </p:blipFill>
        <p:spPr>
          <a:xfrm>
            <a:off x="7742589" y="298504"/>
            <a:ext cx="1543879" cy="1411357"/>
          </a:xfrm>
          <a:prstGeom prst="rect">
            <a:avLst/>
          </a:prstGeom>
        </p:spPr>
      </p:pic>
      <p:pic>
        <p:nvPicPr>
          <p:cNvPr id="11" name="Image 10"/>
          <p:cNvPicPr>
            <a:picLocks noChangeAspect="1"/>
          </p:cNvPicPr>
          <p:nvPr/>
        </p:nvPicPr>
        <p:blipFill>
          <a:blip r:embed="rId5"/>
          <a:stretch>
            <a:fillRect/>
          </a:stretch>
        </p:blipFill>
        <p:spPr>
          <a:xfrm>
            <a:off x="8512549" y="434978"/>
            <a:ext cx="3980415" cy="1138407"/>
          </a:xfrm>
          <a:prstGeom prst="rect">
            <a:avLst/>
          </a:prstGeom>
        </p:spPr>
      </p:pic>
      <p:sp>
        <p:nvSpPr>
          <p:cNvPr id="12" name="Espace réservé du contenu 2"/>
          <p:cNvSpPr txBox="1">
            <a:spLocks/>
          </p:cNvSpPr>
          <p:nvPr/>
        </p:nvSpPr>
        <p:spPr>
          <a:xfrm>
            <a:off x="422167" y="3173436"/>
            <a:ext cx="5657276" cy="2259169"/>
          </a:xfrm>
          <a:prstGeom prst="rect">
            <a:avLst/>
          </a:prstGeom>
        </p:spPr>
        <p:txBody>
          <a:bodyPr vert="horz" lIns="68580" tIns="34290" rIns="68580" bIns="34290" rtlCol="0" anchor="t">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r>
              <a:rPr lang="fr-FR" sz="2000" b="1" dirty="0">
                <a:latin typeface="Century Gothic" panose="020B0502020202020204" pitchFamily="34" charset="0"/>
              </a:rPr>
              <a:t>Appel à candidature (16/09/24) </a:t>
            </a:r>
          </a:p>
        </p:txBody>
      </p:sp>
      <p:pic>
        <p:nvPicPr>
          <p:cNvPr id="9" name="ObCf0Q7dUEU"/>
          <p:cNvPicPr>
            <a:picLocks noRot="1" noChangeAspect="1"/>
          </p:cNvPicPr>
          <p:nvPr>
            <a:videoFile r:link="rId1"/>
          </p:nvPr>
        </p:nvPicPr>
        <p:blipFill>
          <a:blip r:embed="rId6"/>
          <a:stretch>
            <a:fillRect/>
          </a:stretch>
        </p:blipFill>
        <p:spPr>
          <a:xfrm>
            <a:off x="775580" y="3872173"/>
            <a:ext cx="4572000" cy="2571750"/>
          </a:xfrm>
          <a:prstGeom prst="rect">
            <a:avLst/>
          </a:prstGeom>
        </p:spPr>
      </p:pic>
      <p:graphicFrame>
        <p:nvGraphicFramePr>
          <p:cNvPr id="10" name="Tableau 9"/>
          <p:cNvGraphicFramePr>
            <a:graphicFrameLocks noGrp="1"/>
          </p:cNvGraphicFramePr>
          <p:nvPr/>
        </p:nvGraphicFramePr>
        <p:xfrm>
          <a:off x="5606474" y="4230948"/>
          <a:ext cx="6322289" cy="1854200"/>
        </p:xfrm>
        <a:graphic>
          <a:graphicData uri="http://schemas.openxmlformats.org/drawingml/2006/table">
            <a:tbl>
              <a:tblPr firstRow="1" bandRow="1">
                <a:tableStyleId>{5C22544A-7EE6-4342-B048-85BDC9FD1C3A}</a:tableStyleId>
              </a:tblPr>
              <a:tblGrid>
                <a:gridCol w="2839287">
                  <a:extLst>
                    <a:ext uri="{9D8B030D-6E8A-4147-A177-3AD203B41FA5}">
                      <a16:colId xmlns:a16="http://schemas.microsoft.com/office/drawing/2014/main" val="4037747157"/>
                    </a:ext>
                  </a:extLst>
                </a:gridCol>
                <a:gridCol w="2510413">
                  <a:extLst>
                    <a:ext uri="{9D8B030D-6E8A-4147-A177-3AD203B41FA5}">
                      <a16:colId xmlns:a16="http://schemas.microsoft.com/office/drawing/2014/main" val="909811141"/>
                    </a:ext>
                  </a:extLst>
                </a:gridCol>
                <a:gridCol w="972589">
                  <a:extLst>
                    <a:ext uri="{9D8B030D-6E8A-4147-A177-3AD203B41FA5}">
                      <a16:colId xmlns:a16="http://schemas.microsoft.com/office/drawing/2014/main" val="910462614"/>
                    </a:ext>
                  </a:extLst>
                </a:gridCol>
              </a:tblGrid>
              <a:tr h="370840">
                <a:tc>
                  <a:txBody>
                    <a:bodyPr/>
                    <a:lstStyle/>
                    <a:p>
                      <a:r>
                        <a:rPr lang="fr-FR" dirty="0"/>
                        <a:t>Doctorants</a:t>
                      </a:r>
                    </a:p>
                  </a:txBody>
                  <a:tcPr/>
                </a:tc>
                <a:tc>
                  <a:txBody>
                    <a:bodyPr/>
                    <a:lstStyle/>
                    <a:p>
                      <a:r>
                        <a:rPr lang="fr-FR" dirty="0"/>
                        <a:t>Laboratoire </a:t>
                      </a:r>
                    </a:p>
                  </a:txBody>
                  <a:tcPr/>
                </a:tc>
                <a:tc>
                  <a:txBody>
                    <a:bodyPr/>
                    <a:lstStyle/>
                    <a:p>
                      <a:r>
                        <a:rPr lang="fr-FR" dirty="0"/>
                        <a:t>Année</a:t>
                      </a:r>
                    </a:p>
                  </a:txBody>
                  <a:tcPr/>
                </a:tc>
                <a:extLst>
                  <a:ext uri="{0D108BD9-81ED-4DB2-BD59-A6C34878D82A}">
                    <a16:rowId xmlns:a16="http://schemas.microsoft.com/office/drawing/2014/main" val="3208213608"/>
                  </a:ext>
                </a:extLst>
              </a:tr>
              <a:tr h="370840">
                <a:tc>
                  <a:txBody>
                    <a:bodyPr/>
                    <a:lstStyle/>
                    <a:p>
                      <a:r>
                        <a:rPr lang="fr-FR" dirty="0"/>
                        <a:t>Anaïs HALBERT</a:t>
                      </a:r>
                    </a:p>
                  </a:txBody>
                  <a:tcPr/>
                </a:tc>
                <a:tc>
                  <a:txBody>
                    <a:bodyPr/>
                    <a:lstStyle/>
                    <a:p>
                      <a:r>
                        <a:rPr lang="fr-FR" dirty="0" err="1"/>
                        <a:t>PhAN</a:t>
                      </a:r>
                      <a:r>
                        <a:rPr lang="fr-FR" dirty="0"/>
                        <a:t>, UMR 1280, NU</a:t>
                      </a:r>
                    </a:p>
                  </a:txBody>
                  <a:tcPr/>
                </a:tc>
                <a:tc>
                  <a:txBody>
                    <a:bodyPr/>
                    <a:lstStyle/>
                    <a:p>
                      <a:r>
                        <a:rPr lang="fr-FR" dirty="0"/>
                        <a:t>2ème</a:t>
                      </a:r>
                    </a:p>
                  </a:txBody>
                  <a:tcPr/>
                </a:tc>
                <a:extLst>
                  <a:ext uri="{0D108BD9-81ED-4DB2-BD59-A6C34878D82A}">
                    <a16:rowId xmlns:a16="http://schemas.microsoft.com/office/drawing/2014/main" val="3681402584"/>
                  </a:ext>
                </a:extLst>
              </a:tr>
              <a:tr h="370840">
                <a:tc>
                  <a:txBody>
                    <a:bodyPr/>
                    <a:lstStyle/>
                    <a:p>
                      <a:r>
                        <a:rPr lang="fr-FR" dirty="0"/>
                        <a:t>Maria-Dolores SANCHEZ</a:t>
                      </a:r>
                    </a:p>
                  </a:txBody>
                  <a:tcPr/>
                </a:tc>
                <a:tc>
                  <a:txBody>
                    <a:bodyPr/>
                    <a:lstStyle/>
                    <a:p>
                      <a:r>
                        <a:rPr lang="fr-FR" dirty="0"/>
                        <a:t>IRF UA et </a:t>
                      </a:r>
                      <a:r>
                        <a:rPr lang="fr-FR" dirty="0" err="1"/>
                        <a:t>Bioepar</a:t>
                      </a:r>
                      <a:r>
                        <a:rPr lang="fr-FR" baseline="0" dirty="0"/>
                        <a:t> ONIRIS</a:t>
                      </a:r>
                      <a:endParaRPr lang="fr-FR" dirty="0"/>
                    </a:p>
                  </a:txBody>
                  <a:tcPr/>
                </a:tc>
                <a:tc>
                  <a:txBody>
                    <a:bodyPr/>
                    <a:lstStyle/>
                    <a:p>
                      <a:r>
                        <a:rPr lang="fr-FR" dirty="0"/>
                        <a:t>2ème</a:t>
                      </a:r>
                    </a:p>
                  </a:txBody>
                  <a:tcPr/>
                </a:tc>
                <a:extLst>
                  <a:ext uri="{0D108BD9-81ED-4DB2-BD59-A6C34878D82A}">
                    <a16:rowId xmlns:a16="http://schemas.microsoft.com/office/drawing/2014/main" val="3217063709"/>
                  </a:ext>
                </a:extLst>
              </a:tr>
              <a:tr h="370840">
                <a:tc>
                  <a:txBody>
                    <a:bodyPr/>
                    <a:lstStyle/>
                    <a:p>
                      <a:r>
                        <a:rPr lang="fr-FR" dirty="0"/>
                        <a:t>Lucie</a:t>
                      </a:r>
                      <a:r>
                        <a:rPr lang="fr-FR" baseline="0" dirty="0"/>
                        <a:t> LEVAILLANT</a:t>
                      </a:r>
                      <a:endParaRPr lang="fr-FR" dirty="0"/>
                    </a:p>
                  </a:txBody>
                  <a:tcPr/>
                </a:tc>
                <a:tc>
                  <a:txBody>
                    <a:bodyPr/>
                    <a:lstStyle/>
                    <a:p>
                      <a:r>
                        <a:rPr lang="fr-FR" dirty="0" err="1"/>
                        <a:t>MitoVasc</a:t>
                      </a:r>
                      <a:r>
                        <a:rPr lang="fr-FR" dirty="0"/>
                        <a:t> UA</a:t>
                      </a:r>
                    </a:p>
                  </a:txBody>
                  <a:tcPr/>
                </a:tc>
                <a:tc>
                  <a:txBody>
                    <a:bodyPr/>
                    <a:lstStyle/>
                    <a:p>
                      <a:r>
                        <a:rPr lang="fr-FR" dirty="0"/>
                        <a:t>2ème</a:t>
                      </a:r>
                    </a:p>
                  </a:txBody>
                  <a:tcPr/>
                </a:tc>
                <a:extLst>
                  <a:ext uri="{0D108BD9-81ED-4DB2-BD59-A6C34878D82A}">
                    <a16:rowId xmlns:a16="http://schemas.microsoft.com/office/drawing/2014/main" val="2675546047"/>
                  </a:ext>
                </a:extLst>
              </a:tr>
              <a:tr h="370840">
                <a:tc>
                  <a:txBody>
                    <a:bodyPr/>
                    <a:lstStyle/>
                    <a:p>
                      <a:r>
                        <a:rPr lang="fr-FR" dirty="0"/>
                        <a:t>Théo DESSIER (A confirmer)</a:t>
                      </a:r>
                    </a:p>
                  </a:txBody>
                  <a:tcPr/>
                </a:tc>
                <a:tc>
                  <a:txBody>
                    <a:bodyPr/>
                    <a:lstStyle/>
                    <a:p>
                      <a:r>
                        <a:rPr lang="fr-FR" dirty="0" err="1"/>
                        <a:t>Bioepar</a:t>
                      </a:r>
                      <a:r>
                        <a:rPr lang="fr-FR" dirty="0"/>
                        <a:t> ONIRIS</a:t>
                      </a:r>
                    </a:p>
                  </a:txBody>
                  <a:tcPr/>
                </a:tc>
                <a:tc>
                  <a:txBody>
                    <a:bodyPr/>
                    <a:lstStyle/>
                    <a:p>
                      <a:endParaRPr lang="fr-FR" dirty="0"/>
                    </a:p>
                  </a:txBody>
                  <a:tcPr/>
                </a:tc>
                <a:extLst>
                  <a:ext uri="{0D108BD9-81ED-4DB2-BD59-A6C34878D82A}">
                    <a16:rowId xmlns:a16="http://schemas.microsoft.com/office/drawing/2014/main" val="1439042883"/>
                  </a:ext>
                </a:extLst>
              </a:tr>
            </a:tbl>
          </a:graphicData>
        </a:graphic>
      </p:graphicFrame>
    </p:spTree>
    <p:extLst>
      <p:ext uri="{BB962C8B-B14F-4D97-AF65-F5344CB8AC3E}">
        <p14:creationId xmlns:p14="http://schemas.microsoft.com/office/powerpoint/2010/main" val="23359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BFDCB-119C-5EB7-7776-CF7D0065168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CBF30E6-6CBF-E427-F76A-EA3B03F4F0E2}"/>
              </a:ext>
            </a:extLst>
          </p:cNvPr>
          <p:cNvSpPr>
            <a:spLocks noGrp="1"/>
          </p:cNvSpPr>
          <p:nvPr>
            <p:ph type="title"/>
          </p:nvPr>
        </p:nvSpPr>
        <p:spPr/>
        <p:txBody>
          <a:bodyPr/>
          <a:lstStyle/>
          <a:p>
            <a:r>
              <a:rPr lang="fr-FR" dirty="0"/>
              <a:t>Ordre du jour</a:t>
            </a:r>
          </a:p>
        </p:txBody>
      </p:sp>
      <p:sp>
        <p:nvSpPr>
          <p:cNvPr id="3" name="Espace réservé du contenu 2">
            <a:extLst>
              <a:ext uri="{FF2B5EF4-FFF2-40B4-BE49-F238E27FC236}">
                <a16:creationId xmlns:a16="http://schemas.microsoft.com/office/drawing/2014/main" id="{2F56D639-A11F-BAA6-51A2-62F2CCB69783}"/>
              </a:ext>
            </a:extLst>
          </p:cNvPr>
          <p:cNvSpPr>
            <a:spLocks noGrp="1"/>
          </p:cNvSpPr>
          <p:nvPr>
            <p:ph idx="1"/>
          </p:nvPr>
        </p:nvSpPr>
        <p:spPr/>
        <p:txBody>
          <a:bodyPr/>
          <a:lstStyle/>
          <a:p>
            <a:r>
              <a:rPr lang="fr-FR" dirty="0"/>
              <a:t>Divers  : fonctionnement ED + élections</a:t>
            </a:r>
          </a:p>
          <a:p>
            <a:r>
              <a:rPr lang="fr-FR" dirty="0"/>
              <a:t>AO mobilité</a:t>
            </a:r>
          </a:p>
          <a:p>
            <a:r>
              <a:rPr lang="fr-FR" dirty="0"/>
              <a:t>Budget de l’ED, point d’étape</a:t>
            </a:r>
          </a:p>
          <a:p>
            <a:r>
              <a:rPr lang="fr-FR" dirty="0"/>
              <a:t>Commission recherche</a:t>
            </a:r>
          </a:p>
          <a:p>
            <a:r>
              <a:rPr lang="fr-FR" dirty="0"/>
              <a:t>Retours sur les corrections du RI</a:t>
            </a:r>
          </a:p>
          <a:p>
            <a:r>
              <a:rPr lang="fr-FR" dirty="0"/>
              <a:t>Les journées scientifiques 2025</a:t>
            </a:r>
          </a:p>
          <a:p>
            <a:r>
              <a:rPr lang="fr-FR" dirty="0"/>
              <a:t>AO CDPDL : réunion des </a:t>
            </a:r>
            <a:r>
              <a:rPr lang="fr-FR" dirty="0" err="1"/>
              <a:t>ancien.nes</a:t>
            </a:r>
            <a:endParaRPr lang="fr-FR" dirty="0"/>
          </a:p>
          <a:p>
            <a:r>
              <a:rPr lang="fr-FR" dirty="0"/>
              <a:t>Dossier de VAE</a:t>
            </a:r>
          </a:p>
          <a:p>
            <a:endParaRPr lang="fr-FR" dirty="0"/>
          </a:p>
        </p:txBody>
      </p:sp>
      <p:pic>
        <p:nvPicPr>
          <p:cNvPr id="4" name="Image 3">
            <a:extLst>
              <a:ext uri="{FF2B5EF4-FFF2-40B4-BE49-F238E27FC236}">
                <a16:creationId xmlns:a16="http://schemas.microsoft.com/office/drawing/2014/main" id="{356DEACB-3F52-3BB0-799B-4EE16CC7422D}"/>
              </a:ext>
            </a:extLst>
          </p:cNvPr>
          <p:cNvPicPr>
            <a:picLocks noChangeAspect="1"/>
          </p:cNvPicPr>
          <p:nvPr/>
        </p:nvPicPr>
        <p:blipFill>
          <a:blip r:embed="rId2"/>
          <a:stretch>
            <a:fillRect/>
          </a:stretch>
        </p:blipFill>
        <p:spPr>
          <a:xfrm>
            <a:off x="0" y="6165215"/>
            <a:ext cx="1655698" cy="655320"/>
          </a:xfrm>
          <a:prstGeom prst="rect">
            <a:avLst/>
          </a:prstGeom>
        </p:spPr>
      </p:pic>
    </p:spTree>
    <p:extLst>
      <p:ext uri="{BB962C8B-B14F-4D97-AF65-F5344CB8AC3E}">
        <p14:creationId xmlns:p14="http://schemas.microsoft.com/office/powerpoint/2010/main" val="4288074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4115" y="1327791"/>
            <a:ext cx="7004539" cy="2225546"/>
          </a:xfrm>
          <a:prstGeom prst="rect">
            <a:avLst/>
          </a:prstGeom>
        </p:spPr>
        <p:txBody>
          <a:bodyPr wrap="square">
            <a:spAutoFit/>
          </a:bodyPr>
          <a:lstStyle/>
          <a:p>
            <a:pPr marL="342900" lvl="0" indent="-342900" algn="just">
              <a:lnSpc>
                <a:spcPct val="107000"/>
              </a:lnSpc>
              <a:spcAft>
                <a:spcPts val="0"/>
              </a:spcAft>
              <a:buSzPts val="1100"/>
              <a:buFont typeface="Symbol" panose="05050102010706020507" pitchFamily="18" charset="2"/>
              <a:buChar char=""/>
              <a:tabLst>
                <a:tab pos="528955" algn="l"/>
                <a:tab pos="529590" algn="l"/>
              </a:tabLst>
            </a:pPr>
            <a:r>
              <a:rPr lang="fr-FR" sz="2800" b="1" dirty="0">
                <a:solidFill>
                  <a:srgbClr val="56A891"/>
                </a:solidFill>
                <a:latin typeface="Calibri" panose="020F0502020204030204" pitchFamily="34" charset="0"/>
                <a:ea typeface="Symbol" panose="05050102010706020507" pitchFamily="18" charset="2"/>
                <a:cs typeface="Calibri" panose="020F0502020204030204" pitchFamily="34" charset="0"/>
              </a:rPr>
              <a:t>Nantes </a:t>
            </a:r>
          </a:p>
          <a:p>
            <a:pPr marL="342900" lvl="0" indent="-342900" algn="just">
              <a:lnSpc>
                <a:spcPct val="107000"/>
              </a:lnSpc>
              <a:spcAft>
                <a:spcPts val="0"/>
              </a:spcAft>
              <a:buSzPts val="1100"/>
              <a:buFont typeface="Symbol" panose="05050102010706020507" pitchFamily="18" charset="2"/>
              <a:buChar char=""/>
              <a:tabLst>
                <a:tab pos="528955" algn="l"/>
                <a:tab pos="529590" algn="l"/>
              </a:tabLst>
            </a:pPr>
            <a:r>
              <a:rPr lang="fr-FR" sz="2800" b="1" dirty="0">
                <a:solidFill>
                  <a:srgbClr val="56A891"/>
                </a:solidFill>
                <a:latin typeface="Calibri" panose="020F0502020204030204" pitchFamily="34" charset="0"/>
                <a:ea typeface="Symbol" panose="05050102010706020507" pitchFamily="18" charset="2"/>
                <a:cs typeface="Calibri" panose="020F0502020204030204" pitchFamily="34" charset="0"/>
              </a:rPr>
              <a:t>Mardi 1 avril 2024 à confirmer</a:t>
            </a:r>
            <a:endParaRPr lang="fr-FR" sz="2800" b="1" dirty="0">
              <a:solidFill>
                <a:srgbClr val="56A891"/>
              </a:solidFill>
              <a:latin typeface="Calibri" panose="020F0502020204030204" pitchFamily="34" charset="0"/>
              <a:ea typeface="Symbol" panose="05050102010706020507" pitchFamily="18" charset="2"/>
              <a:cs typeface="Symbol" panose="05050102010706020507" pitchFamily="18" charset="2"/>
            </a:endParaRPr>
          </a:p>
          <a:p>
            <a:pPr marL="800100" lvl="1" indent="-342900" algn="just">
              <a:lnSpc>
                <a:spcPct val="107000"/>
              </a:lnSpc>
              <a:buSzPts val="1100"/>
              <a:buFont typeface="Symbol" panose="05050102010706020507" pitchFamily="18" charset="2"/>
              <a:buChar char=""/>
              <a:tabLst>
                <a:tab pos="528955" algn="l"/>
                <a:tab pos="529590" algn="l"/>
              </a:tabLst>
            </a:pPr>
            <a:r>
              <a:rPr lang="fr-FR" sz="2400" dirty="0">
                <a:latin typeface="Calibri" panose="020F0502020204030204" pitchFamily="34" charset="0"/>
                <a:ea typeface="Symbol" panose="05050102010706020507" pitchFamily="18" charset="2"/>
                <a:cs typeface="Calibri" panose="020F0502020204030204" pitchFamily="34" charset="0"/>
              </a:rPr>
              <a:t>Halle 6</a:t>
            </a:r>
          </a:p>
          <a:p>
            <a:pPr marL="800100" lvl="1" indent="-342900" algn="just">
              <a:lnSpc>
                <a:spcPct val="107000"/>
              </a:lnSpc>
              <a:spcBef>
                <a:spcPts val="125"/>
              </a:spcBef>
              <a:buSzPts val="1100"/>
              <a:buFont typeface="Symbol" panose="05050102010706020507" pitchFamily="18" charset="2"/>
              <a:buChar char=""/>
              <a:tabLst>
                <a:tab pos="528955" algn="l"/>
                <a:tab pos="529590" algn="l"/>
              </a:tabLst>
            </a:pPr>
            <a:r>
              <a:rPr lang="fr-FR" sz="2400" dirty="0">
                <a:latin typeface="Calibri" panose="020F0502020204030204" pitchFamily="34" charset="0"/>
                <a:ea typeface="Symbol" panose="05050102010706020507" pitchFamily="18" charset="2"/>
                <a:cs typeface="Calibri" panose="020F0502020204030204" pitchFamily="34" charset="0"/>
              </a:rPr>
              <a:t>Amphithéâtre Pasteur Sciences</a:t>
            </a:r>
          </a:p>
          <a:p>
            <a:pPr lvl="0" algn="just">
              <a:lnSpc>
                <a:spcPct val="107000"/>
              </a:lnSpc>
              <a:spcBef>
                <a:spcPts val="125"/>
              </a:spcBef>
              <a:spcAft>
                <a:spcPts val="0"/>
              </a:spcAft>
              <a:buSzPts val="1100"/>
              <a:tabLst>
                <a:tab pos="528955" algn="l"/>
                <a:tab pos="529590" algn="l"/>
              </a:tabLst>
            </a:pPr>
            <a:endParaRPr lang="fr-FR" sz="2400" dirty="0">
              <a:latin typeface="Calibri" panose="020F0502020204030204" pitchFamily="34" charset="0"/>
              <a:ea typeface="Symbol" panose="05050102010706020507" pitchFamily="18" charset="2"/>
              <a:cs typeface="Calibri" panose="020F0502020204030204" pitchFamily="34" charset="0"/>
            </a:endParaRPr>
          </a:p>
        </p:txBody>
      </p:sp>
      <p:sp>
        <p:nvSpPr>
          <p:cNvPr id="3" name="Titre 1">
            <a:extLst>
              <a:ext uri="{FF2B5EF4-FFF2-40B4-BE49-F238E27FC236}">
                <a16:creationId xmlns:a16="http://schemas.microsoft.com/office/drawing/2014/main" id="{A6384DE9-BBDB-401E-800A-76879C95B766}"/>
              </a:ext>
            </a:extLst>
          </p:cNvPr>
          <p:cNvSpPr txBox="1">
            <a:spLocks/>
          </p:cNvSpPr>
          <p:nvPr/>
        </p:nvSpPr>
        <p:spPr>
          <a:xfrm>
            <a:off x="427243" y="563755"/>
            <a:ext cx="7825774" cy="643398"/>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800" b="1" dirty="0">
                <a:solidFill>
                  <a:srgbClr val="56A891"/>
                </a:solidFill>
              </a:rPr>
              <a:t>Lieu et date </a:t>
            </a:r>
            <a:endParaRPr lang="fr-FR" sz="3800" dirty="0">
              <a:solidFill>
                <a:srgbClr val="56A891"/>
              </a:solidFill>
            </a:endParaRPr>
          </a:p>
        </p:txBody>
      </p:sp>
      <p:pic>
        <p:nvPicPr>
          <p:cNvPr id="4" name="Image 3"/>
          <p:cNvPicPr>
            <a:picLocks noChangeAspect="1"/>
          </p:cNvPicPr>
          <p:nvPr/>
        </p:nvPicPr>
        <p:blipFill>
          <a:blip r:embed="rId2"/>
          <a:stretch>
            <a:fillRect/>
          </a:stretch>
        </p:blipFill>
        <p:spPr>
          <a:xfrm>
            <a:off x="8370611" y="68746"/>
            <a:ext cx="3980415" cy="1138407"/>
          </a:xfrm>
          <a:prstGeom prst="rect">
            <a:avLst/>
          </a:prstGeom>
        </p:spPr>
      </p:pic>
      <p:pic>
        <p:nvPicPr>
          <p:cNvPr id="7" name="Image 6"/>
          <p:cNvPicPr>
            <a:picLocks noChangeAspect="1"/>
          </p:cNvPicPr>
          <p:nvPr/>
        </p:nvPicPr>
        <p:blipFill rotWithShape="1">
          <a:blip r:embed="rId3"/>
          <a:srcRect b="25532"/>
          <a:stretch/>
        </p:blipFill>
        <p:spPr>
          <a:xfrm>
            <a:off x="5735002" y="1746757"/>
            <a:ext cx="3024761" cy="1686399"/>
          </a:xfrm>
          <a:prstGeom prst="rect">
            <a:avLst/>
          </a:prstGeom>
        </p:spPr>
      </p:pic>
      <p:pic>
        <p:nvPicPr>
          <p:cNvPr id="8" name="Image 7"/>
          <p:cNvPicPr>
            <a:picLocks noChangeAspect="1"/>
          </p:cNvPicPr>
          <p:nvPr/>
        </p:nvPicPr>
        <p:blipFill>
          <a:blip r:embed="rId4"/>
          <a:stretch>
            <a:fillRect/>
          </a:stretch>
        </p:blipFill>
        <p:spPr>
          <a:xfrm>
            <a:off x="8977111" y="1746757"/>
            <a:ext cx="3024761" cy="1703652"/>
          </a:xfrm>
          <a:prstGeom prst="rect">
            <a:avLst/>
          </a:prstGeom>
        </p:spPr>
      </p:pic>
      <p:sp>
        <p:nvSpPr>
          <p:cNvPr id="9" name="Titre 1">
            <a:extLst>
              <a:ext uri="{FF2B5EF4-FFF2-40B4-BE49-F238E27FC236}">
                <a16:creationId xmlns:a16="http://schemas.microsoft.com/office/drawing/2014/main" id="{A6384DE9-BBDB-401E-800A-76879C95B766}"/>
              </a:ext>
            </a:extLst>
          </p:cNvPr>
          <p:cNvSpPr txBox="1">
            <a:spLocks/>
          </p:cNvSpPr>
          <p:nvPr/>
        </p:nvSpPr>
        <p:spPr>
          <a:xfrm>
            <a:off x="421703" y="3841735"/>
            <a:ext cx="7825774" cy="643398"/>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800" b="1" dirty="0">
                <a:solidFill>
                  <a:srgbClr val="56A891"/>
                </a:solidFill>
              </a:rPr>
              <a:t>Invitée</a:t>
            </a:r>
            <a:endParaRPr lang="fr-FR" sz="3800" dirty="0">
              <a:solidFill>
                <a:srgbClr val="56A891"/>
              </a:solidFill>
            </a:endParaRPr>
          </a:p>
        </p:txBody>
      </p:sp>
      <p:sp>
        <p:nvSpPr>
          <p:cNvPr id="10" name="Rectangle 9"/>
          <p:cNvSpPr/>
          <p:nvPr/>
        </p:nvSpPr>
        <p:spPr>
          <a:xfrm>
            <a:off x="346888" y="4622399"/>
            <a:ext cx="8023723" cy="1146083"/>
          </a:xfrm>
          <a:prstGeom prst="rect">
            <a:avLst/>
          </a:prstGeom>
        </p:spPr>
        <p:txBody>
          <a:bodyPr wrap="square">
            <a:spAutoFit/>
          </a:bodyPr>
          <a:lstStyle/>
          <a:p>
            <a:pPr marL="342900" lvl="0" indent="-342900" algn="just">
              <a:lnSpc>
                <a:spcPct val="107000"/>
              </a:lnSpc>
              <a:spcAft>
                <a:spcPts val="0"/>
              </a:spcAft>
              <a:buSzPts val="1100"/>
              <a:buFont typeface="Symbol" panose="05050102010706020507" pitchFamily="18" charset="2"/>
              <a:buChar char=""/>
              <a:tabLst>
                <a:tab pos="528955" algn="l"/>
                <a:tab pos="529590" algn="l"/>
              </a:tabLst>
            </a:pPr>
            <a:r>
              <a:rPr lang="fr-FR" sz="2800" b="1" dirty="0">
                <a:solidFill>
                  <a:srgbClr val="56A891"/>
                </a:solidFill>
                <a:latin typeface="Calibri" panose="020F0502020204030204" pitchFamily="34" charset="0"/>
                <a:ea typeface="Symbol" panose="05050102010706020507" pitchFamily="18" charset="2"/>
                <a:cs typeface="Calibri" panose="020F0502020204030204" pitchFamily="34" charset="0"/>
              </a:rPr>
              <a:t>Nadine Cerf-</a:t>
            </a:r>
            <a:r>
              <a:rPr lang="fr-FR" sz="2800" b="1" dirty="0" err="1">
                <a:solidFill>
                  <a:srgbClr val="56A891"/>
                </a:solidFill>
                <a:latin typeface="Calibri" panose="020F0502020204030204" pitchFamily="34" charset="0"/>
                <a:ea typeface="Symbol" panose="05050102010706020507" pitchFamily="18" charset="2"/>
                <a:cs typeface="Calibri" panose="020F0502020204030204" pitchFamily="34" charset="0"/>
              </a:rPr>
              <a:t>Bensussan</a:t>
            </a:r>
            <a:r>
              <a:rPr lang="fr-FR" sz="2800" b="1" dirty="0">
                <a:solidFill>
                  <a:srgbClr val="56A891"/>
                </a:solidFill>
                <a:latin typeface="Calibri" panose="020F0502020204030204" pitchFamily="34" charset="0"/>
                <a:ea typeface="Symbol" panose="05050102010706020507" pitchFamily="18" charset="2"/>
                <a:cs typeface="Calibri" panose="020F0502020204030204" pitchFamily="34" charset="0"/>
              </a:rPr>
              <a:t>, Grand Prix INSERM 2023</a:t>
            </a:r>
          </a:p>
          <a:p>
            <a:pPr marL="342900" lvl="0" indent="-342900" algn="just">
              <a:lnSpc>
                <a:spcPct val="107000"/>
              </a:lnSpc>
              <a:spcAft>
                <a:spcPts val="0"/>
              </a:spcAft>
              <a:buSzPts val="1100"/>
              <a:buFont typeface="Symbol" panose="05050102010706020507" pitchFamily="18" charset="2"/>
              <a:buChar char=""/>
              <a:tabLst>
                <a:tab pos="528955" algn="l"/>
                <a:tab pos="529590" algn="l"/>
              </a:tabLst>
            </a:pPr>
            <a:r>
              <a:rPr lang="fr-FR" dirty="0"/>
              <a:t>directrice de recherche Inserm, laboratoire </a:t>
            </a:r>
            <a:r>
              <a:rPr lang="fr-FR" dirty="0">
                <a:hlinkClick r:id="rId5" tooltip="Immunité intestinale (lien externe)"/>
              </a:rPr>
              <a:t>Immunité intestinale</a:t>
            </a:r>
            <a:r>
              <a:rPr lang="fr-FR" dirty="0"/>
              <a:t> à l’institut Imagine à Paris.</a:t>
            </a:r>
            <a:endParaRPr lang="fr-FR" sz="2400" dirty="0">
              <a:latin typeface="Calibri" panose="020F0502020204030204" pitchFamily="34" charset="0"/>
              <a:ea typeface="Symbol" panose="05050102010706020507" pitchFamily="18" charset="2"/>
              <a:cs typeface="Calibri" panose="020F0502020204030204" pitchFamily="34" charset="0"/>
            </a:endParaRPr>
          </a:p>
        </p:txBody>
      </p:sp>
      <p:pic>
        <p:nvPicPr>
          <p:cNvPr id="11" name="Image 10"/>
          <p:cNvPicPr>
            <a:picLocks noChangeAspect="1"/>
          </p:cNvPicPr>
          <p:nvPr/>
        </p:nvPicPr>
        <p:blipFill>
          <a:blip r:embed="rId6"/>
          <a:stretch>
            <a:fillRect/>
          </a:stretch>
        </p:blipFill>
        <p:spPr>
          <a:xfrm>
            <a:off x="8893233" y="3990013"/>
            <a:ext cx="2606386" cy="2606386"/>
          </a:xfrm>
          <a:prstGeom prst="rect">
            <a:avLst/>
          </a:prstGeom>
        </p:spPr>
      </p:pic>
    </p:spTree>
    <p:extLst>
      <p:ext uri="{BB962C8B-B14F-4D97-AF65-F5344CB8AC3E}">
        <p14:creationId xmlns:p14="http://schemas.microsoft.com/office/powerpoint/2010/main" val="360233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0B556-3E71-8D9A-4E6B-ABC5C913716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A1F161F-7675-6185-F0ED-15ACA2BCF64B}"/>
              </a:ext>
            </a:extLst>
          </p:cNvPr>
          <p:cNvSpPr>
            <a:spLocks noGrp="1"/>
          </p:cNvSpPr>
          <p:nvPr>
            <p:ph type="title"/>
          </p:nvPr>
        </p:nvSpPr>
        <p:spPr/>
        <p:txBody>
          <a:bodyPr/>
          <a:lstStyle/>
          <a:p>
            <a:r>
              <a:rPr lang="fr-FR" dirty="0"/>
              <a:t>Ordre du jour</a:t>
            </a:r>
          </a:p>
        </p:txBody>
      </p:sp>
      <p:sp>
        <p:nvSpPr>
          <p:cNvPr id="3" name="Espace réservé du contenu 2">
            <a:extLst>
              <a:ext uri="{FF2B5EF4-FFF2-40B4-BE49-F238E27FC236}">
                <a16:creationId xmlns:a16="http://schemas.microsoft.com/office/drawing/2014/main" id="{49782F7B-BB61-04CF-9560-52E40854517F}"/>
              </a:ext>
            </a:extLst>
          </p:cNvPr>
          <p:cNvSpPr>
            <a:spLocks noGrp="1"/>
          </p:cNvSpPr>
          <p:nvPr>
            <p:ph idx="1"/>
          </p:nvPr>
        </p:nvSpPr>
        <p:spPr/>
        <p:txBody>
          <a:bodyPr/>
          <a:lstStyle/>
          <a:p>
            <a:r>
              <a:rPr lang="fr-FR" dirty="0"/>
              <a:t>AO mobilité</a:t>
            </a:r>
          </a:p>
          <a:p>
            <a:r>
              <a:rPr lang="fr-FR" dirty="0"/>
              <a:t>Budget de l’ED, point d’étape</a:t>
            </a:r>
          </a:p>
          <a:p>
            <a:r>
              <a:rPr lang="fr-FR" dirty="0"/>
              <a:t>Commission recherche</a:t>
            </a:r>
          </a:p>
          <a:p>
            <a:r>
              <a:rPr lang="fr-FR" dirty="0"/>
              <a:t>Retours sur les corrections du RI</a:t>
            </a:r>
          </a:p>
          <a:p>
            <a:r>
              <a:rPr lang="fr-FR" dirty="0"/>
              <a:t>Les journées scientifiques 2025</a:t>
            </a:r>
          </a:p>
          <a:p>
            <a:r>
              <a:rPr lang="fr-FR" dirty="0">
                <a:solidFill>
                  <a:schemeClr val="accent1"/>
                </a:solidFill>
              </a:rPr>
              <a:t>AO CDPDL : réunion des </a:t>
            </a:r>
            <a:r>
              <a:rPr lang="fr-FR" dirty="0" err="1">
                <a:solidFill>
                  <a:schemeClr val="accent1"/>
                </a:solidFill>
              </a:rPr>
              <a:t>ancien.nes</a:t>
            </a:r>
            <a:endParaRPr lang="fr-FR" dirty="0">
              <a:solidFill>
                <a:schemeClr val="accent1"/>
              </a:solidFill>
            </a:endParaRPr>
          </a:p>
          <a:p>
            <a:r>
              <a:rPr lang="fr-FR" dirty="0"/>
              <a:t>Dossier de VAE</a:t>
            </a:r>
          </a:p>
          <a:p>
            <a:endParaRPr lang="fr-FR" dirty="0"/>
          </a:p>
        </p:txBody>
      </p:sp>
      <p:pic>
        <p:nvPicPr>
          <p:cNvPr id="4" name="Image 3">
            <a:extLst>
              <a:ext uri="{FF2B5EF4-FFF2-40B4-BE49-F238E27FC236}">
                <a16:creationId xmlns:a16="http://schemas.microsoft.com/office/drawing/2014/main" id="{D097A187-58D3-B9B6-67B9-511EB17CD193}"/>
              </a:ext>
            </a:extLst>
          </p:cNvPr>
          <p:cNvPicPr>
            <a:picLocks noChangeAspect="1"/>
          </p:cNvPicPr>
          <p:nvPr/>
        </p:nvPicPr>
        <p:blipFill>
          <a:blip r:embed="rId2"/>
          <a:stretch>
            <a:fillRect/>
          </a:stretch>
        </p:blipFill>
        <p:spPr>
          <a:xfrm>
            <a:off x="0" y="6165215"/>
            <a:ext cx="1655698" cy="655320"/>
          </a:xfrm>
          <a:prstGeom prst="rect">
            <a:avLst/>
          </a:prstGeom>
        </p:spPr>
      </p:pic>
    </p:spTree>
    <p:extLst>
      <p:ext uri="{BB962C8B-B14F-4D97-AF65-F5344CB8AC3E}">
        <p14:creationId xmlns:p14="http://schemas.microsoft.com/office/powerpoint/2010/main" val="4068779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4E33C-BBA4-3283-FE3E-A5D192C2A9C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B12246D-09E7-C19D-0915-FFAE0200CF65}"/>
              </a:ext>
            </a:extLst>
          </p:cNvPr>
          <p:cNvSpPr>
            <a:spLocks noGrp="1"/>
          </p:cNvSpPr>
          <p:nvPr>
            <p:ph type="title"/>
          </p:nvPr>
        </p:nvSpPr>
        <p:spPr/>
        <p:txBody>
          <a:bodyPr/>
          <a:lstStyle/>
          <a:p>
            <a:r>
              <a:rPr lang="fr-FR" dirty="0"/>
              <a:t>Ordre du jour</a:t>
            </a:r>
          </a:p>
        </p:txBody>
      </p:sp>
      <p:sp>
        <p:nvSpPr>
          <p:cNvPr id="3" name="Espace réservé du contenu 2">
            <a:extLst>
              <a:ext uri="{FF2B5EF4-FFF2-40B4-BE49-F238E27FC236}">
                <a16:creationId xmlns:a16="http://schemas.microsoft.com/office/drawing/2014/main" id="{364241A1-B0DE-201A-039B-7546001BC16B}"/>
              </a:ext>
            </a:extLst>
          </p:cNvPr>
          <p:cNvSpPr>
            <a:spLocks noGrp="1"/>
          </p:cNvSpPr>
          <p:nvPr>
            <p:ph idx="1"/>
          </p:nvPr>
        </p:nvSpPr>
        <p:spPr/>
        <p:txBody>
          <a:bodyPr/>
          <a:lstStyle/>
          <a:p>
            <a:r>
              <a:rPr lang="fr-FR" dirty="0"/>
              <a:t>AO mobilité</a:t>
            </a:r>
          </a:p>
          <a:p>
            <a:r>
              <a:rPr lang="fr-FR" dirty="0"/>
              <a:t>Budget de l’ED, point d’étape</a:t>
            </a:r>
          </a:p>
          <a:p>
            <a:r>
              <a:rPr lang="fr-FR" dirty="0"/>
              <a:t>Commission recherche</a:t>
            </a:r>
          </a:p>
          <a:p>
            <a:r>
              <a:rPr lang="fr-FR" dirty="0"/>
              <a:t>Retours sur les corrections du RI</a:t>
            </a:r>
          </a:p>
          <a:p>
            <a:r>
              <a:rPr lang="fr-FR" dirty="0"/>
              <a:t>Les journées scientifiques 2025</a:t>
            </a:r>
          </a:p>
          <a:p>
            <a:r>
              <a:rPr lang="fr-FR" dirty="0"/>
              <a:t>AO CDPDL : réunion des </a:t>
            </a:r>
            <a:r>
              <a:rPr lang="fr-FR" dirty="0" err="1"/>
              <a:t>ancien.nes</a:t>
            </a:r>
            <a:endParaRPr lang="fr-FR" dirty="0"/>
          </a:p>
          <a:p>
            <a:r>
              <a:rPr lang="fr-FR" dirty="0">
                <a:solidFill>
                  <a:schemeClr val="accent1"/>
                </a:solidFill>
              </a:rPr>
              <a:t>Dossier de VAE</a:t>
            </a:r>
          </a:p>
          <a:p>
            <a:endParaRPr lang="fr-FR" dirty="0"/>
          </a:p>
        </p:txBody>
      </p:sp>
      <p:pic>
        <p:nvPicPr>
          <p:cNvPr id="4" name="Image 3">
            <a:extLst>
              <a:ext uri="{FF2B5EF4-FFF2-40B4-BE49-F238E27FC236}">
                <a16:creationId xmlns:a16="http://schemas.microsoft.com/office/drawing/2014/main" id="{CA957759-1BC5-9CB9-10B4-AB5263B25D60}"/>
              </a:ext>
            </a:extLst>
          </p:cNvPr>
          <p:cNvPicPr>
            <a:picLocks noChangeAspect="1"/>
          </p:cNvPicPr>
          <p:nvPr/>
        </p:nvPicPr>
        <p:blipFill>
          <a:blip r:embed="rId2"/>
          <a:stretch>
            <a:fillRect/>
          </a:stretch>
        </p:blipFill>
        <p:spPr>
          <a:xfrm>
            <a:off x="0" y="6165215"/>
            <a:ext cx="1655698" cy="655320"/>
          </a:xfrm>
          <a:prstGeom prst="rect">
            <a:avLst/>
          </a:prstGeom>
        </p:spPr>
      </p:pic>
    </p:spTree>
    <p:extLst>
      <p:ext uri="{BB962C8B-B14F-4D97-AF65-F5344CB8AC3E}">
        <p14:creationId xmlns:p14="http://schemas.microsoft.com/office/powerpoint/2010/main" val="1905272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97695F-2BFB-BB70-8FC6-AC82D7FF19F7}"/>
              </a:ext>
            </a:extLst>
          </p:cNvPr>
          <p:cNvSpPr>
            <a:spLocks noGrp="1"/>
          </p:cNvSpPr>
          <p:nvPr>
            <p:ph type="title"/>
          </p:nvPr>
        </p:nvSpPr>
        <p:spPr/>
        <p:txBody>
          <a:bodyPr/>
          <a:lstStyle/>
          <a:p>
            <a:r>
              <a:rPr lang="fr-FR" dirty="0"/>
              <a:t>VAE Mathilde </a:t>
            </a:r>
            <a:r>
              <a:rPr lang="fr-FR" dirty="0" err="1"/>
              <a:t>Karakachoff</a:t>
            </a:r>
            <a:endParaRPr lang="fr-FR" dirty="0"/>
          </a:p>
        </p:txBody>
      </p:sp>
      <p:sp>
        <p:nvSpPr>
          <p:cNvPr id="3" name="Espace réservé du contenu 2">
            <a:extLst>
              <a:ext uri="{FF2B5EF4-FFF2-40B4-BE49-F238E27FC236}">
                <a16:creationId xmlns:a16="http://schemas.microsoft.com/office/drawing/2014/main" id="{D301E18C-A6F8-5EB3-46C3-E17FCD284040}"/>
              </a:ext>
            </a:extLst>
          </p:cNvPr>
          <p:cNvSpPr>
            <a:spLocks noGrp="1"/>
          </p:cNvSpPr>
          <p:nvPr>
            <p:ph idx="1"/>
          </p:nvPr>
        </p:nvSpPr>
        <p:spPr/>
        <p:txBody>
          <a:bodyPr>
            <a:normAutofit fontScale="62500" lnSpcReduction="20000"/>
          </a:bodyPr>
          <a:lstStyle/>
          <a:p>
            <a:r>
              <a:rPr lang="fr-FR" dirty="0"/>
              <a:t>Née en 1972</a:t>
            </a:r>
          </a:p>
          <a:p>
            <a:r>
              <a:rPr lang="fr-FR" dirty="0" err="1"/>
              <a:t>Biostastique</a:t>
            </a:r>
            <a:r>
              <a:rPr lang="fr-FR" dirty="0"/>
              <a:t> épidémiologie</a:t>
            </a:r>
          </a:p>
          <a:p>
            <a:r>
              <a:rPr lang="fr-FR" dirty="0"/>
              <a:t>IE (5ans) + IR (6 ans) en Italie</a:t>
            </a:r>
          </a:p>
          <a:p>
            <a:r>
              <a:rPr lang="fr-FR" dirty="0"/>
              <a:t>Chercheur invitée à l’ITX 5 ans</a:t>
            </a:r>
          </a:p>
          <a:p>
            <a:r>
              <a:rPr lang="fr-FR" dirty="0"/>
              <a:t>Ingénieur hospitalier, CHU de Nantes depuis 2016</a:t>
            </a:r>
          </a:p>
          <a:p>
            <a:r>
              <a:rPr lang="fr-FR" dirty="0"/>
              <a:t>37 AO</a:t>
            </a:r>
          </a:p>
          <a:p>
            <a:r>
              <a:rPr lang="fr-FR" dirty="0"/>
              <a:t>4 en premier</a:t>
            </a:r>
          </a:p>
          <a:p>
            <a:r>
              <a:rPr lang="fr-FR" dirty="0"/>
              <a:t>Rôle de premier plan récemment dans la mise en place d’un entrepôt de données à la clinique des données, papier signé en premier auteur</a:t>
            </a:r>
          </a:p>
          <a:p>
            <a:r>
              <a:rPr lang="fr-FR" dirty="0"/>
              <a:t>Clairement, des outils mis au service d’une question scientifique et pas une application technique : la position sur les papiers et le document (papier princeps l’atteste)</a:t>
            </a:r>
          </a:p>
          <a:p>
            <a:r>
              <a:rPr lang="fr-FR" dirty="0"/>
              <a:t>Encadrement de Master2</a:t>
            </a:r>
          </a:p>
          <a:p>
            <a:r>
              <a:rPr lang="fr-FR" dirty="0"/>
              <a:t>Suivi de projet</a:t>
            </a:r>
          </a:p>
          <a:p>
            <a:r>
              <a:rPr lang="fr-FR" dirty="0"/>
              <a:t>VAE : reconnaissance et possibilité d’évolution de carrière</a:t>
            </a:r>
          </a:p>
          <a:p>
            <a:endParaRPr lang="fr-FR" dirty="0"/>
          </a:p>
          <a:p>
            <a:endParaRPr lang="fr-FR" dirty="0"/>
          </a:p>
        </p:txBody>
      </p:sp>
    </p:spTree>
    <p:extLst>
      <p:ext uri="{BB962C8B-B14F-4D97-AF65-F5344CB8AC3E}">
        <p14:creationId xmlns:p14="http://schemas.microsoft.com/office/powerpoint/2010/main" val="10825791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9FAD0E-9A18-949A-5659-C51A1B28EEEB}"/>
              </a:ext>
            </a:extLst>
          </p:cNvPr>
          <p:cNvSpPr>
            <a:spLocks noGrp="1"/>
          </p:cNvSpPr>
          <p:nvPr>
            <p:ph type="title"/>
          </p:nvPr>
        </p:nvSpPr>
        <p:spPr/>
        <p:txBody>
          <a:bodyPr/>
          <a:lstStyle/>
          <a:p>
            <a:r>
              <a:rPr lang="fr-FR" dirty="0"/>
              <a:t>Conseils 2025</a:t>
            </a:r>
          </a:p>
        </p:txBody>
      </p:sp>
      <p:sp>
        <p:nvSpPr>
          <p:cNvPr id="3" name="Espace réservé du contenu 2">
            <a:extLst>
              <a:ext uri="{FF2B5EF4-FFF2-40B4-BE49-F238E27FC236}">
                <a16:creationId xmlns:a16="http://schemas.microsoft.com/office/drawing/2014/main" id="{86D750CC-E188-A715-7A05-6C21C1D9BAB0}"/>
              </a:ext>
            </a:extLst>
          </p:cNvPr>
          <p:cNvSpPr>
            <a:spLocks noGrp="1"/>
          </p:cNvSpPr>
          <p:nvPr>
            <p:ph idx="1"/>
          </p:nvPr>
        </p:nvSpPr>
        <p:spPr/>
        <p:txBody>
          <a:bodyPr/>
          <a:lstStyle/>
          <a:p>
            <a:r>
              <a:rPr lang="fr-FR" dirty="0"/>
              <a:t>Lundi 13/01 Visio 14h00</a:t>
            </a:r>
          </a:p>
          <a:p>
            <a:r>
              <a:rPr lang="fr-FR" dirty="0"/>
              <a:t>Lundi 31/03 14h00</a:t>
            </a:r>
          </a:p>
          <a:p>
            <a:r>
              <a:rPr lang="fr-FR" dirty="0"/>
              <a:t>Mercredi 2/07 Nantes 10h00</a:t>
            </a:r>
          </a:p>
        </p:txBody>
      </p:sp>
      <p:pic>
        <p:nvPicPr>
          <p:cNvPr id="4" name="Image 3">
            <a:extLst>
              <a:ext uri="{FF2B5EF4-FFF2-40B4-BE49-F238E27FC236}">
                <a16:creationId xmlns:a16="http://schemas.microsoft.com/office/drawing/2014/main" id="{4E54016D-AF76-4B09-BC17-280C6057963E}"/>
              </a:ext>
            </a:extLst>
          </p:cNvPr>
          <p:cNvPicPr>
            <a:picLocks noChangeAspect="1"/>
          </p:cNvPicPr>
          <p:nvPr/>
        </p:nvPicPr>
        <p:blipFill>
          <a:blip r:embed="rId2"/>
          <a:stretch>
            <a:fillRect/>
          </a:stretch>
        </p:blipFill>
        <p:spPr>
          <a:xfrm>
            <a:off x="0" y="6165215"/>
            <a:ext cx="1655698" cy="655320"/>
          </a:xfrm>
          <a:prstGeom prst="rect">
            <a:avLst/>
          </a:prstGeom>
        </p:spPr>
      </p:pic>
    </p:spTree>
    <p:extLst>
      <p:ext uri="{BB962C8B-B14F-4D97-AF65-F5344CB8AC3E}">
        <p14:creationId xmlns:p14="http://schemas.microsoft.com/office/powerpoint/2010/main" val="3881967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FE63EBE-0A7A-B120-60E7-18BB84C22735}"/>
              </a:ext>
            </a:extLst>
          </p:cNvPr>
          <p:cNvPicPr>
            <a:picLocks noChangeAspect="1"/>
          </p:cNvPicPr>
          <p:nvPr/>
        </p:nvPicPr>
        <p:blipFill>
          <a:blip r:embed="rId2"/>
          <a:stretch>
            <a:fillRect/>
          </a:stretch>
        </p:blipFill>
        <p:spPr>
          <a:xfrm>
            <a:off x="1023731" y="403177"/>
            <a:ext cx="10457798" cy="1922579"/>
          </a:xfrm>
          <a:prstGeom prst="rect">
            <a:avLst/>
          </a:prstGeom>
          <a:ln>
            <a:solidFill>
              <a:schemeClr val="accent1"/>
            </a:solidFill>
          </a:ln>
        </p:spPr>
      </p:pic>
      <p:pic>
        <p:nvPicPr>
          <p:cNvPr id="9" name="Image 8">
            <a:extLst>
              <a:ext uri="{FF2B5EF4-FFF2-40B4-BE49-F238E27FC236}">
                <a16:creationId xmlns:a16="http://schemas.microsoft.com/office/drawing/2014/main" id="{6B071EC5-DD6D-BCF0-84E8-7F777A018E3F}"/>
              </a:ext>
            </a:extLst>
          </p:cNvPr>
          <p:cNvPicPr>
            <a:picLocks noChangeAspect="1"/>
          </p:cNvPicPr>
          <p:nvPr/>
        </p:nvPicPr>
        <p:blipFill>
          <a:blip r:embed="rId3"/>
          <a:stretch>
            <a:fillRect/>
          </a:stretch>
        </p:blipFill>
        <p:spPr>
          <a:xfrm>
            <a:off x="647629" y="2575241"/>
            <a:ext cx="10896742" cy="3587021"/>
          </a:xfrm>
          <a:prstGeom prst="rect">
            <a:avLst/>
          </a:prstGeom>
          <a:ln>
            <a:solidFill>
              <a:schemeClr val="accent1"/>
            </a:solidFill>
          </a:ln>
        </p:spPr>
      </p:pic>
    </p:spTree>
    <p:extLst>
      <p:ext uri="{BB962C8B-B14F-4D97-AF65-F5344CB8AC3E}">
        <p14:creationId xmlns:p14="http://schemas.microsoft.com/office/powerpoint/2010/main" val="9162009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6F9CB500-4782-79BB-6D1C-C323F5605EAC}"/>
              </a:ext>
            </a:extLst>
          </p:cNvPr>
          <p:cNvPicPr>
            <a:picLocks noGrp="1" noChangeAspect="1"/>
          </p:cNvPicPr>
          <p:nvPr>
            <p:ph idx="1"/>
          </p:nvPr>
        </p:nvPicPr>
        <p:blipFill>
          <a:blip r:embed="rId2"/>
          <a:stretch>
            <a:fillRect/>
          </a:stretch>
        </p:blipFill>
        <p:spPr>
          <a:xfrm>
            <a:off x="880639" y="165068"/>
            <a:ext cx="10515600" cy="1351166"/>
          </a:xfrm>
          <a:ln>
            <a:solidFill>
              <a:schemeClr val="accent1"/>
            </a:solidFill>
          </a:ln>
        </p:spPr>
      </p:pic>
      <p:pic>
        <p:nvPicPr>
          <p:cNvPr id="7" name="Image 6">
            <a:extLst>
              <a:ext uri="{FF2B5EF4-FFF2-40B4-BE49-F238E27FC236}">
                <a16:creationId xmlns:a16="http://schemas.microsoft.com/office/drawing/2014/main" id="{1481AB1D-7EA2-EAA2-2074-D7BDB98461AC}"/>
              </a:ext>
            </a:extLst>
          </p:cNvPr>
          <p:cNvPicPr>
            <a:picLocks noChangeAspect="1"/>
          </p:cNvPicPr>
          <p:nvPr/>
        </p:nvPicPr>
        <p:blipFill>
          <a:blip r:embed="rId3"/>
          <a:stretch>
            <a:fillRect/>
          </a:stretch>
        </p:blipFill>
        <p:spPr>
          <a:xfrm>
            <a:off x="838200" y="1718782"/>
            <a:ext cx="10600478" cy="1537803"/>
          </a:xfrm>
          <a:prstGeom prst="rect">
            <a:avLst/>
          </a:prstGeom>
          <a:ln>
            <a:solidFill>
              <a:schemeClr val="accent1"/>
            </a:solidFill>
          </a:ln>
        </p:spPr>
      </p:pic>
      <p:pic>
        <p:nvPicPr>
          <p:cNvPr id="11" name="Image 10">
            <a:extLst>
              <a:ext uri="{FF2B5EF4-FFF2-40B4-BE49-F238E27FC236}">
                <a16:creationId xmlns:a16="http://schemas.microsoft.com/office/drawing/2014/main" id="{9405A948-6038-DB57-1F06-D9135D7A55E0}"/>
              </a:ext>
            </a:extLst>
          </p:cNvPr>
          <p:cNvPicPr>
            <a:picLocks noChangeAspect="1"/>
          </p:cNvPicPr>
          <p:nvPr/>
        </p:nvPicPr>
        <p:blipFill>
          <a:blip r:embed="rId4"/>
          <a:stretch>
            <a:fillRect/>
          </a:stretch>
        </p:blipFill>
        <p:spPr>
          <a:xfrm>
            <a:off x="838200" y="3459133"/>
            <a:ext cx="10653397" cy="2742884"/>
          </a:xfrm>
          <a:prstGeom prst="rect">
            <a:avLst/>
          </a:prstGeom>
          <a:ln>
            <a:solidFill>
              <a:schemeClr val="accent1"/>
            </a:solidFill>
          </a:ln>
        </p:spPr>
      </p:pic>
    </p:spTree>
    <p:extLst>
      <p:ext uri="{BB962C8B-B14F-4D97-AF65-F5344CB8AC3E}">
        <p14:creationId xmlns:p14="http://schemas.microsoft.com/office/powerpoint/2010/main" val="31292852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B3CD94CF-D5F4-9B59-F1FD-105D76E07C7B}"/>
              </a:ext>
            </a:extLst>
          </p:cNvPr>
          <p:cNvPicPr>
            <a:picLocks noChangeAspect="1"/>
          </p:cNvPicPr>
          <p:nvPr/>
        </p:nvPicPr>
        <p:blipFill>
          <a:blip r:embed="rId2"/>
          <a:stretch>
            <a:fillRect/>
          </a:stretch>
        </p:blipFill>
        <p:spPr>
          <a:xfrm>
            <a:off x="1422977" y="139147"/>
            <a:ext cx="9445098" cy="6450495"/>
          </a:xfrm>
          <a:prstGeom prst="rect">
            <a:avLst/>
          </a:prstGeom>
        </p:spPr>
      </p:pic>
    </p:spTree>
    <p:extLst>
      <p:ext uri="{BB962C8B-B14F-4D97-AF65-F5344CB8AC3E}">
        <p14:creationId xmlns:p14="http://schemas.microsoft.com/office/powerpoint/2010/main" val="22831441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513D49-6B0C-69CB-F543-844DF977BDE1}"/>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1C1AD9F8-A6BB-C35D-1F4D-B55784229C86}"/>
              </a:ext>
            </a:extLst>
          </p:cNvPr>
          <p:cNvPicPr>
            <a:picLocks noGrp="1" noChangeAspect="1"/>
          </p:cNvPicPr>
          <p:nvPr>
            <p:ph idx="1"/>
          </p:nvPr>
        </p:nvPicPr>
        <p:blipFill>
          <a:blip r:embed="rId2"/>
          <a:stretch>
            <a:fillRect/>
          </a:stretch>
        </p:blipFill>
        <p:spPr>
          <a:xfrm>
            <a:off x="617378" y="583233"/>
            <a:ext cx="10957244" cy="5539271"/>
          </a:xfrm>
        </p:spPr>
      </p:pic>
    </p:spTree>
    <p:extLst>
      <p:ext uri="{BB962C8B-B14F-4D97-AF65-F5344CB8AC3E}">
        <p14:creationId xmlns:p14="http://schemas.microsoft.com/office/powerpoint/2010/main" val="27000370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45DCCC-E343-8DD9-06E7-8E29553E7EBF}"/>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076FD124-9FDC-AE67-A72D-52D7D1A829A7}"/>
              </a:ext>
            </a:extLst>
          </p:cNvPr>
          <p:cNvPicPr>
            <a:picLocks noGrp="1" noChangeAspect="1"/>
          </p:cNvPicPr>
          <p:nvPr>
            <p:ph idx="1"/>
          </p:nvPr>
        </p:nvPicPr>
        <p:blipFill>
          <a:blip r:embed="rId2"/>
          <a:stretch>
            <a:fillRect/>
          </a:stretch>
        </p:blipFill>
        <p:spPr>
          <a:xfrm>
            <a:off x="367599" y="365125"/>
            <a:ext cx="11456801" cy="5787197"/>
          </a:xfrm>
        </p:spPr>
      </p:pic>
    </p:spTree>
    <p:extLst>
      <p:ext uri="{BB962C8B-B14F-4D97-AF65-F5344CB8AC3E}">
        <p14:creationId xmlns:p14="http://schemas.microsoft.com/office/powerpoint/2010/main" val="2560011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AD1A8D-2A9D-44A5-B614-11599A6349ED}"/>
              </a:ext>
            </a:extLst>
          </p:cNvPr>
          <p:cNvSpPr>
            <a:spLocks noGrp="1"/>
          </p:cNvSpPr>
          <p:nvPr>
            <p:ph type="title"/>
          </p:nvPr>
        </p:nvSpPr>
        <p:spPr/>
        <p:txBody>
          <a:bodyPr/>
          <a:lstStyle/>
          <a:p>
            <a:r>
              <a:rPr lang="fr-FR" dirty="0"/>
              <a:t>Divers</a:t>
            </a:r>
          </a:p>
        </p:txBody>
      </p:sp>
      <p:sp>
        <p:nvSpPr>
          <p:cNvPr id="3" name="Espace réservé du contenu 2">
            <a:extLst>
              <a:ext uri="{FF2B5EF4-FFF2-40B4-BE49-F238E27FC236}">
                <a16:creationId xmlns:a16="http://schemas.microsoft.com/office/drawing/2014/main" id="{FA205591-6FC4-8960-553F-967C47C2EAA3}"/>
              </a:ext>
            </a:extLst>
          </p:cNvPr>
          <p:cNvSpPr>
            <a:spLocks noGrp="1"/>
          </p:cNvSpPr>
          <p:nvPr>
            <p:ph idx="1"/>
          </p:nvPr>
        </p:nvSpPr>
        <p:spPr>
          <a:xfrm>
            <a:off x="838200" y="1825625"/>
            <a:ext cx="10515600" cy="1603375"/>
          </a:xfrm>
        </p:spPr>
        <p:txBody>
          <a:bodyPr/>
          <a:lstStyle/>
          <a:p>
            <a:r>
              <a:rPr lang="fr-FR" dirty="0"/>
              <a:t>Céline </a:t>
            </a:r>
            <a:r>
              <a:rPr lang="fr-FR" dirty="0" err="1"/>
              <a:t>Brelet</a:t>
            </a:r>
            <a:r>
              <a:rPr lang="fr-FR" dirty="0"/>
              <a:t> : </a:t>
            </a:r>
            <a:r>
              <a:rPr lang="fr-FR" dirty="0">
                <a:hlinkClick r:id="rId2"/>
              </a:rPr>
              <a:t>ed-bs.nantes@doctorat-paysdelaloire.fr</a:t>
            </a:r>
            <a:endParaRPr lang="fr-FR" dirty="0"/>
          </a:p>
          <a:p>
            <a:r>
              <a:rPr lang="fr-FR" dirty="0"/>
              <a:t>Les membres du conseils dans les UR</a:t>
            </a:r>
          </a:p>
          <a:p>
            <a:r>
              <a:rPr lang="fr-FR" dirty="0"/>
              <a:t>Élection des représentants étudiants : </a:t>
            </a:r>
          </a:p>
        </p:txBody>
      </p:sp>
      <p:sp>
        <p:nvSpPr>
          <p:cNvPr id="5" name="ZoneTexte 4">
            <a:extLst>
              <a:ext uri="{FF2B5EF4-FFF2-40B4-BE49-F238E27FC236}">
                <a16:creationId xmlns:a16="http://schemas.microsoft.com/office/drawing/2014/main" id="{77F7D962-5B64-8C2C-9A57-070F3CF29A66}"/>
              </a:ext>
            </a:extLst>
          </p:cNvPr>
          <p:cNvSpPr txBox="1"/>
          <p:nvPr/>
        </p:nvSpPr>
        <p:spPr>
          <a:xfrm>
            <a:off x="472068" y="3429000"/>
            <a:ext cx="11719932" cy="2862322"/>
          </a:xfrm>
          <a:prstGeom prst="rect">
            <a:avLst/>
          </a:prstGeom>
          <a:noFill/>
        </p:spPr>
        <p:txBody>
          <a:bodyPr wrap="square">
            <a:spAutoFit/>
          </a:bodyPr>
          <a:lstStyle/>
          <a:p>
            <a:pPr algn="l"/>
            <a:r>
              <a:rPr lang="fr-FR" sz="2000" b="0" i="0" u="none" strike="noStrike" dirty="0">
                <a:solidFill>
                  <a:srgbClr val="000000"/>
                </a:solidFill>
                <a:effectLst/>
                <a:latin typeface="Helvetica" pitchFamily="2" charset="0"/>
              </a:rPr>
              <a:t>- au minimum deux </a:t>
            </a:r>
            <a:r>
              <a:rPr lang="fr-FR" sz="2000" b="0" i="0" u="none" strike="noStrike" dirty="0">
                <a:solidFill>
                  <a:srgbClr val="777777"/>
                </a:solidFill>
                <a:effectLst/>
                <a:latin typeface="Helvetica" pitchFamily="2" charset="0"/>
                <a:hlinkClick r:id="rId3"/>
              </a:rPr>
              <a:t>candidat.es</a:t>
            </a:r>
            <a:r>
              <a:rPr lang="fr-FR" sz="2000" b="0" i="0" u="none" strike="noStrike" dirty="0">
                <a:solidFill>
                  <a:srgbClr val="000000"/>
                </a:solidFill>
                <a:effectLst/>
                <a:latin typeface="Helvetica" pitchFamily="2" charset="0"/>
              </a:rPr>
              <a:t> ;</a:t>
            </a:r>
            <a:br>
              <a:rPr lang="fr-FR" sz="2000" b="0" i="0" u="none" strike="noStrike" dirty="0">
                <a:solidFill>
                  <a:srgbClr val="000000"/>
                </a:solidFill>
                <a:effectLst/>
                <a:latin typeface="Helvetica" pitchFamily="2" charset="0"/>
              </a:rPr>
            </a:br>
            <a:r>
              <a:rPr lang="fr-FR" sz="2000" b="0" i="0" u="none" strike="noStrike" dirty="0">
                <a:solidFill>
                  <a:srgbClr val="000000"/>
                </a:solidFill>
                <a:effectLst/>
                <a:latin typeface="Helvetica" pitchFamily="2" charset="0"/>
              </a:rPr>
              <a:t>- alternance d'</a:t>
            </a:r>
            <a:r>
              <a:rPr lang="fr-FR" sz="2000" b="0" i="0" u="none" strike="noStrike" dirty="0" err="1">
                <a:solidFill>
                  <a:srgbClr val="000000"/>
                </a:solidFill>
                <a:effectLst/>
                <a:latin typeface="Helvetica" pitchFamily="2" charset="0"/>
              </a:rPr>
              <a:t>un.e</a:t>
            </a:r>
            <a:r>
              <a:rPr lang="fr-FR" sz="2000" b="0" i="0" u="none" strike="noStrike" dirty="0">
                <a:solidFill>
                  <a:srgbClr val="000000"/>
                </a:solidFill>
                <a:effectLst/>
                <a:latin typeface="Helvetica" pitchFamily="2" charset="0"/>
              </a:rPr>
              <a:t> </a:t>
            </a:r>
            <a:r>
              <a:rPr lang="fr-FR" sz="2000" b="0" i="0" u="none" strike="noStrike" dirty="0" err="1">
                <a:solidFill>
                  <a:srgbClr val="000000"/>
                </a:solidFill>
                <a:effectLst/>
                <a:latin typeface="Helvetica" pitchFamily="2" charset="0"/>
              </a:rPr>
              <a:t>candidat.e</a:t>
            </a:r>
            <a:r>
              <a:rPr lang="fr-FR" sz="2000" b="0" i="0" u="none" strike="noStrike" dirty="0">
                <a:solidFill>
                  <a:srgbClr val="000000"/>
                </a:solidFill>
                <a:effectLst/>
                <a:latin typeface="Helvetica" pitchFamily="2" charset="0"/>
              </a:rPr>
              <a:t> de chaque sexe ;</a:t>
            </a:r>
            <a:br>
              <a:rPr lang="fr-FR" sz="2000" b="0" i="0" u="none" strike="noStrike" dirty="0">
                <a:solidFill>
                  <a:srgbClr val="000000"/>
                </a:solidFill>
                <a:effectLst/>
                <a:latin typeface="Helvetica" pitchFamily="2" charset="0"/>
              </a:rPr>
            </a:br>
            <a:r>
              <a:rPr lang="fr-FR" sz="2000" b="0" i="0" u="none" strike="noStrike" dirty="0">
                <a:solidFill>
                  <a:srgbClr val="000000"/>
                </a:solidFill>
                <a:effectLst/>
                <a:latin typeface="Helvetica" pitchFamily="2" charset="0"/>
              </a:rPr>
              <a:t>- au moins </a:t>
            </a:r>
            <a:r>
              <a:rPr lang="fr-FR" sz="2000" b="0" i="0" u="none" strike="noStrike" dirty="0" err="1">
                <a:solidFill>
                  <a:srgbClr val="000000"/>
                </a:solidFill>
                <a:effectLst/>
                <a:latin typeface="Helvetica" pitchFamily="2" charset="0"/>
              </a:rPr>
              <a:t>un·e</a:t>
            </a:r>
            <a:r>
              <a:rPr lang="fr-FR" sz="2000" b="0" i="0" u="none" strike="noStrike" dirty="0">
                <a:solidFill>
                  <a:srgbClr val="000000"/>
                </a:solidFill>
                <a:effectLst/>
                <a:latin typeface="Helvetica" pitchFamily="2" charset="0"/>
              </a:rPr>
              <a:t> </a:t>
            </a:r>
            <a:r>
              <a:rPr lang="fr-FR" sz="2000" b="0" i="0" u="none" strike="noStrike" dirty="0" err="1">
                <a:solidFill>
                  <a:srgbClr val="000000"/>
                </a:solidFill>
                <a:effectLst/>
                <a:latin typeface="Helvetica" pitchFamily="2" charset="0"/>
              </a:rPr>
              <a:t>candidat·e</a:t>
            </a:r>
            <a:r>
              <a:rPr lang="fr-FR" sz="2000" b="0" i="0" u="none" strike="noStrike" dirty="0">
                <a:solidFill>
                  <a:srgbClr val="000000"/>
                </a:solidFill>
                <a:effectLst/>
                <a:latin typeface="Helvetica" pitchFamily="2" charset="0"/>
              </a:rPr>
              <a:t> de 2 sites géographique</a:t>
            </a:r>
            <a:br>
              <a:rPr lang="fr-FR" sz="2000" b="0" i="0" u="none" strike="noStrike" dirty="0">
                <a:solidFill>
                  <a:srgbClr val="000000"/>
                </a:solidFill>
                <a:effectLst/>
                <a:latin typeface="Helvetica" pitchFamily="2" charset="0"/>
              </a:rPr>
            </a:br>
            <a:r>
              <a:rPr lang="fr-FR" sz="2000" b="0" i="0" u="none" strike="noStrike" dirty="0">
                <a:solidFill>
                  <a:srgbClr val="000000"/>
                </a:solidFill>
                <a:effectLst/>
                <a:latin typeface="Helvetica" pitchFamily="2" charset="0"/>
              </a:rPr>
              <a:t>- une même liste doit comporter des </a:t>
            </a:r>
            <a:r>
              <a:rPr lang="fr-FR" sz="2000" b="0" i="0" u="none" strike="noStrike" dirty="0" err="1">
                <a:solidFill>
                  <a:srgbClr val="000000"/>
                </a:solidFill>
                <a:effectLst/>
                <a:latin typeface="Helvetica" pitchFamily="2" charset="0"/>
              </a:rPr>
              <a:t>candidat·es</a:t>
            </a:r>
            <a:r>
              <a:rPr lang="fr-FR" sz="2000" b="0" i="0" u="none" strike="noStrike" dirty="0">
                <a:solidFill>
                  <a:srgbClr val="000000"/>
                </a:solidFill>
                <a:effectLst/>
                <a:latin typeface="Helvetica" pitchFamily="2" charset="0"/>
              </a:rPr>
              <a:t> </a:t>
            </a:r>
            <a:r>
              <a:rPr lang="fr-FR" sz="2000" b="0" i="0" u="none" strike="noStrike" dirty="0" err="1">
                <a:solidFill>
                  <a:srgbClr val="000000"/>
                </a:solidFill>
                <a:effectLst/>
                <a:latin typeface="Helvetica" pitchFamily="2" charset="0"/>
              </a:rPr>
              <a:t>inscrit·es</a:t>
            </a:r>
            <a:r>
              <a:rPr lang="fr-FR" sz="2000" b="0" i="0" u="none" strike="noStrike" dirty="0">
                <a:solidFill>
                  <a:srgbClr val="000000"/>
                </a:solidFill>
                <a:effectLst/>
                <a:latin typeface="Helvetica" pitchFamily="2" charset="0"/>
              </a:rPr>
              <a:t> dans au moins 2 établissements</a:t>
            </a:r>
            <a:br>
              <a:rPr lang="fr-FR" sz="2000" b="0" i="0" u="none" strike="noStrike" dirty="0">
                <a:solidFill>
                  <a:srgbClr val="000000"/>
                </a:solidFill>
                <a:effectLst/>
                <a:latin typeface="Helvetica" pitchFamily="2" charset="0"/>
              </a:rPr>
            </a:br>
            <a:r>
              <a:rPr lang="fr-FR" sz="2000" b="0" i="0" u="none" strike="noStrike" dirty="0">
                <a:solidFill>
                  <a:srgbClr val="000000"/>
                </a:solidFill>
                <a:effectLst/>
                <a:latin typeface="Helvetica" pitchFamily="2" charset="0"/>
              </a:rPr>
              <a:t>- une même liste doit comporter des </a:t>
            </a:r>
            <a:r>
              <a:rPr lang="fr-FR" sz="2000" b="0" i="0" u="none" strike="noStrike" dirty="0" err="1">
                <a:solidFill>
                  <a:srgbClr val="000000"/>
                </a:solidFill>
                <a:effectLst/>
                <a:latin typeface="Helvetica" pitchFamily="2" charset="0"/>
              </a:rPr>
              <a:t>candidat·es</a:t>
            </a:r>
            <a:r>
              <a:rPr lang="fr-FR" sz="2000" b="0" i="0" u="none" strike="noStrike" dirty="0">
                <a:solidFill>
                  <a:srgbClr val="000000"/>
                </a:solidFill>
                <a:effectLst/>
                <a:latin typeface="Helvetica" pitchFamily="2" charset="0"/>
              </a:rPr>
              <a:t> relevant d’au moins 2 spécialités différentes.</a:t>
            </a:r>
            <a:br>
              <a:rPr lang="fr-FR" sz="2000" b="0" i="0" u="none" strike="noStrike" dirty="0">
                <a:solidFill>
                  <a:srgbClr val="000000"/>
                </a:solidFill>
                <a:effectLst/>
                <a:latin typeface="Helvetica" pitchFamily="2" charset="0"/>
              </a:rPr>
            </a:br>
            <a:br>
              <a:rPr lang="fr-FR" sz="2000" b="0" i="0" u="none" strike="noStrike" dirty="0">
                <a:solidFill>
                  <a:srgbClr val="000000"/>
                </a:solidFill>
                <a:effectLst/>
                <a:latin typeface="Helvetica" pitchFamily="2" charset="0"/>
              </a:rPr>
            </a:br>
            <a:r>
              <a:rPr lang="fr-FR" sz="2000" b="1" i="0" u="none" strike="noStrike" dirty="0">
                <a:solidFill>
                  <a:srgbClr val="000000"/>
                </a:solidFill>
                <a:effectLst/>
                <a:latin typeface="Helvetica" pitchFamily="2" charset="0"/>
              </a:rPr>
              <a:t>L’ED se propose de mettre en contact les </a:t>
            </a:r>
            <a:r>
              <a:rPr lang="fr-FR" sz="2000" b="1" i="0" u="none" strike="noStrike" dirty="0">
                <a:solidFill>
                  <a:srgbClr val="777777"/>
                </a:solidFill>
                <a:effectLst/>
                <a:latin typeface="Helvetica" pitchFamily="2" charset="0"/>
                <a:hlinkClick r:id="rId4"/>
              </a:rPr>
              <a:t>doctorant.es</a:t>
            </a:r>
            <a:r>
              <a:rPr lang="fr-FR" sz="2000" b="1" i="0" u="none" strike="noStrike" dirty="0">
                <a:solidFill>
                  <a:srgbClr val="000000"/>
                </a:solidFill>
                <a:effectLst/>
                <a:latin typeface="Helvetica" pitchFamily="2" charset="0"/>
              </a:rPr>
              <a:t> </a:t>
            </a:r>
            <a:r>
              <a:rPr lang="fr-FR" sz="2000" b="1" i="0" u="none" strike="noStrike" dirty="0">
                <a:solidFill>
                  <a:srgbClr val="777777"/>
                </a:solidFill>
                <a:effectLst/>
                <a:latin typeface="Helvetica" pitchFamily="2" charset="0"/>
                <a:hlinkClick r:id="rId5"/>
              </a:rPr>
              <a:t>motivé.es</a:t>
            </a:r>
            <a:r>
              <a:rPr lang="fr-FR" sz="2000" b="1" i="0" u="none" strike="noStrike" dirty="0">
                <a:solidFill>
                  <a:srgbClr val="000000"/>
                </a:solidFill>
                <a:effectLst/>
                <a:latin typeface="Helvetica" pitchFamily="2" charset="0"/>
              </a:rPr>
              <a:t> pour les aider à constituer des listes.</a:t>
            </a:r>
            <a:endParaRPr lang="fr-FR" sz="2000" b="0" i="0" u="none" strike="noStrike" dirty="0">
              <a:solidFill>
                <a:srgbClr val="000000"/>
              </a:solidFill>
              <a:effectLst/>
              <a:latin typeface="Helvetica" pitchFamily="2" charset="0"/>
            </a:endParaRPr>
          </a:p>
          <a:p>
            <a:pPr algn="l"/>
            <a:r>
              <a:rPr lang="fr-FR" sz="2000" b="0" i="0" u="none" strike="noStrike" dirty="0">
                <a:solidFill>
                  <a:srgbClr val="000000"/>
                </a:solidFill>
                <a:effectLst/>
                <a:latin typeface="Helvetica" pitchFamily="2" charset="0"/>
              </a:rPr>
              <a:t>Les listes doivent être déposées le </a:t>
            </a:r>
            <a:r>
              <a:rPr lang="fr-FR" sz="2000" b="0" i="0" u="sng" strike="noStrike" dirty="0">
                <a:solidFill>
                  <a:srgbClr val="000000"/>
                </a:solidFill>
                <a:effectLst/>
                <a:latin typeface="Helvetica" pitchFamily="2" charset="0"/>
              </a:rPr>
              <a:t>4 novembre 2024</a:t>
            </a:r>
            <a:r>
              <a:rPr lang="fr-FR" sz="2000" b="0" i="0" u="none" strike="noStrike" dirty="0">
                <a:solidFill>
                  <a:srgbClr val="000000"/>
                </a:solidFill>
                <a:effectLst/>
                <a:latin typeface="Helvetica" pitchFamily="2" charset="0"/>
              </a:rPr>
              <a:t>.</a:t>
            </a:r>
          </a:p>
        </p:txBody>
      </p:sp>
    </p:spTree>
    <p:extLst>
      <p:ext uri="{BB962C8B-B14F-4D97-AF65-F5344CB8AC3E}">
        <p14:creationId xmlns:p14="http://schemas.microsoft.com/office/powerpoint/2010/main" val="2663156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9FAD0E-9A18-949A-5659-C51A1B28EEEB}"/>
              </a:ext>
            </a:extLst>
          </p:cNvPr>
          <p:cNvSpPr>
            <a:spLocks noGrp="1"/>
          </p:cNvSpPr>
          <p:nvPr>
            <p:ph type="title"/>
          </p:nvPr>
        </p:nvSpPr>
        <p:spPr/>
        <p:txBody>
          <a:bodyPr/>
          <a:lstStyle/>
          <a:p>
            <a:r>
              <a:rPr lang="fr-FR" dirty="0"/>
              <a:t>Ordre du jour</a:t>
            </a:r>
          </a:p>
        </p:txBody>
      </p:sp>
      <p:sp>
        <p:nvSpPr>
          <p:cNvPr id="3" name="Espace réservé du contenu 2">
            <a:extLst>
              <a:ext uri="{FF2B5EF4-FFF2-40B4-BE49-F238E27FC236}">
                <a16:creationId xmlns:a16="http://schemas.microsoft.com/office/drawing/2014/main" id="{86D750CC-E188-A715-7A05-6C21C1D9BAB0}"/>
              </a:ext>
            </a:extLst>
          </p:cNvPr>
          <p:cNvSpPr>
            <a:spLocks noGrp="1"/>
          </p:cNvSpPr>
          <p:nvPr>
            <p:ph idx="1"/>
          </p:nvPr>
        </p:nvSpPr>
        <p:spPr/>
        <p:txBody>
          <a:bodyPr/>
          <a:lstStyle/>
          <a:p>
            <a:r>
              <a:rPr lang="fr-FR" dirty="0">
                <a:solidFill>
                  <a:schemeClr val="accent1"/>
                </a:solidFill>
              </a:rPr>
              <a:t>AO mobilité</a:t>
            </a:r>
          </a:p>
          <a:p>
            <a:r>
              <a:rPr lang="fr-FR" dirty="0"/>
              <a:t>Budget de l’ED, point d’étape</a:t>
            </a:r>
          </a:p>
          <a:p>
            <a:r>
              <a:rPr lang="fr-FR" dirty="0"/>
              <a:t>Commission recherche</a:t>
            </a:r>
          </a:p>
          <a:p>
            <a:r>
              <a:rPr lang="fr-FR" dirty="0"/>
              <a:t>Retours sur les corrections du RI</a:t>
            </a:r>
          </a:p>
          <a:p>
            <a:r>
              <a:rPr lang="fr-FR" dirty="0"/>
              <a:t>Les journées scientifiques 2025</a:t>
            </a:r>
          </a:p>
          <a:p>
            <a:r>
              <a:rPr lang="fr-FR" dirty="0"/>
              <a:t>AO CDPDL : réunion des </a:t>
            </a:r>
            <a:r>
              <a:rPr lang="fr-FR" dirty="0" err="1"/>
              <a:t>ancien.nes</a:t>
            </a:r>
            <a:endParaRPr lang="fr-FR" dirty="0"/>
          </a:p>
          <a:p>
            <a:r>
              <a:rPr lang="fr-FR" dirty="0"/>
              <a:t>Dossier de VAE</a:t>
            </a:r>
          </a:p>
          <a:p>
            <a:endParaRPr lang="fr-FR" dirty="0"/>
          </a:p>
        </p:txBody>
      </p:sp>
      <p:pic>
        <p:nvPicPr>
          <p:cNvPr id="4" name="Image 3">
            <a:extLst>
              <a:ext uri="{FF2B5EF4-FFF2-40B4-BE49-F238E27FC236}">
                <a16:creationId xmlns:a16="http://schemas.microsoft.com/office/drawing/2014/main" id="{4E54016D-AF76-4B09-BC17-280C6057963E}"/>
              </a:ext>
            </a:extLst>
          </p:cNvPr>
          <p:cNvPicPr>
            <a:picLocks noChangeAspect="1"/>
          </p:cNvPicPr>
          <p:nvPr/>
        </p:nvPicPr>
        <p:blipFill>
          <a:blip r:embed="rId2"/>
          <a:stretch>
            <a:fillRect/>
          </a:stretch>
        </p:blipFill>
        <p:spPr>
          <a:xfrm>
            <a:off x="0" y="6165215"/>
            <a:ext cx="1655698" cy="655320"/>
          </a:xfrm>
          <a:prstGeom prst="rect">
            <a:avLst/>
          </a:prstGeom>
        </p:spPr>
      </p:pic>
    </p:spTree>
    <p:extLst>
      <p:ext uri="{BB962C8B-B14F-4D97-AF65-F5344CB8AC3E}">
        <p14:creationId xmlns:p14="http://schemas.microsoft.com/office/powerpoint/2010/main" val="1430352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4371302" y="-16894"/>
            <a:ext cx="3585149" cy="707886"/>
          </a:xfrm>
          <a:prstGeom prst="rect">
            <a:avLst/>
          </a:prstGeom>
          <a:noFill/>
        </p:spPr>
        <p:txBody>
          <a:bodyPr wrap="none" rtlCol="0">
            <a:spAutoFit/>
          </a:bodyPr>
          <a:lstStyle/>
          <a:p>
            <a:pPr algn="ctr"/>
            <a:r>
              <a:rPr lang="fr-FR" sz="2000" b="1" cap="small" dirty="0">
                <a:solidFill>
                  <a:srgbClr val="002060"/>
                </a:solidFill>
              </a:rPr>
              <a:t>COMMISSION INTERNATIONALE</a:t>
            </a:r>
          </a:p>
          <a:p>
            <a:pPr algn="ctr"/>
            <a:r>
              <a:rPr lang="fr-FR" sz="2000" b="1" cap="small" dirty="0">
                <a:solidFill>
                  <a:srgbClr val="002060"/>
                </a:solidFill>
              </a:rPr>
              <a:t>CONSEIL ED BS 14/10/24</a:t>
            </a:r>
          </a:p>
        </p:txBody>
      </p:sp>
      <p:sp>
        <p:nvSpPr>
          <p:cNvPr id="6" name="ZoneTexte 5"/>
          <p:cNvSpPr txBox="1"/>
          <p:nvPr/>
        </p:nvSpPr>
        <p:spPr>
          <a:xfrm>
            <a:off x="2424490" y="889110"/>
            <a:ext cx="2811282" cy="338554"/>
          </a:xfrm>
          <a:prstGeom prst="rect">
            <a:avLst/>
          </a:prstGeom>
          <a:noFill/>
        </p:spPr>
        <p:txBody>
          <a:bodyPr wrap="none" rtlCol="0">
            <a:spAutoFit/>
          </a:bodyPr>
          <a:lstStyle/>
          <a:p>
            <a:r>
              <a:rPr lang="fr-FR" sz="1600" cap="small" dirty="0">
                <a:solidFill>
                  <a:srgbClr val="002060"/>
                </a:solidFill>
              </a:rPr>
              <a:t>AO mobilité internationale 2024</a:t>
            </a:r>
          </a:p>
        </p:txBody>
      </p:sp>
      <p:pic>
        <p:nvPicPr>
          <p:cNvPr id="10" name="Image 9"/>
          <p:cNvPicPr>
            <a:picLocks noChangeAspect="1"/>
          </p:cNvPicPr>
          <p:nvPr/>
        </p:nvPicPr>
        <p:blipFill>
          <a:blip r:embed="rId2"/>
          <a:stretch>
            <a:fillRect/>
          </a:stretch>
        </p:blipFill>
        <p:spPr>
          <a:xfrm>
            <a:off x="7956451" y="2739985"/>
            <a:ext cx="587504" cy="587504"/>
          </a:xfrm>
          <a:prstGeom prst="rect">
            <a:avLst/>
          </a:prstGeom>
        </p:spPr>
      </p:pic>
      <p:sp>
        <p:nvSpPr>
          <p:cNvPr id="13" name="Rectangle 12"/>
          <p:cNvSpPr/>
          <p:nvPr/>
        </p:nvSpPr>
        <p:spPr>
          <a:xfrm>
            <a:off x="7498121" y="2062492"/>
            <a:ext cx="4389079" cy="646331"/>
          </a:xfrm>
          <a:prstGeom prst="rect">
            <a:avLst/>
          </a:prstGeom>
        </p:spPr>
        <p:txBody>
          <a:bodyPr wrap="square">
            <a:spAutoFit/>
          </a:bodyPr>
          <a:lstStyle/>
          <a:p>
            <a:pPr marL="285750" indent="-285750">
              <a:buFont typeface="Arial" panose="020B0604020202020204" pitchFamily="34" charset="0"/>
              <a:buChar char="•"/>
            </a:pPr>
            <a:r>
              <a:rPr lang="fr-FR" b="1" dirty="0"/>
              <a:t>AO 2024 n°1 </a:t>
            </a:r>
            <a:r>
              <a:rPr lang="fr-FR" dirty="0"/>
              <a:t>(Jan-Juin 2024)</a:t>
            </a:r>
          </a:p>
          <a:p>
            <a:pPr marL="285750" indent="-285750">
              <a:buFont typeface="Arial" panose="020B0604020202020204" pitchFamily="34" charset="0"/>
              <a:buChar char="•"/>
            </a:pPr>
            <a:r>
              <a:rPr lang="fr-FR" dirty="0"/>
              <a:t>Budget disponible = </a:t>
            </a:r>
            <a:r>
              <a:rPr lang="fr-FR" b="1" u="sng" dirty="0">
                <a:solidFill>
                  <a:srgbClr val="00B050"/>
                </a:solidFill>
              </a:rPr>
              <a:t>5000</a:t>
            </a:r>
            <a:r>
              <a:rPr lang="fr-FR" u="sng" dirty="0"/>
              <a:t> </a:t>
            </a:r>
            <a:r>
              <a:rPr lang="fr-FR" b="1" u="sng" dirty="0">
                <a:solidFill>
                  <a:srgbClr val="00B050"/>
                </a:solidFill>
              </a:rPr>
              <a:t>€</a:t>
            </a:r>
          </a:p>
        </p:txBody>
      </p:sp>
      <p:pic>
        <p:nvPicPr>
          <p:cNvPr id="23" name="Image 22"/>
          <p:cNvPicPr>
            <a:picLocks noChangeAspect="1"/>
          </p:cNvPicPr>
          <p:nvPr/>
        </p:nvPicPr>
        <p:blipFill>
          <a:blip r:embed="rId3"/>
          <a:stretch>
            <a:fillRect/>
          </a:stretch>
        </p:blipFill>
        <p:spPr>
          <a:xfrm>
            <a:off x="9518447" y="94571"/>
            <a:ext cx="2481810" cy="1851446"/>
          </a:xfrm>
          <a:prstGeom prst="rect">
            <a:avLst/>
          </a:prstGeom>
        </p:spPr>
      </p:pic>
      <p:pic>
        <p:nvPicPr>
          <p:cNvPr id="24" name="Image 23" descr="Une image contenant texte&#10;&#10;Description générée automatiquement"/>
          <p:cNvPicPr/>
          <p:nvPr/>
        </p:nvPicPr>
        <p:blipFill>
          <a:blip r:embed="rId4"/>
          <a:stretch>
            <a:fillRect/>
          </a:stretch>
        </p:blipFill>
        <p:spPr>
          <a:xfrm>
            <a:off x="-257490" y="-72006"/>
            <a:ext cx="1797222" cy="823834"/>
          </a:xfrm>
          <a:prstGeom prst="rect">
            <a:avLst/>
          </a:prstGeom>
        </p:spPr>
      </p:pic>
      <p:sp>
        <p:nvSpPr>
          <p:cNvPr id="28" name="Rectangle 27"/>
          <p:cNvSpPr/>
          <p:nvPr/>
        </p:nvSpPr>
        <p:spPr>
          <a:xfrm>
            <a:off x="7498122" y="4330367"/>
            <a:ext cx="4229422" cy="646331"/>
          </a:xfrm>
          <a:prstGeom prst="rect">
            <a:avLst/>
          </a:prstGeom>
        </p:spPr>
        <p:txBody>
          <a:bodyPr wrap="square">
            <a:spAutoFit/>
          </a:bodyPr>
          <a:lstStyle/>
          <a:p>
            <a:pPr marL="285750" indent="-285750">
              <a:buFont typeface="Arial" panose="020B0604020202020204" pitchFamily="34" charset="0"/>
              <a:buChar char="•"/>
            </a:pPr>
            <a:r>
              <a:rPr lang="fr-FR" b="1" dirty="0"/>
              <a:t>AO 2024 n°2 </a:t>
            </a:r>
            <a:r>
              <a:rPr lang="fr-FR" dirty="0"/>
              <a:t>(</a:t>
            </a:r>
            <a:r>
              <a:rPr lang="fr-FR" dirty="0" err="1"/>
              <a:t>Juil</a:t>
            </a:r>
            <a:r>
              <a:rPr lang="fr-FR" dirty="0"/>
              <a:t> - Sept 2024)</a:t>
            </a:r>
          </a:p>
          <a:p>
            <a:pPr marL="285750" indent="-285750">
              <a:buFont typeface="Arial" panose="020B0604020202020204" pitchFamily="34" charset="0"/>
              <a:buChar char="•"/>
            </a:pPr>
            <a:r>
              <a:rPr lang="fr-FR" dirty="0"/>
              <a:t>Reliquat = </a:t>
            </a:r>
            <a:r>
              <a:rPr lang="fr-FR" b="1" u="sng" dirty="0">
                <a:solidFill>
                  <a:srgbClr val="00B050"/>
                </a:solidFill>
              </a:rPr>
              <a:t>2650€</a:t>
            </a:r>
          </a:p>
        </p:txBody>
      </p:sp>
      <p:pic>
        <p:nvPicPr>
          <p:cNvPr id="17" name="Image 16"/>
          <p:cNvPicPr>
            <a:picLocks noChangeAspect="1"/>
          </p:cNvPicPr>
          <p:nvPr/>
        </p:nvPicPr>
        <p:blipFill>
          <a:blip r:embed="rId5"/>
          <a:stretch>
            <a:fillRect/>
          </a:stretch>
        </p:blipFill>
        <p:spPr>
          <a:xfrm>
            <a:off x="347666" y="3949382"/>
            <a:ext cx="6372591" cy="2835615"/>
          </a:xfrm>
          <a:prstGeom prst="rect">
            <a:avLst/>
          </a:prstGeom>
        </p:spPr>
      </p:pic>
      <p:pic>
        <p:nvPicPr>
          <p:cNvPr id="18" name="Image 17"/>
          <p:cNvPicPr>
            <a:picLocks noChangeAspect="1"/>
          </p:cNvPicPr>
          <p:nvPr/>
        </p:nvPicPr>
        <p:blipFill>
          <a:blip r:embed="rId6"/>
          <a:stretch>
            <a:fillRect/>
          </a:stretch>
        </p:blipFill>
        <p:spPr>
          <a:xfrm>
            <a:off x="347666" y="1303789"/>
            <a:ext cx="6372591" cy="2458538"/>
          </a:xfrm>
          <a:prstGeom prst="rect">
            <a:avLst/>
          </a:prstGeom>
        </p:spPr>
      </p:pic>
      <p:sp>
        <p:nvSpPr>
          <p:cNvPr id="30" name="Ellipse 29"/>
          <p:cNvSpPr/>
          <p:nvPr/>
        </p:nvSpPr>
        <p:spPr>
          <a:xfrm>
            <a:off x="4673600" y="6326910"/>
            <a:ext cx="2540168" cy="51018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p:cNvSpPr txBox="1"/>
          <p:nvPr/>
        </p:nvSpPr>
        <p:spPr>
          <a:xfrm>
            <a:off x="7725584" y="6166291"/>
            <a:ext cx="4466416" cy="646331"/>
          </a:xfrm>
          <a:prstGeom prst="rect">
            <a:avLst/>
          </a:prstGeom>
          <a:noFill/>
        </p:spPr>
        <p:txBody>
          <a:bodyPr wrap="none" rtlCol="0">
            <a:spAutoFit/>
          </a:bodyPr>
          <a:lstStyle/>
          <a:p>
            <a:pPr marL="285750" indent="-285750">
              <a:buFont typeface="Wingdings" panose="05000000000000000000" pitchFamily="2" charset="2"/>
              <a:buChar char="Ø"/>
            </a:pPr>
            <a:r>
              <a:rPr lang="fr-FR" dirty="0"/>
              <a:t>Budget additionnel pour clore AO 2024 ?</a:t>
            </a:r>
          </a:p>
          <a:p>
            <a:pPr marL="285750" indent="-285750">
              <a:buFont typeface="Wingdings" panose="05000000000000000000" pitchFamily="2" charset="2"/>
              <a:buChar char="Ø"/>
            </a:pPr>
            <a:r>
              <a:rPr lang="fr-FR" dirty="0"/>
              <a:t>Nécessité de revoir les critères pour 2025</a:t>
            </a:r>
          </a:p>
        </p:txBody>
      </p:sp>
      <p:pic>
        <p:nvPicPr>
          <p:cNvPr id="36" name="Image 35"/>
          <p:cNvPicPr>
            <a:picLocks noChangeAspect="1"/>
          </p:cNvPicPr>
          <p:nvPr/>
        </p:nvPicPr>
        <p:blipFill>
          <a:blip r:embed="rId7"/>
          <a:stretch>
            <a:fillRect/>
          </a:stretch>
        </p:blipFill>
        <p:spPr>
          <a:xfrm>
            <a:off x="6769148" y="3949381"/>
            <a:ext cx="620384" cy="2496663"/>
          </a:xfrm>
          <a:prstGeom prst="rect">
            <a:avLst/>
          </a:prstGeom>
        </p:spPr>
      </p:pic>
      <p:sp>
        <p:nvSpPr>
          <p:cNvPr id="38" name="Ellipse 37"/>
          <p:cNvSpPr/>
          <p:nvPr/>
        </p:nvSpPr>
        <p:spPr>
          <a:xfrm>
            <a:off x="8782587" y="4621723"/>
            <a:ext cx="796164" cy="34613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9" name="Connecteur droit avec flèche 38"/>
          <p:cNvCxnSpPr>
            <a:stCxn id="30" idx="6"/>
            <a:endCxn id="38" idx="2"/>
          </p:cNvCxnSpPr>
          <p:nvPr/>
        </p:nvCxnSpPr>
        <p:spPr>
          <a:xfrm flipV="1">
            <a:off x="7213768" y="4794791"/>
            <a:ext cx="1568819" cy="1787212"/>
          </a:xfrm>
          <a:prstGeom prst="straightConnector1">
            <a:avLst/>
          </a:prstGeom>
          <a:ln>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279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animBg="1"/>
      <p:bldP spid="31" grpId="0"/>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426606" y="3095182"/>
            <a:ext cx="8481258" cy="144655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p:cNvSpPr/>
          <p:nvPr/>
        </p:nvSpPr>
        <p:spPr>
          <a:xfrm>
            <a:off x="859951" y="623511"/>
            <a:ext cx="7570161" cy="68582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6" name="Picture 2" descr="Question Mark Question Sticker - Question Mark Question RGB - Discover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56611" y="5654215"/>
            <a:ext cx="855025" cy="8550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0661430" y="6596390"/>
            <a:ext cx="1759169" cy="261610"/>
          </a:xfrm>
          <a:prstGeom prst="rect">
            <a:avLst/>
          </a:prstGeom>
        </p:spPr>
        <p:txBody>
          <a:bodyPr wrap="square">
            <a:spAutoFit/>
          </a:bodyPr>
          <a:lstStyle/>
          <a:p>
            <a:r>
              <a:rPr lang="fr-FR" sz="1050" dirty="0"/>
              <a:t>CONSEIL ED-BS / 141024</a:t>
            </a:r>
          </a:p>
        </p:txBody>
      </p:sp>
      <p:sp>
        <p:nvSpPr>
          <p:cNvPr id="14" name="ZoneTexte 13"/>
          <p:cNvSpPr txBox="1"/>
          <p:nvPr/>
        </p:nvSpPr>
        <p:spPr>
          <a:xfrm>
            <a:off x="189290" y="177910"/>
            <a:ext cx="5257080" cy="400110"/>
          </a:xfrm>
          <a:prstGeom prst="rect">
            <a:avLst/>
          </a:prstGeom>
          <a:noFill/>
        </p:spPr>
        <p:txBody>
          <a:bodyPr wrap="none" rtlCol="0">
            <a:spAutoFit/>
          </a:bodyPr>
          <a:lstStyle/>
          <a:p>
            <a:r>
              <a:rPr lang="fr-FR" sz="2000" b="1" cap="small" dirty="0">
                <a:solidFill>
                  <a:srgbClr val="002060"/>
                </a:solidFill>
              </a:rPr>
              <a:t>Réflexion sur de nouveaux critères de sélection :</a:t>
            </a:r>
          </a:p>
        </p:txBody>
      </p:sp>
      <p:sp>
        <p:nvSpPr>
          <p:cNvPr id="17" name="ZoneTexte 16"/>
          <p:cNvSpPr txBox="1"/>
          <p:nvPr/>
        </p:nvSpPr>
        <p:spPr>
          <a:xfrm>
            <a:off x="3326498" y="4800010"/>
            <a:ext cx="2683107" cy="923330"/>
          </a:xfrm>
          <a:prstGeom prst="rect">
            <a:avLst/>
          </a:prstGeom>
          <a:noFill/>
        </p:spPr>
        <p:txBody>
          <a:bodyPr wrap="none" rtlCol="0">
            <a:spAutoFit/>
          </a:bodyPr>
          <a:lstStyle/>
          <a:p>
            <a:r>
              <a:rPr lang="fr-FR" dirty="0"/>
              <a:t>- Communication orale</a:t>
            </a:r>
          </a:p>
          <a:p>
            <a:r>
              <a:rPr lang="fr-FR" dirty="0"/>
              <a:t>- Présentation orale poster</a:t>
            </a:r>
          </a:p>
          <a:p>
            <a:r>
              <a:rPr lang="fr-FR" dirty="0"/>
              <a:t>- Séjour de recherche</a:t>
            </a:r>
          </a:p>
        </p:txBody>
      </p:sp>
      <p:sp>
        <p:nvSpPr>
          <p:cNvPr id="18" name="ZoneTexte 17"/>
          <p:cNvSpPr txBox="1"/>
          <p:nvPr/>
        </p:nvSpPr>
        <p:spPr>
          <a:xfrm>
            <a:off x="815039" y="631449"/>
            <a:ext cx="2543517" cy="646331"/>
          </a:xfrm>
          <a:prstGeom prst="rect">
            <a:avLst/>
          </a:prstGeom>
          <a:noFill/>
        </p:spPr>
        <p:txBody>
          <a:bodyPr wrap="none" rtlCol="0">
            <a:spAutoFit/>
          </a:bodyPr>
          <a:lstStyle/>
          <a:p>
            <a:pPr marL="285750" indent="-285750">
              <a:buFont typeface="Wingdings" panose="05000000000000000000" pitchFamily="2" charset="2"/>
              <a:buChar char="§"/>
            </a:pPr>
            <a:r>
              <a:rPr lang="fr-FR" dirty="0"/>
              <a:t>Communication orale </a:t>
            </a:r>
          </a:p>
          <a:p>
            <a:pPr marL="285750" indent="-285750">
              <a:buFont typeface="Wingdings" panose="05000000000000000000" pitchFamily="2" charset="2"/>
              <a:buChar char="§"/>
            </a:pPr>
            <a:r>
              <a:rPr lang="fr-FR" dirty="0"/>
              <a:t>Séjour de recherche</a:t>
            </a:r>
          </a:p>
        </p:txBody>
      </p:sp>
      <p:sp>
        <p:nvSpPr>
          <p:cNvPr id="19" name="ZoneTexte 18"/>
          <p:cNvSpPr txBox="1"/>
          <p:nvPr/>
        </p:nvSpPr>
        <p:spPr>
          <a:xfrm>
            <a:off x="5077620" y="631448"/>
            <a:ext cx="1855573" cy="646331"/>
          </a:xfrm>
          <a:prstGeom prst="rect">
            <a:avLst/>
          </a:prstGeom>
          <a:noFill/>
        </p:spPr>
        <p:txBody>
          <a:bodyPr wrap="none" rtlCol="0">
            <a:spAutoFit/>
          </a:bodyPr>
          <a:lstStyle/>
          <a:p>
            <a:pPr marL="285750" indent="-285750">
              <a:buFont typeface="Wingdings" panose="05000000000000000000" pitchFamily="2" charset="2"/>
              <a:buChar char="§"/>
            </a:pPr>
            <a:r>
              <a:rPr lang="fr-FR" dirty="0"/>
              <a:t>EU (Continent)</a:t>
            </a:r>
          </a:p>
          <a:p>
            <a:pPr marL="285750" indent="-285750">
              <a:buFont typeface="Wingdings" panose="05000000000000000000" pitchFamily="2" charset="2"/>
              <a:buChar char="§"/>
            </a:pPr>
            <a:r>
              <a:rPr lang="fr-FR" dirty="0"/>
              <a:t>Hors EU</a:t>
            </a:r>
          </a:p>
        </p:txBody>
      </p:sp>
      <p:sp>
        <p:nvSpPr>
          <p:cNvPr id="20" name="ZoneTexte 19"/>
          <p:cNvSpPr txBox="1"/>
          <p:nvPr/>
        </p:nvSpPr>
        <p:spPr>
          <a:xfrm>
            <a:off x="7724470" y="631447"/>
            <a:ext cx="705642" cy="646331"/>
          </a:xfrm>
          <a:prstGeom prst="rect">
            <a:avLst/>
          </a:prstGeom>
          <a:noFill/>
        </p:spPr>
        <p:txBody>
          <a:bodyPr wrap="none" rtlCol="0">
            <a:spAutoFit/>
          </a:bodyPr>
          <a:lstStyle/>
          <a:p>
            <a:r>
              <a:rPr lang="fr-FR" dirty="0"/>
              <a:t>300 €</a:t>
            </a:r>
          </a:p>
          <a:p>
            <a:r>
              <a:rPr lang="fr-FR" dirty="0"/>
              <a:t>650 €</a:t>
            </a:r>
          </a:p>
        </p:txBody>
      </p:sp>
      <p:cxnSp>
        <p:nvCxnSpPr>
          <p:cNvPr id="22" name="Connecteur droit avec flèche 21"/>
          <p:cNvCxnSpPr/>
          <p:nvPr/>
        </p:nvCxnSpPr>
        <p:spPr>
          <a:xfrm>
            <a:off x="7047348" y="824975"/>
            <a:ext cx="46181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7047348" y="1102066"/>
            <a:ext cx="46181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6662446" y="4800010"/>
            <a:ext cx="1743362" cy="646331"/>
          </a:xfrm>
          <a:prstGeom prst="rect">
            <a:avLst/>
          </a:prstGeom>
          <a:noFill/>
        </p:spPr>
        <p:txBody>
          <a:bodyPr wrap="none" rtlCol="0">
            <a:spAutoFit/>
          </a:bodyPr>
          <a:lstStyle/>
          <a:p>
            <a:r>
              <a:rPr lang="fr-FR" dirty="0"/>
              <a:t>- EU (Continent) </a:t>
            </a:r>
          </a:p>
          <a:p>
            <a:r>
              <a:rPr lang="fr-FR" dirty="0"/>
              <a:t>- Hors EU</a:t>
            </a:r>
          </a:p>
        </p:txBody>
      </p:sp>
      <p:sp>
        <p:nvSpPr>
          <p:cNvPr id="26" name="ZoneTexte 25"/>
          <p:cNvSpPr txBox="1"/>
          <p:nvPr/>
        </p:nvSpPr>
        <p:spPr>
          <a:xfrm>
            <a:off x="4426585" y="797981"/>
            <a:ext cx="641295" cy="369332"/>
          </a:xfrm>
          <a:prstGeom prst="rect">
            <a:avLst/>
          </a:prstGeom>
          <a:noFill/>
        </p:spPr>
        <p:txBody>
          <a:bodyPr wrap="square" rtlCol="0">
            <a:spAutoFit/>
          </a:bodyPr>
          <a:lstStyle/>
          <a:p>
            <a:r>
              <a:rPr lang="fr-FR" dirty="0"/>
              <a:t>=</a:t>
            </a:r>
          </a:p>
        </p:txBody>
      </p:sp>
      <p:sp>
        <p:nvSpPr>
          <p:cNvPr id="27" name="Accolade fermante 26"/>
          <p:cNvSpPr/>
          <p:nvPr/>
        </p:nvSpPr>
        <p:spPr>
          <a:xfrm>
            <a:off x="4196791" y="705445"/>
            <a:ext cx="179103" cy="55440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8" name="ZoneTexte 27"/>
          <p:cNvSpPr txBox="1"/>
          <p:nvPr/>
        </p:nvSpPr>
        <p:spPr>
          <a:xfrm>
            <a:off x="1436242" y="4800010"/>
            <a:ext cx="1658916" cy="369332"/>
          </a:xfrm>
          <a:prstGeom prst="rect">
            <a:avLst/>
          </a:prstGeom>
          <a:noFill/>
        </p:spPr>
        <p:txBody>
          <a:bodyPr wrap="none" rtlCol="0">
            <a:spAutoFit/>
          </a:bodyPr>
          <a:lstStyle/>
          <a:p>
            <a:r>
              <a:rPr lang="fr-FR" dirty="0"/>
              <a:t>Classement DU </a:t>
            </a:r>
          </a:p>
        </p:txBody>
      </p:sp>
      <p:sp>
        <p:nvSpPr>
          <p:cNvPr id="29" name="Flèche droite 28"/>
          <p:cNvSpPr/>
          <p:nvPr/>
        </p:nvSpPr>
        <p:spPr>
          <a:xfrm rot="5400000">
            <a:off x="4219356" y="2044276"/>
            <a:ext cx="968224" cy="939965"/>
          </a:xfrm>
          <a:prstGeom prst="rightArrow">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p:cNvSpPr txBox="1"/>
          <p:nvPr/>
        </p:nvSpPr>
        <p:spPr>
          <a:xfrm>
            <a:off x="2134341" y="1368052"/>
            <a:ext cx="4883068" cy="646331"/>
          </a:xfrm>
          <a:prstGeom prst="rect">
            <a:avLst/>
          </a:prstGeom>
          <a:noFill/>
        </p:spPr>
        <p:txBody>
          <a:bodyPr wrap="none" rtlCol="0">
            <a:spAutoFit/>
          </a:bodyPr>
          <a:lstStyle/>
          <a:p>
            <a:pPr algn="ctr"/>
            <a:r>
              <a:rPr lang="fr-FR" dirty="0">
                <a:solidFill>
                  <a:srgbClr val="C00000"/>
                </a:solidFill>
              </a:rPr>
              <a:t>Succès du dispositif (n=15 en 2023, n=14 en 2024)</a:t>
            </a:r>
          </a:p>
          <a:p>
            <a:pPr algn="ctr"/>
            <a:r>
              <a:rPr lang="fr-FR" dirty="0">
                <a:solidFill>
                  <a:srgbClr val="C00000"/>
                </a:solidFill>
              </a:rPr>
              <a:t>Nécessité de classer les candidatures</a:t>
            </a:r>
          </a:p>
        </p:txBody>
      </p:sp>
      <p:sp>
        <p:nvSpPr>
          <p:cNvPr id="31" name="ZoneTexte 30"/>
          <p:cNvSpPr txBox="1"/>
          <p:nvPr/>
        </p:nvSpPr>
        <p:spPr>
          <a:xfrm>
            <a:off x="617832" y="3159835"/>
            <a:ext cx="872163" cy="1077218"/>
          </a:xfrm>
          <a:prstGeom prst="rect">
            <a:avLst/>
          </a:prstGeom>
          <a:noFill/>
        </p:spPr>
        <p:txBody>
          <a:bodyPr wrap="none" rtlCol="0">
            <a:spAutoFit/>
          </a:bodyPr>
          <a:lstStyle/>
          <a:p>
            <a:pPr algn="ctr"/>
            <a:r>
              <a:rPr lang="fr-FR" sz="4000" b="1" dirty="0"/>
              <a:t>S</a:t>
            </a:r>
          </a:p>
          <a:p>
            <a:pPr algn="ctr"/>
            <a:r>
              <a:rPr lang="fr-FR" sz="2400" dirty="0"/>
              <a:t>Score</a:t>
            </a:r>
          </a:p>
        </p:txBody>
      </p:sp>
      <p:sp>
        <p:nvSpPr>
          <p:cNvPr id="32" name="ZoneTexte 31"/>
          <p:cNvSpPr txBox="1"/>
          <p:nvPr/>
        </p:nvSpPr>
        <p:spPr>
          <a:xfrm>
            <a:off x="1893027" y="3159835"/>
            <a:ext cx="1690206" cy="1446550"/>
          </a:xfrm>
          <a:prstGeom prst="rect">
            <a:avLst/>
          </a:prstGeom>
          <a:noFill/>
        </p:spPr>
        <p:txBody>
          <a:bodyPr wrap="none" rtlCol="0">
            <a:spAutoFit/>
          </a:bodyPr>
          <a:lstStyle/>
          <a:p>
            <a:pPr algn="ctr"/>
            <a:r>
              <a:rPr lang="fr-FR" sz="4000" b="1" dirty="0"/>
              <a:t>C</a:t>
            </a:r>
          </a:p>
          <a:p>
            <a:pPr algn="ctr"/>
            <a:r>
              <a:rPr lang="fr-FR" sz="2400" dirty="0"/>
              <a:t>Classement </a:t>
            </a:r>
          </a:p>
          <a:p>
            <a:pPr algn="ctr"/>
            <a:r>
              <a:rPr lang="fr-FR" sz="2400" dirty="0"/>
              <a:t>Unité</a:t>
            </a:r>
          </a:p>
        </p:txBody>
      </p:sp>
      <p:sp>
        <p:nvSpPr>
          <p:cNvPr id="33" name="ZoneTexte 32"/>
          <p:cNvSpPr txBox="1"/>
          <p:nvPr/>
        </p:nvSpPr>
        <p:spPr>
          <a:xfrm>
            <a:off x="4410372" y="3159835"/>
            <a:ext cx="1645450" cy="1077218"/>
          </a:xfrm>
          <a:prstGeom prst="rect">
            <a:avLst/>
          </a:prstGeom>
          <a:noFill/>
        </p:spPr>
        <p:txBody>
          <a:bodyPr wrap="none" rtlCol="0">
            <a:spAutoFit/>
          </a:bodyPr>
          <a:lstStyle/>
          <a:p>
            <a:pPr algn="ctr"/>
            <a:r>
              <a:rPr lang="fr-FR" sz="4000" b="1" dirty="0"/>
              <a:t>T</a:t>
            </a:r>
          </a:p>
          <a:p>
            <a:pPr algn="ctr"/>
            <a:r>
              <a:rPr lang="fr-FR" sz="2400" dirty="0"/>
              <a:t>Type Séjour</a:t>
            </a:r>
          </a:p>
        </p:txBody>
      </p:sp>
      <p:sp>
        <p:nvSpPr>
          <p:cNvPr id="34" name="ZoneTexte 33"/>
          <p:cNvSpPr txBox="1"/>
          <p:nvPr/>
        </p:nvSpPr>
        <p:spPr>
          <a:xfrm>
            <a:off x="6882964" y="3159835"/>
            <a:ext cx="1635512" cy="1077218"/>
          </a:xfrm>
          <a:prstGeom prst="rect">
            <a:avLst/>
          </a:prstGeom>
          <a:noFill/>
        </p:spPr>
        <p:txBody>
          <a:bodyPr wrap="none" rtlCol="0">
            <a:spAutoFit/>
          </a:bodyPr>
          <a:lstStyle/>
          <a:p>
            <a:pPr algn="ctr"/>
            <a:r>
              <a:rPr lang="fr-FR" sz="4000" b="1" dirty="0"/>
              <a:t>G</a:t>
            </a:r>
          </a:p>
          <a:p>
            <a:pPr algn="ctr"/>
            <a:r>
              <a:rPr lang="fr-FR" sz="2400" dirty="0"/>
              <a:t>Géographie</a:t>
            </a:r>
          </a:p>
        </p:txBody>
      </p:sp>
      <p:sp>
        <p:nvSpPr>
          <p:cNvPr id="35" name="ZoneTexte 34"/>
          <p:cNvSpPr txBox="1"/>
          <p:nvPr/>
        </p:nvSpPr>
        <p:spPr>
          <a:xfrm>
            <a:off x="1533529" y="3344501"/>
            <a:ext cx="389850" cy="584775"/>
          </a:xfrm>
          <a:prstGeom prst="rect">
            <a:avLst/>
          </a:prstGeom>
          <a:noFill/>
        </p:spPr>
        <p:txBody>
          <a:bodyPr wrap="none" rtlCol="0">
            <a:spAutoFit/>
          </a:bodyPr>
          <a:lstStyle/>
          <a:p>
            <a:pPr algn="ctr"/>
            <a:r>
              <a:rPr lang="fr-FR" sz="3200" dirty="0"/>
              <a:t>=</a:t>
            </a:r>
            <a:endParaRPr lang="fr-FR" dirty="0"/>
          </a:p>
        </p:txBody>
      </p:sp>
      <p:sp>
        <p:nvSpPr>
          <p:cNvPr id="36" name="ZoneTexte 35"/>
          <p:cNvSpPr txBox="1"/>
          <p:nvPr/>
        </p:nvSpPr>
        <p:spPr>
          <a:xfrm>
            <a:off x="3815502" y="3344501"/>
            <a:ext cx="362600" cy="584775"/>
          </a:xfrm>
          <a:prstGeom prst="rect">
            <a:avLst/>
          </a:prstGeom>
          <a:noFill/>
        </p:spPr>
        <p:txBody>
          <a:bodyPr wrap="none" rtlCol="0">
            <a:spAutoFit/>
          </a:bodyPr>
          <a:lstStyle/>
          <a:p>
            <a:pPr algn="ctr"/>
            <a:r>
              <a:rPr lang="fr-FR" sz="3200" dirty="0"/>
              <a:t>x</a:t>
            </a:r>
            <a:endParaRPr lang="fr-FR" dirty="0"/>
          </a:p>
        </p:txBody>
      </p:sp>
      <p:sp>
        <p:nvSpPr>
          <p:cNvPr id="37" name="ZoneTexte 36"/>
          <p:cNvSpPr txBox="1"/>
          <p:nvPr/>
        </p:nvSpPr>
        <p:spPr>
          <a:xfrm>
            <a:off x="6288091" y="3344501"/>
            <a:ext cx="362600" cy="584775"/>
          </a:xfrm>
          <a:prstGeom prst="rect">
            <a:avLst/>
          </a:prstGeom>
          <a:noFill/>
        </p:spPr>
        <p:txBody>
          <a:bodyPr wrap="none" rtlCol="0">
            <a:spAutoFit/>
          </a:bodyPr>
          <a:lstStyle/>
          <a:p>
            <a:pPr algn="ctr"/>
            <a:r>
              <a:rPr lang="fr-FR" sz="3200" dirty="0"/>
              <a:t>x</a:t>
            </a:r>
            <a:endParaRPr lang="fr-FR" dirty="0"/>
          </a:p>
        </p:txBody>
      </p:sp>
      <mc:AlternateContent xmlns:mc="http://schemas.openxmlformats.org/markup-compatibility/2006" xmlns:a14="http://schemas.microsoft.com/office/drawing/2010/main">
        <mc:Choice Requires="a14">
          <p:sp>
            <p:nvSpPr>
              <p:cNvPr id="39" name="ZoneTexte 38"/>
              <p:cNvSpPr txBox="1"/>
              <p:nvPr/>
            </p:nvSpPr>
            <p:spPr>
              <a:xfrm>
                <a:off x="2258486" y="5169342"/>
                <a:ext cx="365806" cy="422680"/>
              </a:xfrm>
              <a:prstGeom prst="rect">
                <a:avLst/>
              </a:prstGeom>
              <a:solidFill>
                <a:schemeClr val="accent6"/>
              </a:solidFill>
            </p:spPr>
            <p:txBody>
              <a:bodyPr wrap="none" rtlCol="0">
                <a:spAutoFit/>
              </a:bodyPr>
              <a:lstStyle/>
              <a:p>
                <a:pPr/>
                <a14:m>
                  <m:oMathPara xmlns:m="http://schemas.openxmlformats.org/officeDocument/2006/math">
                    <m:oMathParaPr>
                      <m:jc m:val="centerGroup"/>
                    </m:oMathParaPr>
                    <m:oMath xmlns:m="http://schemas.openxmlformats.org/officeDocument/2006/math">
                      <m:box>
                        <m:boxPr>
                          <m:ctrlPr>
                            <a:rPr lang="fr-FR" b="1" i="1" smtClean="0">
                              <a:solidFill>
                                <a:schemeClr val="bg1"/>
                              </a:solidFill>
                              <a:latin typeface="Cambria Math" panose="02040503050406030204" pitchFamily="18" charset="0"/>
                            </a:rPr>
                          </m:ctrlPr>
                        </m:boxPr>
                        <m:e>
                          <m:argPr>
                            <m:argSz m:val="-1"/>
                          </m:argPr>
                          <m:f>
                            <m:fPr>
                              <m:ctrlPr>
                                <a:rPr lang="fr-FR" b="1" i="1" smtClean="0">
                                  <a:solidFill>
                                    <a:schemeClr val="bg1"/>
                                  </a:solidFill>
                                  <a:latin typeface="Cambria Math" panose="02040503050406030204" pitchFamily="18" charset="0"/>
                                </a:rPr>
                              </m:ctrlPr>
                            </m:fPr>
                            <m:num>
                              <m:r>
                                <a:rPr lang="fr-FR" b="1" i="0" smtClean="0">
                                  <a:solidFill>
                                    <a:schemeClr val="bg1"/>
                                  </a:solidFill>
                                  <a:latin typeface="Cambria Math" panose="02040503050406030204" pitchFamily="18" charset="0"/>
                                </a:rPr>
                                <m:t>𝟏</m:t>
                              </m:r>
                            </m:num>
                            <m:den>
                              <m:r>
                                <a:rPr lang="fr-FR" b="1" i="0" smtClean="0">
                                  <a:solidFill>
                                    <a:schemeClr val="bg1"/>
                                  </a:solidFill>
                                  <a:latin typeface="Cambria Math" panose="02040503050406030204" pitchFamily="18" charset="0"/>
                                </a:rPr>
                                <m:t>𝐍</m:t>
                              </m:r>
                            </m:den>
                          </m:f>
                        </m:e>
                      </m:box>
                    </m:oMath>
                  </m:oMathPara>
                </a14:m>
                <a:endParaRPr lang="fr-FR" b="1" dirty="0">
                  <a:solidFill>
                    <a:schemeClr val="accent6"/>
                  </a:solidFill>
                </a:endParaRPr>
              </a:p>
            </p:txBody>
          </p:sp>
        </mc:Choice>
        <mc:Fallback xmlns="">
          <p:sp>
            <p:nvSpPr>
              <p:cNvPr id="39" name="ZoneTexte 38"/>
              <p:cNvSpPr txBox="1">
                <a:spLocks noRot="1" noChangeAspect="1" noMove="1" noResize="1" noEditPoints="1" noAdjustHandles="1" noChangeArrowheads="1" noChangeShapeType="1" noTextEdit="1"/>
              </p:cNvSpPr>
              <p:nvPr/>
            </p:nvSpPr>
            <p:spPr>
              <a:xfrm>
                <a:off x="2258486" y="5169342"/>
                <a:ext cx="365806" cy="422680"/>
              </a:xfrm>
              <a:prstGeom prst="rect">
                <a:avLst/>
              </a:prstGeom>
              <a:blipFill>
                <a:blip r:embed="rId3"/>
                <a:stretch>
                  <a:fillRect b="-2899"/>
                </a:stretch>
              </a:blipFill>
            </p:spPr>
            <p:txBody>
              <a:bodyPr/>
              <a:lstStyle/>
              <a:p>
                <a:r>
                  <a:rPr lang="fr-FR">
                    <a:noFill/>
                  </a:rPr>
                  <a:t> </a:t>
                </a:r>
              </a:p>
            </p:txBody>
          </p:sp>
        </mc:Fallback>
      </mc:AlternateContent>
      <p:sp>
        <p:nvSpPr>
          <p:cNvPr id="41" name="ZoneTexte 40"/>
          <p:cNvSpPr txBox="1"/>
          <p:nvPr/>
        </p:nvSpPr>
        <p:spPr>
          <a:xfrm>
            <a:off x="6061708" y="5445334"/>
            <a:ext cx="445956" cy="338554"/>
          </a:xfrm>
          <a:prstGeom prst="rect">
            <a:avLst/>
          </a:prstGeom>
          <a:solidFill>
            <a:schemeClr val="accent6"/>
          </a:solidFill>
        </p:spPr>
        <p:txBody>
          <a:bodyPr wrap="none" rtlCol="0">
            <a:spAutoFit/>
          </a:bodyPr>
          <a:lstStyle/>
          <a:p>
            <a:r>
              <a:rPr lang="fr-FR" sz="1600" b="1" dirty="0">
                <a:solidFill>
                  <a:schemeClr val="bg1"/>
                </a:solidFill>
              </a:rPr>
              <a:t>1,5</a:t>
            </a:r>
          </a:p>
        </p:txBody>
      </p:sp>
      <p:sp>
        <p:nvSpPr>
          <p:cNvPr id="42" name="ZoneTexte 41"/>
          <p:cNvSpPr txBox="1"/>
          <p:nvPr/>
        </p:nvSpPr>
        <p:spPr>
          <a:xfrm>
            <a:off x="6149071" y="4705121"/>
            <a:ext cx="288862" cy="338554"/>
          </a:xfrm>
          <a:prstGeom prst="rect">
            <a:avLst/>
          </a:prstGeom>
          <a:solidFill>
            <a:schemeClr val="accent6"/>
          </a:solidFill>
        </p:spPr>
        <p:txBody>
          <a:bodyPr wrap="none" rtlCol="0">
            <a:spAutoFit/>
          </a:bodyPr>
          <a:lstStyle/>
          <a:p>
            <a:r>
              <a:rPr lang="fr-FR" sz="1600" b="1" dirty="0">
                <a:solidFill>
                  <a:schemeClr val="bg1"/>
                </a:solidFill>
              </a:rPr>
              <a:t>1</a:t>
            </a:r>
          </a:p>
        </p:txBody>
      </p:sp>
      <p:sp>
        <p:nvSpPr>
          <p:cNvPr id="43" name="ZoneTexte 42"/>
          <p:cNvSpPr txBox="1"/>
          <p:nvPr/>
        </p:nvSpPr>
        <p:spPr>
          <a:xfrm>
            <a:off x="6061466" y="5077009"/>
            <a:ext cx="445956" cy="338554"/>
          </a:xfrm>
          <a:prstGeom prst="rect">
            <a:avLst/>
          </a:prstGeom>
          <a:solidFill>
            <a:schemeClr val="accent6"/>
          </a:solidFill>
        </p:spPr>
        <p:txBody>
          <a:bodyPr wrap="none" rtlCol="0">
            <a:spAutoFit/>
          </a:bodyPr>
          <a:lstStyle/>
          <a:p>
            <a:r>
              <a:rPr lang="fr-FR" sz="1600" b="1" dirty="0">
                <a:solidFill>
                  <a:schemeClr val="bg1"/>
                </a:solidFill>
              </a:rPr>
              <a:t>0,5</a:t>
            </a:r>
          </a:p>
        </p:txBody>
      </p:sp>
      <p:sp>
        <p:nvSpPr>
          <p:cNvPr id="44" name="ZoneTexte 43"/>
          <p:cNvSpPr txBox="1"/>
          <p:nvPr/>
        </p:nvSpPr>
        <p:spPr>
          <a:xfrm>
            <a:off x="8405555" y="5077009"/>
            <a:ext cx="445956" cy="338554"/>
          </a:xfrm>
          <a:prstGeom prst="rect">
            <a:avLst/>
          </a:prstGeom>
          <a:solidFill>
            <a:schemeClr val="accent6"/>
          </a:solidFill>
        </p:spPr>
        <p:txBody>
          <a:bodyPr wrap="none" rtlCol="0">
            <a:spAutoFit/>
          </a:bodyPr>
          <a:lstStyle/>
          <a:p>
            <a:r>
              <a:rPr lang="fr-FR" sz="1600" b="1" dirty="0">
                <a:solidFill>
                  <a:schemeClr val="bg1"/>
                </a:solidFill>
              </a:rPr>
              <a:t>1,5</a:t>
            </a:r>
          </a:p>
        </p:txBody>
      </p:sp>
      <p:sp>
        <p:nvSpPr>
          <p:cNvPr id="45" name="ZoneTexte 44"/>
          <p:cNvSpPr txBox="1"/>
          <p:nvPr/>
        </p:nvSpPr>
        <p:spPr>
          <a:xfrm>
            <a:off x="8497955" y="4690210"/>
            <a:ext cx="288862" cy="338554"/>
          </a:xfrm>
          <a:prstGeom prst="rect">
            <a:avLst/>
          </a:prstGeom>
          <a:solidFill>
            <a:schemeClr val="accent6"/>
          </a:solidFill>
        </p:spPr>
        <p:txBody>
          <a:bodyPr wrap="none" rtlCol="0">
            <a:spAutoFit/>
          </a:bodyPr>
          <a:lstStyle/>
          <a:p>
            <a:r>
              <a:rPr lang="fr-FR" sz="1600" b="1" dirty="0">
                <a:solidFill>
                  <a:schemeClr val="bg1"/>
                </a:solidFill>
              </a:rPr>
              <a:t>1</a:t>
            </a:r>
          </a:p>
        </p:txBody>
      </p:sp>
      <p:sp>
        <p:nvSpPr>
          <p:cNvPr id="46" name="ZoneTexte 45"/>
          <p:cNvSpPr txBox="1"/>
          <p:nvPr/>
        </p:nvSpPr>
        <p:spPr>
          <a:xfrm>
            <a:off x="1412415" y="6092672"/>
            <a:ext cx="7639079" cy="646331"/>
          </a:xfrm>
          <a:prstGeom prst="rect">
            <a:avLst/>
          </a:prstGeom>
          <a:noFill/>
        </p:spPr>
        <p:txBody>
          <a:bodyPr wrap="none" rtlCol="0">
            <a:spAutoFit/>
          </a:bodyPr>
          <a:lstStyle/>
          <a:p>
            <a:pPr marL="285750" indent="-285750">
              <a:buFont typeface="Wingdings" panose="05000000000000000000" pitchFamily="2" charset="2"/>
              <a:buChar char="§"/>
            </a:pPr>
            <a:r>
              <a:rPr lang="fr-FR" i="1" dirty="0"/>
              <a:t>Exemple 1 : Classement 1, séjour recherche, USA : 1 x 1,5 x 1,5 = 2,25 = MAX</a:t>
            </a:r>
          </a:p>
          <a:p>
            <a:pPr marL="285750" indent="-285750">
              <a:buFont typeface="Wingdings" panose="05000000000000000000" pitchFamily="2" charset="2"/>
              <a:buChar char="§"/>
            </a:pPr>
            <a:r>
              <a:rPr lang="fr-FR" i="1" dirty="0"/>
              <a:t>Exemple 2 : Classement 2, congrès poster oral, EU : 0,5 x 0,5 x 1 = 0,25 = MIN </a:t>
            </a:r>
          </a:p>
        </p:txBody>
      </p:sp>
      <p:cxnSp>
        <p:nvCxnSpPr>
          <p:cNvPr id="51" name="Connecteur droit avec flèche 50"/>
          <p:cNvCxnSpPr/>
          <p:nvPr/>
        </p:nvCxnSpPr>
        <p:spPr>
          <a:xfrm flipH="1">
            <a:off x="2733964" y="4544209"/>
            <a:ext cx="4166" cy="1936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necteur droit avec flèche 51"/>
          <p:cNvCxnSpPr/>
          <p:nvPr/>
        </p:nvCxnSpPr>
        <p:spPr>
          <a:xfrm flipH="1">
            <a:off x="5231955" y="4544209"/>
            <a:ext cx="4166" cy="1936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necteur droit avec flèche 52"/>
          <p:cNvCxnSpPr/>
          <p:nvPr/>
        </p:nvCxnSpPr>
        <p:spPr>
          <a:xfrm flipH="1">
            <a:off x="7700720" y="4544209"/>
            <a:ext cx="4166" cy="1936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ZoneTexte 53"/>
          <p:cNvSpPr txBox="1"/>
          <p:nvPr/>
        </p:nvSpPr>
        <p:spPr>
          <a:xfrm>
            <a:off x="9727871" y="2983508"/>
            <a:ext cx="412292" cy="1754326"/>
          </a:xfrm>
          <a:prstGeom prst="rect">
            <a:avLst/>
          </a:prstGeom>
          <a:noFill/>
        </p:spPr>
        <p:txBody>
          <a:bodyPr wrap="none" rtlCol="0">
            <a:spAutoFit/>
          </a:bodyPr>
          <a:lstStyle/>
          <a:p>
            <a:r>
              <a:rPr lang="fr-FR" dirty="0"/>
              <a:t>S</a:t>
            </a:r>
            <a:r>
              <a:rPr lang="fr-FR" baseline="-25000" dirty="0"/>
              <a:t>1</a:t>
            </a:r>
          </a:p>
          <a:p>
            <a:r>
              <a:rPr lang="fr-FR" dirty="0"/>
              <a:t>S</a:t>
            </a:r>
            <a:r>
              <a:rPr lang="fr-FR" baseline="-25000" dirty="0"/>
              <a:t>2</a:t>
            </a:r>
          </a:p>
          <a:p>
            <a:r>
              <a:rPr lang="fr-FR" dirty="0"/>
              <a:t>S</a:t>
            </a:r>
            <a:r>
              <a:rPr lang="fr-FR" baseline="-25000" dirty="0"/>
              <a:t>3</a:t>
            </a:r>
          </a:p>
          <a:p>
            <a:r>
              <a:rPr lang="fr-FR" dirty="0"/>
              <a:t>S</a:t>
            </a:r>
            <a:r>
              <a:rPr lang="fr-FR" baseline="-25000" dirty="0"/>
              <a:t>4</a:t>
            </a:r>
          </a:p>
          <a:p>
            <a:r>
              <a:rPr lang="fr-FR" dirty="0"/>
              <a:t>….</a:t>
            </a:r>
          </a:p>
          <a:p>
            <a:r>
              <a:rPr lang="fr-FR" dirty="0"/>
              <a:t>S</a:t>
            </a:r>
            <a:r>
              <a:rPr lang="fr-FR" baseline="-25000" dirty="0"/>
              <a:t>n</a:t>
            </a:r>
          </a:p>
        </p:txBody>
      </p:sp>
      <p:cxnSp>
        <p:nvCxnSpPr>
          <p:cNvPr id="56" name="Connecteur droit 55"/>
          <p:cNvCxnSpPr/>
          <p:nvPr/>
        </p:nvCxnSpPr>
        <p:spPr>
          <a:xfrm>
            <a:off x="9310896" y="3873860"/>
            <a:ext cx="2230119" cy="0"/>
          </a:xfrm>
          <a:prstGeom prst="line">
            <a:avLst/>
          </a:pr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58" name="Connecteur droit 57"/>
          <p:cNvCxnSpPr/>
          <p:nvPr/>
        </p:nvCxnSpPr>
        <p:spPr>
          <a:xfrm>
            <a:off x="10209514" y="2937215"/>
            <a:ext cx="9236" cy="18917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ZoneTexte 58"/>
          <p:cNvSpPr txBox="1"/>
          <p:nvPr/>
        </p:nvSpPr>
        <p:spPr>
          <a:xfrm>
            <a:off x="10532952" y="3097236"/>
            <a:ext cx="756938" cy="369332"/>
          </a:xfrm>
          <a:prstGeom prst="rect">
            <a:avLst/>
          </a:prstGeom>
          <a:noFill/>
        </p:spPr>
        <p:txBody>
          <a:bodyPr wrap="none" rtlCol="0">
            <a:spAutoFit/>
          </a:bodyPr>
          <a:lstStyle/>
          <a:p>
            <a:r>
              <a:rPr lang="fr-FR" dirty="0"/>
              <a:t>Validé</a:t>
            </a:r>
          </a:p>
        </p:txBody>
      </p:sp>
      <p:sp>
        <p:nvSpPr>
          <p:cNvPr id="60" name="ZoneTexte 59"/>
          <p:cNvSpPr txBox="1"/>
          <p:nvPr/>
        </p:nvSpPr>
        <p:spPr>
          <a:xfrm>
            <a:off x="10556611" y="4459673"/>
            <a:ext cx="1202573" cy="369332"/>
          </a:xfrm>
          <a:prstGeom prst="rect">
            <a:avLst/>
          </a:prstGeom>
          <a:noFill/>
        </p:spPr>
        <p:txBody>
          <a:bodyPr wrap="none" rtlCol="0">
            <a:spAutoFit/>
          </a:bodyPr>
          <a:lstStyle/>
          <a:p>
            <a:r>
              <a:rPr lang="fr-FR" dirty="0"/>
              <a:t>Non Validé</a:t>
            </a:r>
          </a:p>
        </p:txBody>
      </p:sp>
      <p:sp>
        <p:nvSpPr>
          <p:cNvPr id="61" name="ZoneTexte 60"/>
          <p:cNvSpPr txBox="1"/>
          <p:nvPr/>
        </p:nvSpPr>
        <p:spPr>
          <a:xfrm>
            <a:off x="10421515" y="3550694"/>
            <a:ext cx="1736751" cy="646331"/>
          </a:xfrm>
          <a:prstGeom prst="rect">
            <a:avLst/>
          </a:prstGeom>
          <a:noFill/>
        </p:spPr>
        <p:txBody>
          <a:bodyPr wrap="square" rtlCol="0">
            <a:spAutoFit/>
          </a:bodyPr>
          <a:lstStyle/>
          <a:p>
            <a:r>
              <a:rPr lang="fr-FR" dirty="0">
                <a:solidFill>
                  <a:srgbClr val="C00000"/>
                </a:solidFill>
              </a:rPr>
              <a:t>Seuil = </a:t>
            </a:r>
            <a:r>
              <a:rPr lang="fr-FR" dirty="0">
                <a:solidFill>
                  <a:srgbClr val="C00000"/>
                </a:solidFill>
                <a:latin typeface="Symbol" panose="05050102010706020507" pitchFamily="18" charset="2"/>
              </a:rPr>
              <a:t>S</a:t>
            </a:r>
            <a:r>
              <a:rPr lang="fr-FR" dirty="0">
                <a:solidFill>
                  <a:srgbClr val="C00000"/>
                </a:solidFill>
              </a:rPr>
              <a:t> atteint budget alloué</a:t>
            </a:r>
          </a:p>
        </p:txBody>
      </p:sp>
      <p:sp>
        <p:nvSpPr>
          <p:cNvPr id="62" name="ZoneTexte 61"/>
          <p:cNvSpPr txBox="1"/>
          <p:nvPr/>
        </p:nvSpPr>
        <p:spPr>
          <a:xfrm>
            <a:off x="9493728" y="5208448"/>
            <a:ext cx="1855573" cy="646331"/>
          </a:xfrm>
          <a:prstGeom prst="rect">
            <a:avLst/>
          </a:prstGeom>
          <a:noFill/>
        </p:spPr>
        <p:txBody>
          <a:bodyPr wrap="none" rtlCol="0">
            <a:spAutoFit/>
          </a:bodyPr>
          <a:lstStyle/>
          <a:p>
            <a:pPr marL="285750" indent="-285750">
              <a:buFont typeface="Wingdings" panose="05000000000000000000" pitchFamily="2" charset="2"/>
              <a:buChar char="§"/>
            </a:pPr>
            <a:r>
              <a:rPr lang="fr-FR" dirty="0"/>
              <a:t>EU (Continent)</a:t>
            </a:r>
          </a:p>
          <a:p>
            <a:pPr marL="285750" indent="-285750">
              <a:buFont typeface="Wingdings" panose="05000000000000000000" pitchFamily="2" charset="2"/>
              <a:buChar char="§"/>
            </a:pPr>
            <a:r>
              <a:rPr lang="fr-FR" dirty="0"/>
              <a:t>Hors EU</a:t>
            </a:r>
          </a:p>
        </p:txBody>
      </p:sp>
      <p:sp>
        <p:nvSpPr>
          <p:cNvPr id="63" name="ZoneTexte 62"/>
          <p:cNvSpPr txBox="1"/>
          <p:nvPr/>
        </p:nvSpPr>
        <p:spPr>
          <a:xfrm>
            <a:off x="11285876" y="5215624"/>
            <a:ext cx="705642" cy="646331"/>
          </a:xfrm>
          <a:prstGeom prst="rect">
            <a:avLst/>
          </a:prstGeom>
          <a:noFill/>
        </p:spPr>
        <p:txBody>
          <a:bodyPr wrap="none" rtlCol="0">
            <a:spAutoFit/>
          </a:bodyPr>
          <a:lstStyle/>
          <a:p>
            <a:r>
              <a:rPr lang="fr-FR" dirty="0"/>
              <a:t>300 €</a:t>
            </a:r>
          </a:p>
          <a:p>
            <a:r>
              <a:rPr lang="fr-FR" dirty="0"/>
              <a:t>650 €</a:t>
            </a:r>
          </a:p>
        </p:txBody>
      </p:sp>
      <p:sp>
        <p:nvSpPr>
          <p:cNvPr id="1025" name="Rectangle à coins arrondis 1024"/>
          <p:cNvSpPr/>
          <p:nvPr/>
        </p:nvSpPr>
        <p:spPr>
          <a:xfrm>
            <a:off x="9493728" y="5181302"/>
            <a:ext cx="2497790" cy="1300792"/>
          </a:xfrm>
          <a:prstGeom prst="roundRect">
            <a:avLst/>
          </a:prstGeom>
          <a:solidFill>
            <a:schemeClr val="accent4">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4520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02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0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7" grpId="0"/>
      <p:bldP spid="24" grpId="0"/>
      <p:bldP spid="28" grpId="0"/>
      <p:bldP spid="29" grpId="0" animBg="1"/>
      <p:bldP spid="31" grpId="0"/>
      <p:bldP spid="32" grpId="0"/>
      <p:bldP spid="33" grpId="0"/>
      <p:bldP spid="34" grpId="0"/>
      <p:bldP spid="35" grpId="0"/>
      <p:bldP spid="36" grpId="0"/>
      <p:bldP spid="37" grpId="0"/>
      <p:bldP spid="39" grpId="0" animBg="1"/>
      <p:bldP spid="41" grpId="0" animBg="1"/>
      <p:bldP spid="42" grpId="0" animBg="1"/>
      <p:bldP spid="43" grpId="0" animBg="1"/>
      <p:bldP spid="44" grpId="0" animBg="1"/>
      <p:bldP spid="45" grpId="0" animBg="1"/>
      <p:bldP spid="46" grpId="0"/>
      <p:bldP spid="54" grpId="0"/>
      <p:bldP spid="59" grpId="0"/>
      <p:bldP spid="60" grpId="0"/>
      <p:bldP spid="61" grpId="0"/>
      <p:bldP spid="62" grpId="0"/>
      <p:bldP spid="63" grpId="0"/>
      <p:bldP spid="10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srcRect r="9469" b="16797"/>
          <a:stretch/>
        </p:blipFill>
        <p:spPr>
          <a:xfrm>
            <a:off x="181411" y="1547927"/>
            <a:ext cx="8614246" cy="3522836"/>
          </a:xfrm>
          <a:prstGeom prst="rect">
            <a:avLst/>
          </a:prstGeom>
        </p:spPr>
      </p:pic>
      <p:sp>
        <p:nvSpPr>
          <p:cNvPr id="5" name="ZoneTexte 4"/>
          <p:cNvSpPr txBox="1"/>
          <p:nvPr/>
        </p:nvSpPr>
        <p:spPr>
          <a:xfrm>
            <a:off x="10203111" y="1001034"/>
            <a:ext cx="801373" cy="369332"/>
          </a:xfrm>
          <a:prstGeom prst="rect">
            <a:avLst/>
          </a:prstGeom>
          <a:noFill/>
        </p:spPr>
        <p:txBody>
          <a:bodyPr wrap="none" rtlCol="0">
            <a:spAutoFit/>
          </a:bodyPr>
          <a:lstStyle/>
          <a:p>
            <a:r>
              <a:rPr lang="fr-FR" dirty="0"/>
              <a:t>SCORE</a:t>
            </a:r>
          </a:p>
        </p:txBody>
      </p:sp>
      <p:sp>
        <p:nvSpPr>
          <p:cNvPr id="6" name="ZoneTexte 5"/>
          <p:cNvSpPr txBox="1"/>
          <p:nvPr/>
        </p:nvSpPr>
        <p:spPr>
          <a:xfrm>
            <a:off x="8795657" y="1575242"/>
            <a:ext cx="1072730" cy="369332"/>
          </a:xfrm>
          <a:prstGeom prst="rect">
            <a:avLst/>
          </a:prstGeom>
          <a:noFill/>
        </p:spPr>
        <p:txBody>
          <a:bodyPr wrap="none" rtlCol="0">
            <a:spAutoFit/>
          </a:bodyPr>
          <a:lstStyle/>
          <a:p>
            <a:r>
              <a:rPr lang="fr-FR" dirty="0"/>
              <a:t>1x1x1 = 1</a:t>
            </a:r>
          </a:p>
        </p:txBody>
      </p:sp>
      <p:sp>
        <p:nvSpPr>
          <p:cNvPr id="7" name="ZoneTexte 6"/>
          <p:cNvSpPr txBox="1"/>
          <p:nvPr/>
        </p:nvSpPr>
        <p:spPr>
          <a:xfrm>
            <a:off x="8795657" y="2009311"/>
            <a:ext cx="1422184" cy="369332"/>
          </a:xfrm>
          <a:prstGeom prst="rect">
            <a:avLst/>
          </a:prstGeom>
          <a:noFill/>
        </p:spPr>
        <p:txBody>
          <a:bodyPr wrap="none" rtlCol="0">
            <a:spAutoFit/>
          </a:bodyPr>
          <a:lstStyle/>
          <a:p>
            <a:r>
              <a:rPr lang="fr-FR" dirty="0"/>
              <a:t>1x1,5x1 = 1,5</a:t>
            </a:r>
          </a:p>
        </p:txBody>
      </p:sp>
      <p:sp>
        <p:nvSpPr>
          <p:cNvPr id="8" name="ZoneTexte 7"/>
          <p:cNvSpPr txBox="1"/>
          <p:nvPr/>
        </p:nvSpPr>
        <p:spPr>
          <a:xfrm>
            <a:off x="8795657" y="2443380"/>
            <a:ext cx="1713931" cy="369332"/>
          </a:xfrm>
          <a:prstGeom prst="rect">
            <a:avLst/>
          </a:prstGeom>
          <a:noFill/>
        </p:spPr>
        <p:txBody>
          <a:bodyPr wrap="none" rtlCol="0">
            <a:spAutoFit/>
          </a:bodyPr>
          <a:lstStyle/>
          <a:p>
            <a:r>
              <a:rPr lang="fr-FR" dirty="0"/>
              <a:t>1x0,5x1,5 = 0,75</a:t>
            </a:r>
          </a:p>
        </p:txBody>
      </p:sp>
      <p:sp>
        <p:nvSpPr>
          <p:cNvPr id="11" name="ZoneTexte 10"/>
          <p:cNvSpPr txBox="1"/>
          <p:nvPr/>
        </p:nvSpPr>
        <p:spPr>
          <a:xfrm>
            <a:off x="8795657" y="3659514"/>
            <a:ext cx="1072730" cy="369332"/>
          </a:xfrm>
          <a:prstGeom prst="rect">
            <a:avLst/>
          </a:prstGeom>
          <a:noFill/>
        </p:spPr>
        <p:txBody>
          <a:bodyPr wrap="none" rtlCol="0">
            <a:spAutoFit/>
          </a:bodyPr>
          <a:lstStyle/>
          <a:p>
            <a:r>
              <a:rPr lang="fr-FR" dirty="0"/>
              <a:t>1x1x1 = 1</a:t>
            </a:r>
          </a:p>
        </p:txBody>
      </p:sp>
      <p:sp>
        <p:nvSpPr>
          <p:cNvPr id="12" name="ZoneTexte 11"/>
          <p:cNvSpPr txBox="1"/>
          <p:nvPr/>
        </p:nvSpPr>
        <p:spPr>
          <a:xfrm>
            <a:off x="8795657" y="4126503"/>
            <a:ext cx="1422184" cy="369332"/>
          </a:xfrm>
          <a:prstGeom prst="rect">
            <a:avLst/>
          </a:prstGeom>
          <a:noFill/>
        </p:spPr>
        <p:txBody>
          <a:bodyPr wrap="none" rtlCol="0">
            <a:spAutoFit/>
          </a:bodyPr>
          <a:lstStyle/>
          <a:p>
            <a:r>
              <a:rPr lang="fr-FR" dirty="0"/>
              <a:t>1x1,5x1 = 1,5</a:t>
            </a:r>
          </a:p>
        </p:txBody>
      </p:sp>
      <p:sp>
        <p:nvSpPr>
          <p:cNvPr id="13" name="ZoneTexte 12"/>
          <p:cNvSpPr txBox="1"/>
          <p:nvPr/>
        </p:nvSpPr>
        <p:spPr>
          <a:xfrm>
            <a:off x="8795657" y="4613722"/>
            <a:ext cx="1713931" cy="369332"/>
          </a:xfrm>
          <a:prstGeom prst="rect">
            <a:avLst/>
          </a:prstGeom>
          <a:noFill/>
        </p:spPr>
        <p:txBody>
          <a:bodyPr wrap="none" rtlCol="0">
            <a:spAutoFit/>
          </a:bodyPr>
          <a:lstStyle/>
          <a:p>
            <a:r>
              <a:rPr lang="fr-FR" dirty="0"/>
              <a:t>1x1,5x1,5 = 2,25</a:t>
            </a:r>
          </a:p>
        </p:txBody>
      </p:sp>
      <p:sp>
        <p:nvSpPr>
          <p:cNvPr id="14" name="ZoneTexte 13"/>
          <p:cNvSpPr txBox="1"/>
          <p:nvPr/>
        </p:nvSpPr>
        <p:spPr>
          <a:xfrm>
            <a:off x="8799179" y="2819558"/>
            <a:ext cx="1713931" cy="369332"/>
          </a:xfrm>
          <a:prstGeom prst="rect">
            <a:avLst/>
          </a:prstGeom>
          <a:noFill/>
        </p:spPr>
        <p:txBody>
          <a:bodyPr wrap="none" rtlCol="0">
            <a:spAutoFit/>
          </a:bodyPr>
          <a:lstStyle/>
          <a:p>
            <a:r>
              <a:rPr lang="fr-FR" dirty="0"/>
              <a:t>1x0,5x1,5 = 0,75</a:t>
            </a:r>
          </a:p>
        </p:txBody>
      </p:sp>
      <p:sp>
        <p:nvSpPr>
          <p:cNvPr id="15" name="ZoneTexte 14"/>
          <p:cNvSpPr txBox="1"/>
          <p:nvPr/>
        </p:nvSpPr>
        <p:spPr>
          <a:xfrm>
            <a:off x="8795657" y="3236113"/>
            <a:ext cx="1713931" cy="369332"/>
          </a:xfrm>
          <a:prstGeom prst="rect">
            <a:avLst/>
          </a:prstGeom>
          <a:noFill/>
        </p:spPr>
        <p:txBody>
          <a:bodyPr wrap="none" rtlCol="0">
            <a:spAutoFit/>
          </a:bodyPr>
          <a:lstStyle/>
          <a:p>
            <a:r>
              <a:rPr lang="fr-FR" dirty="0"/>
              <a:t>1x0,5x1,5 = 0,75</a:t>
            </a:r>
          </a:p>
        </p:txBody>
      </p:sp>
      <p:sp>
        <p:nvSpPr>
          <p:cNvPr id="16" name="ZoneTexte 15"/>
          <p:cNvSpPr txBox="1"/>
          <p:nvPr/>
        </p:nvSpPr>
        <p:spPr>
          <a:xfrm>
            <a:off x="11185309" y="4613722"/>
            <a:ext cx="301686" cy="369332"/>
          </a:xfrm>
          <a:prstGeom prst="rect">
            <a:avLst/>
          </a:prstGeom>
          <a:noFill/>
        </p:spPr>
        <p:txBody>
          <a:bodyPr wrap="none" rtlCol="0">
            <a:spAutoFit/>
          </a:bodyPr>
          <a:lstStyle/>
          <a:p>
            <a:r>
              <a:rPr lang="fr-FR" dirty="0"/>
              <a:t>1</a:t>
            </a:r>
          </a:p>
        </p:txBody>
      </p:sp>
      <p:sp>
        <p:nvSpPr>
          <p:cNvPr id="17" name="ZoneTexte 16"/>
          <p:cNvSpPr txBox="1"/>
          <p:nvPr/>
        </p:nvSpPr>
        <p:spPr>
          <a:xfrm>
            <a:off x="11185309" y="4179656"/>
            <a:ext cx="301686" cy="369332"/>
          </a:xfrm>
          <a:prstGeom prst="rect">
            <a:avLst/>
          </a:prstGeom>
          <a:noFill/>
        </p:spPr>
        <p:txBody>
          <a:bodyPr wrap="none" rtlCol="0">
            <a:spAutoFit/>
          </a:bodyPr>
          <a:lstStyle/>
          <a:p>
            <a:r>
              <a:rPr lang="fr-FR" dirty="0"/>
              <a:t>2</a:t>
            </a:r>
          </a:p>
        </p:txBody>
      </p:sp>
      <p:sp>
        <p:nvSpPr>
          <p:cNvPr id="18" name="ZoneTexte 17"/>
          <p:cNvSpPr txBox="1"/>
          <p:nvPr/>
        </p:nvSpPr>
        <p:spPr>
          <a:xfrm>
            <a:off x="11185309" y="2009311"/>
            <a:ext cx="301686" cy="369332"/>
          </a:xfrm>
          <a:prstGeom prst="rect">
            <a:avLst/>
          </a:prstGeom>
          <a:noFill/>
        </p:spPr>
        <p:txBody>
          <a:bodyPr wrap="none" rtlCol="0">
            <a:spAutoFit/>
          </a:bodyPr>
          <a:lstStyle/>
          <a:p>
            <a:r>
              <a:rPr lang="fr-FR" dirty="0"/>
              <a:t>2</a:t>
            </a:r>
          </a:p>
        </p:txBody>
      </p:sp>
      <p:sp>
        <p:nvSpPr>
          <p:cNvPr id="19" name="ZoneTexte 18"/>
          <p:cNvSpPr txBox="1"/>
          <p:nvPr/>
        </p:nvSpPr>
        <p:spPr>
          <a:xfrm>
            <a:off x="11185309" y="1575242"/>
            <a:ext cx="301686" cy="369332"/>
          </a:xfrm>
          <a:prstGeom prst="rect">
            <a:avLst/>
          </a:prstGeom>
          <a:noFill/>
        </p:spPr>
        <p:txBody>
          <a:bodyPr wrap="none" rtlCol="0">
            <a:spAutoFit/>
          </a:bodyPr>
          <a:lstStyle/>
          <a:p>
            <a:r>
              <a:rPr lang="fr-FR" dirty="0"/>
              <a:t>4</a:t>
            </a:r>
          </a:p>
        </p:txBody>
      </p:sp>
      <p:sp>
        <p:nvSpPr>
          <p:cNvPr id="20" name="ZoneTexte 19"/>
          <p:cNvSpPr txBox="1"/>
          <p:nvPr/>
        </p:nvSpPr>
        <p:spPr>
          <a:xfrm>
            <a:off x="11185309" y="3745587"/>
            <a:ext cx="301686" cy="369332"/>
          </a:xfrm>
          <a:prstGeom prst="rect">
            <a:avLst/>
          </a:prstGeom>
          <a:noFill/>
        </p:spPr>
        <p:txBody>
          <a:bodyPr wrap="none" rtlCol="0">
            <a:spAutoFit/>
          </a:bodyPr>
          <a:lstStyle/>
          <a:p>
            <a:r>
              <a:rPr lang="fr-FR" dirty="0"/>
              <a:t>4</a:t>
            </a:r>
          </a:p>
        </p:txBody>
      </p:sp>
      <p:sp>
        <p:nvSpPr>
          <p:cNvPr id="21" name="ZoneTexte 20"/>
          <p:cNvSpPr txBox="1"/>
          <p:nvPr/>
        </p:nvSpPr>
        <p:spPr>
          <a:xfrm>
            <a:off x="11185309" y="2443380"/>
            <a:ext cx="301686" cy="369332"/>
          </a:xfrm>
          <a:prstGeom prst="rect">
            <a:avLst/>
          </a:prstGeom>
          <a:noFill/>
        </p:spPr>
        <p:txBody>
          <a:bodyPr wrap="none" rtlCol="0">
            <a:spAutoFit/>
          </a:bodyPr>
          <a:lstStyle/>
          <a:p>
            <a:r>
              <a:rPr lang="fr-FR" dirty="0"/>
              <a:t>5</a:t>
            </a:r>
          </a:p>
        </p:txBody>
      </p:sp>
      <p:sp>
        <p:nvSpPr>
          <p:cNvPr id="22" name="ZoneTexte 21"/>
          <p:cNvSpPr txBox="1"/>
          <p:nvPr/>
        </p:nvSpPr>
        <p:spPr>
          <a:xfrm>
            <a:off x="11185154" y="2877449"/>
            <a:ext cx="282791" cy="369332"/>
          </a:xfrm>
          <a:prstGeom prst="rect">
            <a:avLst/>
          </a:prstGeom>
          <a:noFill/>
        </p:spPr>
        <p:txBody>
          <a:bodyPr wrap="square" rtlCol="0">
            <a:spAutoFit/>
          </a:bodyPr>
          <a:lstStyle/>
          <a:p>
            <a:r>
              <a:rPr lang="fr-FR" dirty="0"/>
              <a:t>5</a:t>
            </a:r>
          </a:p>
        </p:txBody>
      </p:sp>
      <p:sp>
        <p:nvSpPr>
          <p:cNvPr id="23" name="ZoneTexte 22"/>
          <p:cNvSpPr txBox="1"/>
          <p:nvPr/>
        </p:nvSpPr>
        <p:spPr>
          <a:xfrm>
            <a:off x="11185154" y="3311518"/>
            <a:ext cx="301686" cy="369332"/>
          </a:xfrm>
          <a:prstGeom prst="rect">
            <a:avLst/>
          </a:prstGeom>
          <a:noFill/>
        </p:spPr>
        <p:txBody>
          <a:bodyPr wrap="none" rtlCol="0">
            <a:spAutoFit/>
          </a:bodyPr>
          <a:lstStyle/>
          <a:p>
            <a:r>
              <a:rPr lang="fr-FR" dirty="0"/>
              <a:t>5</a:t>
            </a:r>
          </a:p>
        </p:txBody>
      </p:sp>
      <p:sp>
        <p:nvSpPr>
          <p:cNvPr id="26" name="ZoneTexte 25"/>
          <p:cNvSpPr txBox="1"/>
          <p:nvPr/>
        </p:nvSpPr>
        <p:spPr>
          <a:xfrm>
            <a:off x="189290" y="177910"/>
            <a:ext cx="3284041" cy="400110"/>
          </a:xfrm>
          <a:prstGeom prst="rect">
            <a:avLst/>
          </a:prstGeom>
          <a:noFill/>
        </p:spPr>
        <p:txBody>
          <a:bodyPr wrap="none" rtlCol="0">
            <a:spAutoFit/>
          </a:bodyPr>
          <a:lstStyle/>
          <a:p>
            <a:r>
              <a:rPr lang="fr-FR" sz="2000" b="1" cap="small" dirty="0">
                <a:solidFill>
                  <a:srgbClr val="002060"/>
                </a:solidFill>
              </a:rPr>
              <a:t>SIMULATION / ILLUSTRATION</a:t>
            </a:r>
          </a:p>
        </p:txBody>
      </p:sp>
      <p:sp>
        <p:nvSpPr>
          <p:cNvPr id="24" name="Rectangle 23"/>
          <p:cNvSpPr/>
          <p:nvPr/>
        </p:nvSpPr>
        <p:spPr>
          <a:xfrm>
            <a:off x="10661430" y="6596390"/>
            <a:ext cx="1759169" cy="261610"/>
          </a:xfrm>
          <a:prstGeom prst="rect">
            <a:avLst/>
          </a:prstGeom>
        </p:spPr>
        <p:txBody>
          <a:bodyPr wrap="square">
            <a:spAutoFit/>
          </a:bodyPr>
          <a:lstStyle/>
          <a:p>
            <a:r>
              <a:rPr lang="fr-FR" sz="1050" dirty="0"/>
              <a:t>CONSEIL ED-BS / 141024</a:t>
            </a:r>
          </a:p>
        </p:txBody>
      </p:sp>
    </p:spTree>
    <p:extLst>
      <p:ext uri="{BB962C8B-B14F-4D97-AF65-F5344CB8AC3E}">
        <p14:creationId xmlns:p14="http://schemas.microsoft.com/office/powerpoint/2010/main" val="1907209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121564"/>
            <a:ext cx="1831720" cy="461665"/>
          </a:xfrm>
          <a:prstGeom prst="rect">
            <a:avLst/>
          </a:prstGeom>
          <a:noFill/>
        </p:spPr>
        <p:txBody>
          <a:bodyPr wrap="none" rtlCol="0">
            <a:spAutoFit/>
          </a:bodyPr>
          <a:lstStyle/>
          <a:p>
            <a:r>
              <a:rPr lang="fr-FR" sz="2400" b="1" cap="small" dirty="0">
                <a:solidFill>
                  <a:srgbClr val="002060"/>
                </a:solidFill>
              </a:rPr>
              <a:t>Post LinkedIn</a:t>
            </a:r>
          </a:p>
        </p:txBody>
      </p:sp>
      <p:pic>
        <p:nvPicPr>
          <p:cNvPr id="5" name="Image 4"/>
          <p:cNvPicPr>
            <a:picLocks noChangeAspect="1"/>
          </p:cNvPicPr>
          <p:nvPr/>
        </p:nvPicPr>
        <p:blipFill>
          <a:blip r:embed="rId2"/>
          <a:stretch>
            <a:fillRect/>
          </a:stretch>
        </p:blipFill>
        <p:spPr>
          <a:xfrm>
            <a:off x="1979513" y="121564"/>
            <a:ext cx="461665" cy="461665"/>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8912" y="583229"/>
            <a:ext cx="3849741" cy="5280005"/>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988" y="583229"/>
            <a:ext cx="3739050" cy="5437646"/>
          </a:xfrm>
          <a:prstGeom prst="rect">
            <a:avLst/>
          </a:prstGeom>
        </p:spPr>
      </p:pic>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026" y="583229"/>
            <a:ext cx="3714031" cy="5658857"/>
          </a:xfrm>
          <a:prstGeom prst="rect">
            <a:avLst/>
          </a:prstGeom>
        </p:spPr>
      </p:pic>
      <p:sp>
        <p:nvSpPr>
          <p:cNvPr id="7" name="Rectangle 6"/>
          <p:cNvSpPr/>
          <p:nvPr/>
        </p:nvSpPr>
        <p:spPr>
          <a:xfrm>
            <a:off x="10661430" y="6596390"/>
            <a:ext cx="1759169" cy="261610"/>
          </a:xfrm>
          <a:prstGeom prst="rect">
            <a:avLst/>
          </a:prstGeom>
        </p:spPr>
        <p:txBody>
          <a:bodyPr wrap="square">
            <a:spAutoFit/>
          </a:bodyPr>
          <a:lstStyle/>
          <a:p>
            <a:r>
              <a:rPr lang="fr-FR" sz="1050" dirty="0"/>
              <a:t>CONSEIL ED-BS / 141024</a:t>
            </a:r>
          </a:p>
        </p:txBody>
      </p:sp>
    </p:spTree>
    <p:extLst>
      <p:ext uri="{BB962C8B-B14F-4D97-AF65-F5344CB8AC3E}">
        <p14:creationId xmlns:p14="http://schemas.microsoft.com/office/powerpoint/2010/main" val="1857004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3DD86-751F-2F6D-E535-0673027CB92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06724A2-01AD-9D8E-100F-DBE7C82B8E5B}"/>
              </a:ext>
            </a:extLst>
          </p:cNvPr>
          <p:cNvSpPr>
            <a:spLocks noGrp="1"/>
          </p:cNvSpPr>
          <p:nvPr>
            <p:ph type="title"/>
          </p:nvPr>
        </p:nvSpPr>
        <p:spPr/>
        <p:txBody>
          <a:bodyPr/>
          <a:lstStyle/>
          <a:p>
            <a:r>
              <a:rPr lang="fr-FR" dirty="0"/>
              <a:t>Ordre du jour</a:t>
            </a:r>
          </a:p>
        </p:txBody>
      </p:sp>
      <p:sp>
        <p:nvSpPr>
          <p:cNvPr id="3" name="Espace réservé du contenu 2">
            <a:extLst>
              <a:ext uri="{FF2B5EF4-FFF2-40B4-BE49-F238E27FC236}">
                <a16:creationId xmlns:a16="http://schemas.microsoft.com/office/drawing/2014/main" id="{B08D5D85-C3A3-3A55-A9C7-379518D3DF0A}"/>
              </a:ext>
            </a:extLst>
          </p:cNvPr>
          <p:cNvSpPr>
            <a:spLocks noGrp="1"/>
          </p:cNvSpPr>
          <p:nvPr>
            <p:ph idx="1"/>
          </p:nvPr>
        </p:nvSpPr>
        <p:spPr/>
        <p:txBody>
          <a:bodyPr/>
          <a:lstStyle/>
          <a:p>
            <a:r>
              <a:rPr lang="fr-FR" dirty="0"/>
              <a:t>AO mobilité</a:t>
            </a:r>
          </a:p>
          <a:p>
            <a:r>
              <a:rPr lang="fr-FR" dirty="0">
                <a:solidFill>
                  <a:schemeClr val="accent1"/>
                </a:solidFill>
              </a:rPr>
              <a:t>Budget de l’ED, point d’étape</a:t>
            </a:r>
          </a:p>
          <a:p>
            <a:r>
              <a:rPr lang="fr-FR" dirty="0"/>
              <a:t>Commission recherche</a:t>
            </a:r>
          </a:p>
          <a:p>
            <a:r>
              <a:rPr lang="fr-FR" dirty="0"/>
              <a:t>Retours sur les corrections du RI</a:t>
            </a:r>
          </a:p>
          <a:p>
            <a:r>
              <a:rPr lang="fr-FR" dirty="0"/>
              <a:t>Les journées scientifiques 2025</a:t>
            </a:r>
          </a:p>
          <a:p>
            <a:r>
              <a:rPr lang="fr-FR" dirty="0"/>
              <a:t>AO CDPDL : réunion des </a:t>
            </a:r>
            <a:r>
              <a:rPr lang="fr-FR" dirty="0" err="1"/>
              <a:t>ancien.nes</a:t>
            </a:r>
            <a:endParaRPr lang="fr-FR" dirty="0"/>
          </a:p>
          <a:p>
            <a:r>
              <a:rPr lang="fr-FR" dirty="0"/>
              <a:t>Dossier de VAE</a:t>
            </a:r>
          </a:p>
          <a:p>
            <a:endParaRPr lang="fr-FR" dirty="0"/>
          </a:p>
        </p:txBody>
      </p:sp>
      <p:pic>
        <p:nvPicPr>
          <p:cNvPr id="4" name="Image 3">
            <a:extLst>
              <a:ext uri="{FF2B5EF4-FFF2-40B4-BE49-F238E27FC236}">
                <a16:creationId xmlns:a16="http://schemas.microsoft.com/office/drawing/2014/main" id="{40DB87C9-5658-A251-D3C4-0636E5A3B45C}"/>
              </a:ext>
            </a:extLst>
          </p:cNvPr>
          <p:cNvPicPr>
            <a:picLocks noChangeAspect="1"/>
          </p:cNvPicPr>
          <p:nvPr/>
        </p:nvPicPr>
        <p:blipFill>
          <a:blip r:embed="rId2"/>
          <a:stretch>
            <a:fillRect/>
          </a:stretch>
        </p:blipFill>
        <p:spPr>
          <a:xfrm>
            <a:off x="0" y="6165215"/>
            <a:ext cx="1655698" cy="655320"/>
          </a:xfrm>
          <a:prstGeom prst="rect">
            <a:avLst/>
          </a:prstGeom>
        </p:spPr>
      </p:pic>
    </p:spTree>
    <p:extLst>
      <p:ext uri="{BB962C8B-B14F-4D97-AF65-F5344CB8AC3E}">
        <p14:creationId xmlns:p14="http://schemas.microsoft.com/office/powerpoint/2010/main" val="211192404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25160</TotalTime>
  <Words>1500</Words>
  <Application>Microsoft Macintosh PowerPoint</Application>
  <PresentationFormat>Grand écran</PresentationFormat>
  <Paragraphs>234</Paragraphs>
  <Slides>29</Slides>
  <Notes>0</Notes>
  <HiddenSlides>0</HiddenSlides>
  <MMClips>1</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29</vt:i4>
      </vt:variant>
    </vt:vector>
  </HeadingPairs>
  <TitlesOfParts>
    <vt:vector size="40" baseType="lpstr">
      <vt:lpstr>Arial</vt:lpstr>
      <vt:lpstr>Avenir Book</vt:lpstr>
      <vt:lpstr>Calibri</vt:lpstr>
      <vt:lpstr>Calibri Light</vt:lpstr>
      <vt:lpstr>Cambria Math</vt:lpstr>
      <vt:lpstr>Century Gothic</vt:lpstr>
      <vt:lpstr>Helvetica</vt:lpstr>
      <vt:lpstr>Symbol</vt:lpstr>
      <vt:lpstr>Wingdings</vt:lpstr>
      <vt:lpstr>ヒラギノ角ゴ Pro W3</vt:lpstr>
      <vt:lpstr>Thème Office</vt:lpstr>
      <vt:lpstr>Conseil de l’ED biologie santé</vt:lpstr>
      <vt:lpstr>Ordre du jour</vt:lpstr>
      <vt:lpstr>Divers</vt:lpstr>
      <vt:lpstr>Ordre du jour</vt:lpstr>
      <vt:lpstr>Présentation PowerPoint</vt:lpstr>
      <vt:lpstr>Présentation PowerPoint</vt:lpstr>
      <vt:lpstr>Présentation PowerPoint</vt:lpstr>
      <vt:lpstr>Présentation PowerPoint</vt:lpstr>
      <vt:lpstr>Ordre du jour</vt:lpstr>
      <vt:lpstr>Présentation PowerPoint</vt:lpstr>
      <vt:lpstr>Ordre du jour</vt:lpstr>
      <vt:lpstr>Présentation PowerPoint</vt:lpstr>
      <vt:lpstr>Présentation PowerPoint</vt:lpstr>
      <vt:lpstr>Présentation PowerPoint</vt:lpstr>
      <vt:lpstr>Présentation PowerPoint</vt:lpstr>
      <vt:lpstr>Ordre du jour</vt:lpstr>
      <vt:lpstr>Points marquants</vt:lpstr>
      <vt:lpstr>Ordre du jour</vt:lpstr>
      <vt:lpstr>JBS 2025</vt:lpstr>
      <vt:lpstr>Présentation PowerPoint</vt:lpstr>
      <vt:lpstr>Ordre du jour</vt:lpstr>
      <vt:lpstr>Ordre du jour</vt:lpstr>
      <vt:lpstr>VAE Mathilde Karakachoff</vt:lpstr>
      <vt:lpstr>Conseils 2025</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de l’ED biologie santé</dc:title>
  <dc:creator>Xavier Prieur</dc:creator>
  <cp:lastModifiedBy>Xavier Prieur</cp:lastModifiedBy>
  <cp:revision>58</cp:revision>
  <dcterms:created xsi:type="dcterms:W3CDTF">2023-06-20T16:56:49Z</dcterms:created>
  <dcterms:modified xsi:type="dcterms:W3CDTF">2024-10-14T11:35:18Z</dcterms:modified>
</cp:coreProperties>
</file>