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92" r:id="rId4"/>
    <p:sldId id="299" r:id="rId5"/>
    <p:sldId id="298" r:id="rId6"/>
    <p:sldId id="293" r:id="rId7"/>
    <p:sldId id="288" r:id="rId8"/>
    <p:sldId id="289" r:id="rId9"/>
    <p:sldId id="290" r:id="rId10"/>
    <p:sldId id="294" r:id="rId11"/>
    <p:sldId id="285" r:id="rId12"/>
    <p:sldId id="286" r:id="rId13"/>
    <p:sldId id="296" r:id="rId14"/>
    <p:sldId id="300" r:id="rId15"/>
    <p:sldId id="301" r:id="rId16"/>
    <p:sldId id="295" r:id="rId17"/>
    <p:sldId id="297" r:id="rId18"/>
    <p:sldId id="291" r:id="rId19"/>
  </p:sldIdLst>
  <p:sldSz cx="12192000" cy="6858000"/>
  <p:notesSz cx="6858000" cy="9144000"/>
  <p:defaultTextStyle>
    <a:defPPr>
      <a:defRPr lang="fr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B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81"/>
    <p:restoredTop sz="96405"/>
  </p:normalViewPr>
  <p:slideViewPr>
    <p:cSldViewPr snapToGrid="0">
      <p:cViewPr varScale="1">
        <p:scale>
          <a:sx n="111" d="100"/>
          <a:sy n="111" d="100"/>
        </p:scale>
        <p:origin x="6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E78966-4F37-DA3E-5675-04939D976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722FDA8-2E51-7F03-F3F3-F0BCDE3A9A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93EF51-783F-065E-915B-900B48D61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B724CC-6029-A47E-840B-850FAFF99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8EC1E1-F0D0-BC89-D062-591654099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81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20AB89-56A8-BB93-1E37-ABB95A6F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B3AF7C-6F47-6571-1FDF-0F77152EE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9C7EB6-1136-4CC7-A95C-6340B4BF2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177163-5BB9-2D18-44D4-5ED5C8FE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F7F546-2578-111F-3906-C5677D60B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168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76DE973-4B4A-6D1A-9430-35F5220A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6DAD63-8497-A4CB-4F0A-B1BCEACAF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87A815-B646-D662-CE8E-F06659B5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8A213F-ACCA-F6E9-F170-82D40D22F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5C6766-C917-8C2B-43EE-99C324715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50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B85F92-0B9C-A092-0D72-69B475ABD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3F347F-0583-16FF-0E03-C4C123E3A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107EC4-6E79-D887-7332-5D1006D76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FE59E8-D901-2CA3-5574-7D75F241D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6A080E-D8BE-7836-7184-85FC2012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16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30013-38C2-D1E0-95B5-C393C61E9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6251B6-6CF3-97A4-657B-655511882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824490-6EB1-EEE8-1399-06F96C75C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AF3160-7D27-44AA-4736-3EEEB7E14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7E28B2-8F9D-DF1A-6987-AF8ED3F9D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96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486A9E-F677-42DE-274F-326531B0D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F20B20-D548-1F69-7EDC-D98FFB89A9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075EFF-E79E-EBC9-C7F2-007537580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B910C0-7664-4D45-C2A4-1741BC60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9F3325-5317-125E-686B-467AD8F16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C37C95-E1E8-A95E-3D1E-C1D8CBD67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47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0838DC-7AFB-ADA4-335C-E507FBBDD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CBD95C-CD5E-FA80-E3B1-2CE336B55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C9B763-1B10-C75B-4573-829B62751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79A39D-B382-C233-1188-1083607E8D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E085A6A-C451-E459-8DE5-66CF6D2DE8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17F0FC9-F7F2-3D38-C39E-97F11C589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68262F8-62F1-6459-1513-616C66CF6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C894D9A-7193-A54B-817B-95F048CA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86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C64008-33D2-F35C-DAAC-1C0DC2628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5902307-C9A1-63AD-749E-ECCB582FB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C9B9C6-C537-FDAC-4F27-B69FB6A53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2FFEB20-8DA7-183E-EA57-63D8BAA4F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17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629894F-ABCE-D185-5C7D-967607056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89C827-D069-A8AF-9541-B6BBECFB1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9EF2BF-7234-D731-2882-1B865D710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454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0684CC-11AA-C860-052C-D2593BEC3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F5E462-A18E-E347-911F-E3378E0B0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2C98736-852B-0FD6-C068-F1FD3CF87E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BE3C55-45BB-7BF4-562C-9D4CB71A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5319F9-24D6-6BA9-9C1D-6038B26C7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1CFD43-CFB5-94DB-6A36-E9EEAA8A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22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F04F67-1499-BBF6-B3E3-0FEE50F10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54AC7D8-9393-EEBE-A54C-B1FAB63BD1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75808C-EB60-AD1A-A2A9-FA2337E25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B77707-A045-AB71-23A1-AF44F51AA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35A807-F13B-7BD7-A6CB-F4AC3EEBD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CAD4B0-4A85-E0BF-6DAA-510FA5D00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92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28E07FE-CA09-E324-B6F6-B3AC1E2E5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72220B-F5D4-7F15-BD36-5D5141848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4D8AC4-58AE-E5D1-6D58-FA0BDBF7E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BE6BC-FD20-DB41-B893-2DE4AE69249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C4769C-D19E-D223-2A29-ED21D41E65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232B7C-2E40-42C3-AB16-0214EA6C3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9C977-029D-B042-B458-DECD5B4AD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885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8A4075-E1E9-D589-C7B4-165DB0830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3572"/>
            <a:ext cx="9144000" cy="2387600"/>
          </a:xfrm>
        </p:spPr>
        <p:txBody>
          <a:bodyPr/>
          <a:lstStyle/>
          <a:p>
            <a:r>
              <a:rPr lang="fr-FR" dirty="0"/>
              <a:t>Conseil de l’ED biologie santé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39E2EB-0DD3-58F4-BF3A-8152CB4677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3247"/>
            <a:ext cx="9144000" cy="1655762"/>
          </a:xfrm>
        </p:spPr>
        <p:txBody>
          <a:bodyPr/>
          <a:lstStyle/>
          <a:p>
            <a:pPr marR="2540" algn="ctr">
              <a:spcAft>
                <a:spcPts val="600"/>
              </a:spcAft>
            </a:pPr>
            <a:r>
              <a:rPr lang="fr-FR" sz="1800">
                <a:solidFill>
                  <a:srgbClr val="000000"/>
                </a:solidFill>
                <a:effectLst/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13 janvier 2025 (visioconférence)</a:t>
            </a:r>
            <a:endParaRPr lang="fr-FR" sz="1800">
              <a:solidFill>
                <a:srgbClr val="000000"/>
              </a:solidFill>
              <a:effectLst/>
              <a:latin typeface="Helvetica" panose="020B0604020202020204" pitchFamily="34" charset="0"/>
              <a:ea typeface="ヒラギノ角ゴ Pro W3"/>
              <a:cs typeface="Arial" panose="020B0604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D0F294D-6171-1B59-D697-60C2FC4D65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150" y="0"/>
            <a:ext cx="7251700" cy="287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358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9B09E-4534-D263-B014-271B509DF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F2D2D1-38B8-5FE8-AF12-188B2125E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5A40AA-B551-C8FC-5B68-11F6A1B4B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Elus </a:t>
            </a:r>
            <a:r>
              <a:rPr lang="fr-FR" dirty="0" err="1"/>
              <a:t>doctorant.es</a:t>
            </a:r>
            <a:endParaRPr lang="fr-FR" dirty="0"/>
          </a:p>
          <a:p>
            <a:r>
              <a:rPr lang="fr-FR" dirty="0"/>
              <a:t>Budget 2024 </a:t>
            </a:r>
          </a:p>
          <a:p>
            <a:r>
              <a:rPr lang="fr-FR" dirty="0"/>
              <a:t>Les projets doctoraux sur </a:t>
            </a:r>
            <a:r>
              <a:rPr lang="fr-FR" dirty="0" err="1"/>
              <a:t>amethis</a:t>
            </a:r>
            <a:r>
              <a:rPr lang="fr-FR" dirty="0"/>
              <a:t> + 3 voies d’inscription en thèse</a:t>
            </a:r>
          </a:p>
          <a:p>
            <a:r>
              <a:rPr lang="fr-FR" dirty="0">
                <a:solidFill>
                  <a:schemeClr val="accent1"/>
                </a:solidFill>
              </a:rPr>
              <a:t>Procédure d’attribution des CDE 2025</a:t>
            </a:r>
          </a:p>
          <a:p>
            <a:r>
              <a:rPr lang="fr-FR" dirty="0"/>
              <a:t>Les journées scientifiques</a:t>
            </a:r>
          </a:p>
          <a:p>
            <a:r>
              <a:rPr lang="fr-FR" dirty="0"/>
              <a:t>Commission internationale: critères demande de mobilité</a:t>
            </a:r>
          </a:p>
          <a:p>
            <a:r>
              <a:rPr lang="fr-FR" dirty="0"/>
              <a:t>Formation et suivi de thèse  </a:t>
            </a:r>
          </a:p>
          <a:p>
            <a:r>
              <a:rPr lang="fr-FR" dirty="0"/>
              <a:t>Prochains conseils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84A99EB-66EA-A4EC-36D1-E504686029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215"/>
            <a:ext cx="1655698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908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E7A400-1D19-28CF-648D-BFEFEA1C4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01557"/>
            <a:ext cx="10515600" cy="1325563"/>
          </a:xfrm>
        </p:spPr>
        <p:txBody>
          <a:bodyPr>
            <a:normAutofit/>
          </a:bodyPr>
          <a:lstStyle/>
          <a:p>
            <a:r>
              <a:rPr lang="fr-GB" sz="2800"/>
              <a:t>Calendrier 202</a:t>
            </a:r>
            <a:r>
              <a:rPr lang="fr-FR" sz="2800" dirty="0"/>
              <a:t>5</a:t>
            </a:r>
            <a:endParaRPr lang="fr-GB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70FBEE-FD6D-66D2-E391-8115321D6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732" y="361224"/>
            <a:ext cx="10856068" cy="58300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Janvier au 31 mars : 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Appel aux sujets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les laboratoires- 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sujet/porteur, accord du DU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800" kern="100" baseline="30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avril au 18 avril :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Validation des sujets par l’École Doctorale </a:t>
            </a: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 avril au 23 mai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Ouverture des candidatures = publication des sujets de thèse sur AMETHIS – Dossier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CV mentionnant clairement les notes et classements 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classements et relevés de notes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fr-F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ésumé du projet de recherche de Master 2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Lettre de motivation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 mai au 10 juin à minuit 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Pré-sélection des candidatures par l’équipe encadrant via </a:t>
            </a:r>
            <a:r>
              <a:rPr lang="fr-FR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amethis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juin au 13 juin</a:t>
            </a:r>
            <a:r>
              <a:rPr lang="fr-FR" sz="18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Les candidats finalisent leur dossier jusqu’au 13 juin à 00h00 -&gt;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résumé du projet de thèse de 2 pages maximum (format </a:t>
            </a:r>
            <a:r>
              <a:rPr lang="fr-F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pdf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en français ou anglais). Ce résumé permet principalement d’attribuer </a:t>
            </a:r>
            <a:r>
              <a:rPr lang="fr-F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un.e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rapporteur/rapportrice adapté. Celui-ci est préparé avec l’</a:t>
            </a:r>
            <a:r>
              <a:rPr lang="fr-F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encadrant.e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+ dernière notes ajout possible jusqu’au </a:t>
            </a:r>
            <a:r>
              <a:rPr lang="fr-FR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 juin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20 juin</a:t>
            </a:r>
            <a:r>
              <a:rPr lang="fr-FR" sz="18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étape d’admissibilité  : </a:t>
            </a:r>
            <a:r>
              <a:rPr lang="fr-FR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classement des candidatures est effectué par la CSS (matin) puis la CR (après-midi)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juin et 1 juillet 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Phase audition</a:t>
            </a:r>
            <a:r>
              <a:rPr lang="fr-GB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jury unique, mixte (interne/externe à NU, diversité des expertises, parité H/F) auditionne les </a:t>
            </a:r>
            <a:r>
              <a:rPr lang="fr-F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candidat.es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les classe - &gt; sur proposition de la CR</a:t>
            </a:r>
            <a:r>
              <a:rPr lang="fr-F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Angers-&gt; 1 er juillet</a:t>
            </a:r>
            <a:endParaRPr lang="fr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fr-FR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juillet après validation par le conseil de l’ED </a:t>
            </a:r>
          </a:p>
          <a:p>
            <a:pPr marL="0" lvl="0" indent="0" algn="just">
              <a:buNone/>
              <a:tabLst>
                <a:tab pos="457200" algn="l"/>
              </a:tabLst>
            </a:pPr>
            <a:endParaRPr lang="fr-GB" sz="1800" dirty="0"/>
          </a:p>
        </p:txBody>
      </p:sp>
    </p:spTree>
    <p:extLst>
      <p:ext uri="{BB962C8B-B14F-4D97-AF65-F5344CB8AC3E}">
        <p14:creationId xmlns:p14="http://schemas.microsoft.com/office/powerpoint/2010/main" val="1627522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42B838-BC39-E1E2-8201-F09DBE5B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GB" dirty="0"/>
              <a:t>FRM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38D424-6067-BA47-1995-B47D54CFF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 venir</a:t>
            </a:r>
          </a:p>
          <a:p>
            <a:r>
              <a:rPr lang="fr-FR" strike="noStrike" dirty="0">
                <a:solidFill>
                  <a:srgbClr val="000000"/>
                </a:solidFill>
                <a:latin typeface="Helvetica" pitchFamily="2" charset="0"/>
              </a:rPr>
              <a:t>Une </a:t>
            </a:r>
            <a:r>
              <a:rPr lang="fr-FR" strike="noStrike" dirty="0" err="1">
                <a:solidFill>
                  <a:srgbClr val="000000"/>
                </a:solidFill>
                <a:latin typeface="Helvetica" pitchFamily="2" charset="0"/>
              </a:rPr>
              <a:t>pré-selection</a:t>
            </a:r>
            <a:r>
              <a:rPr lang="fr-FR" strike="noStrike" dirty="0">
                <a:solidFill>
                  <a:srgbClr val="000000"/>
                </a:solidFill>
                <a:latin typeface="Helvetica" pitchFamily="2" charset="0"/>
              </a:rPr>
              <a:t> de l’ED est demandée</a:t>
            </a:r>
          </a:p>
          <a:p>
            <a:r>
              <a:rPr lang="fr-FR" b="1" i="0" dirty="0">
                <a:solidFill>
                  <a:srgbClr val="000000"/>
                </a:solidFill>
                <a:effectLst/>
                <a:latin typeface="Helvetica" pitchFamily="2" charset="0"/>
              </a:rPr>
              <a:t>Nous proposerons une procéd</a:t>
            </a:r>
            <a:r>
              <a:rPr lang="fr-FR" b="1" dirty="0">
                <a:solidFill>
                  <a:srgbClr val="000000"/>
                </a:solidFill>
                <a:latin typeface="Helvetica" pitchFamily="2" charset="0"/>
              </a:rPr>
              <a:t>ure adaptée au calendrier</a:t>
            </a:r>
          </a:p>
          <a:p>
            <a:r>
              <a:rPr lang="fr-FR" b="1" i="0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La CR fait un classement global</a:t>
            </a:r>
          </a:p>
        </p:txBody>
      </p:sp>
    </p:spTree>
    <p:extLst>
      <p:ext uri="{BB962C8B-B14F-4D97-AF65-F5344CB8AC3E}">
        <p14:creationId xmlns:p14="http://schemas.microsoft.com/office/powerpoint/2010/main" val="1964333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1414B-A053-B29C-3104-E11698633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8D51CC-B5F8-EB9C-1883-63A2CEAF8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0BCBD1-D6B9-E349-33FF-D18DA7283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Elus </a:t>
            </a:r>
            <a:r>
              <a:rPr lang="fr-FR" dirty="0" err="1"/>
              <a:t>doctorant.es</a:t>
            </a:r>
            <a:endParaRPr lang="fr-FR" dirty="0"/>
          </a:p>
          <a:p>
            <a:r>
              <a:rPr lang="fr-FR" dirty="0"/>
              <a:t>Budget 2024 </a:t>
            </a:r>
          </a:p>
          <a:p>
            <a:r>
              <a:rPr lang="fr-FR" dirty="0"/>
              <a:t>Les projets doctoraux sur </a:t>
            </a:r>
            <a:r>
              <a:rPr lang="fr-FR" dirty="0" err="1"/>
              <a:t>amethis</a:t>
            </a:r>
            <a:r>
              <a:rPr lang="fr-FR" dirty="0"/>
              <a:t> + 3 voies d’inscription en thèse</a:t>
            </a:r>
          </a:p>
          <a:p>
            <a:r>
              <a:rPr lang="fr-FR" dirty="0"/>
              <a:t>Procédure d’attribution des CDE 2025</a:t>
            </a:r>
          </a:p>
          <a:p>
            <a:r>
              <a:rPr lang="fr-FR" dirty="0"/>
              <a:t>Les journées scientifiques</a:t>
            </a:r>
          </a:p>
          <a:p>
            <a:r>
              <a:rPr lang="fr-FR" dirty="0">
                <a:solidFill>
                  <a:schemeClr val="accent1"/>
                </a:solidFill>
              </a:rPr>
              <a:t>Commission internationale: critères demande de mobilité</a:t>
            </a:r>
          </a:p>
          <a:p>
            <a:r>
              <a:rPr lang="fr-FR" dirty="0"/>
              <a:t>Formation et suivi de thèse  </a:t>
            </a:r>
          </a:p>
          <a:p>
            <a:r>
              <a:rPr lang="fr-FR" dirty="0"/>
              <a:t>Prochains conseils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E18ABDC-CB77-9D51-4437-EB8A336B8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215"/>
            <a:ext cx="1655698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525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à coins arrondis 104"/>
          <p:cNvSpPr/>
          <p:nvPr/>
        </p:nvSpPr>
        <p:spPr>
          <a:xfrm>
            <a:off x="9185808" y="2801567"/>
            <a:ext cx="2511315" cy="65386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6349" y="1907254"/>
            <a:ext cx="33177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000" b="1" cap="small" dirty="0">
                <a:solidFill>
                  <a:srgbClr val="002060"/>
                </a:solidFill>
              </a:rPr>
              <a:t>Critères de sélection 2025 :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9445162" y="4870961"/>
            <a:ext cx="41229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</a:t>
            </a:r>
            <a:r>
              <a:rPr lang="fr-FR" baseline="-25000" dirty="0"/>
              <a:t>1</a:t>
            </a:r>
          </a:p>
          <a:p>
            <a:r>
              <a:rPr lang="fr-FR" dirty="0"/>
              <a:t>S</a:t>
            </a:r>
            <a:r>
              <a:rPr lang="fr-FR" baseline="-25000" dirty="0"/>
              <a:t>2</a:t>
            </a:r>
          </a:p>
          <a:p>
            <a:r>
              <a:rPr lang="fr-FR" dirty="0"/>
              <a:t>S</a:t>
            </a:r>
            <a:r>
              <a:rPr lang="fr-FR" baseline="-25000" dirty="0"/>
              <a:t>3</a:t>
            </a:r>
          </a:p>
          <a:p>
            <a:r>
              <a:rPr lang="fr-FR" dirty="0"/>
              <a:t>S</a:t>
            </a:r>
            <a:r>
              <a:rPr lang="fr-FR" baseline="-25000" dirty="0"/>
              <a:t>4</a:t>
            </a:r>
          </a:p>
          <a:p>
            <a:r>
              <a:rPr lang="fr-FR" dirty="0"/>
              <a:t>….</a:t>
            </a:r>
          </a:p>
          <a:p>
            <a:r>
              <a:rPr lang="fr-FR" dirty="0"/>
              <a:t>S</a:t>
            </a:r>
            <a:r>
              <a:rPr lang="fr-FR" baseline="-25000" dirty="0"/>
              <a:t>n</a:t>
            </a:r>
          </a:p>
        </p:txBody>
      </p:sp>
      <p:cxnSp>
        <p:nvCxnSpPr>
          <p:cNvPr id="37" name="Connecteur droit 36"/>
          <p:cNvCxnSpPr/>
          <p:nvPr/>
        </p:nvCxnSpPr>
        <p:spPr>
          <a:xfrm>
            <a:off x="9028187" y="5761313"/>
            <a:ext cx="2230119" cy="0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9926805" y="4824668"/>
            <a:ext cx="9236" cy="1891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10250243" y="4984689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Validé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10273902" y="6347126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Non Validé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10138806" y="5438147"/>
            <a:ext cx="1736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Seuil = </a:t>
            </a:r>
            <a:r>
              <a:rPr lang="fr-FR" dirty="0">
                <a:solidFill>
                  <a:srgbClr val="C00000"/>
                </a:solidFill>
                <a:latin typeface="Symbol" panose="05050102010706020507" pitchFamily="18" charset="2"/>
              </a:rPr>
              <a:t>S</a:t>
            </a:r>
            <a:r>
              <a:rPr lang="fr-FR" dirty="0">
                <a:solidFill>
                  <a:srgbClr val="C00000"/>
                </a:solidFill>
              </a:rPr>
              <a:t> atteint budget alloué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9199333" y="2833515"/>
            <a:ext cx="15670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EU (Continent)</a:t>
            </a:r>
          </a:p>
          <a:p>
            <a:r>
              <a:rPr lang="fr-FR" dirty="0"/>
              <a:t>Hors EU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10991481" y="2840691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300 €</a:t>
            </a:r>
          </a:p>
          <a:p>
            <a:r>
              <a:rPr lang="fr-FR" dirty="0"/>
              <a:t>650 €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72064" y="2405226"/>
            <a:ext cx="7654397" cy="14465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ZoneTexte 74"/>
          <p:cNvSpPr txBox="1"/>
          <p:nvPr/>
        </p:nvSpPr>
        <p:spPr>
          <a:xfrm>
            <a:off x="5205493" y="4110054"/>
            <a:ext cx="2683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- Communication orale</a:t>
            </a:r>
          </a:p>
          <a:p>
            <a:r>
              <a:rPr lang="fr-FR" dirty="0"/>
              <a:t>- Présentation orale poster</a:t>
            </a:r>
          </a:p>
          <a:p>
            <a:r>
              <a:rPr lang="fr-FR" dirty="0"/>
              <a:t>- Séjour de recherche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5308452" y="729016"/>
            <a:ext cx="6819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Procédure simplifiée depuis 2023 sans détail sur les motivations du candidat. Succès de la procédure =&gt; nécessité de classer les dossiers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1007130" y="2469879"/>
            <a:ext cx="87216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b="1" dirty="0"/>
              <a:t>S</a:t>
            </a:r>
          </a:p>
          <a:p>
            <a:pPr algn="ctr"/>
            <a:r>
              <a:rPr lang="fr-FR" sz="2400" dirty="0"/>
              <a:t>Score</a:t>
            </a:r>
          </a:p>
        </p:txBody>
      </p:sp>
      <p:sp>
        <p:nvSpPr>
          <p:cNvPr id="79" name="ZoneTexte 78"/>
          <p:cNvSpPr txBox="1"/>
          <p:nvPr/>
        </p:nvSpPr>
        <p:spPr>
          <a:xfrm>
            <a:off x="3157811" y="2469879"/>
            <a:ext cx="15590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b="1" dirty="0"/>
              <a:t>M</a:t>
            </a:r>
          </a:p>
          <a:p>
            <a:pPr algn="ctr"/>
            <a:r>
              <a:rPr lang="fr-FR" sz="2400" dirty="0"/>
              <a:t>Motivation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5968161" y="2463139"/>
            <a:ext cx="16454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b="1" dirty="0"/>
              <a:t>T</a:t>
            </a:r>
          </a:p>
          <a:p>
            <a:pPr algn="ctr"/>
            <a:r>
              <a:rPr lang="fr-FR" sz="2400" dirty="0"/>
              <a:t>Type Séjour</a:t>
            </a:r>
          </a:p>
        </p:txBody>
      </p:sp>
      <p:sp>
        <p:nvSpPr>
          <p:cNvPr id="82" name="ZoneTexte 81"/>
          <p:cNvSpPr txBox="1"/>
          <p:nvPr/>
        </p:nvSpPr>
        <p:spPr>
          <a:xfrm>
            <a:off x="2323627" y="265454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/>
              <a:t>=</a:t>
            </a:r>
            <a:endParaRPr lang="fr-FR" dirty="0"/>
          </a:p>
        </p:txBody>
      </p:sp>
      <p:sp>
        <p:nvSpPr>
          <p:cNvPr id="83" name="ZoneTexte 82"/>
          <p:cNvSpPr txBox="1"/>
          <p:nvPr/>
        </p:nvSpPr>
        <p:spPr>
          <a:xfrm>
            <a:off x="5161226" y="2543726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/>
              <a:t>x</a:t>
            </a:r>
            <a:endParaRPr lang="fr-FR" dirty="0"/>
          </a:p>
        </p:txBody>
      </p:sp>
      <p:sp>
        <p:nvSpPr>
          <p:cNvPr id="86" name="ZoneTexte 85"/>
          <p:cNvSpPr txBox="1"/>
          <p:nvPr/>
        </p:nvSpPr>
        <p:spPr>
          <a:xfrm>
            <a:off x="7940703" y="4755378"/>
            <a:ext cx="288862" cy="338554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7937599" y="4018728"/>
            <a:ext cx="288862" cy="338554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8" name="ZoneTexte 87"/>
          <p:cNvSpPr txBox="1"/>
          <p:nvPr/>
        </p:nvSpPr>
        <p:spPr>
          <a:xfrm>
            <a:off x="7940461" y="4387053"/>
            <a:ext cx="445956" cy="338554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</a:rPr>
              <a:t>0,5</a:t>
            </a:r>
          </a:p>
        </p:txBody>
      </p:sp>
      <p:cxnSp>
        <p:nvCxnSpPr>
          <p:cNvPr id="91" name="Connecteur droit avec flèche 90"/>
          <p:cNvCxnSpPr/>
          <p:nvPr/>
        </p:nvCxnSpPr>
        <p:spPr>
          <a:xfrm flipH="1">
            <a:off x="3130882" y="3846633"/>
            <a:ext cx="4166" cy="1936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/>
          <p:nvPr/>
        </p:nvCxnSpPr>
        <p:spPr>
          <a:xfrm flipH="1">
            <a:off x="6790910" y="3854253"/>
            <a:ext cx="4166" cy="1936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ZoneTexte 93"/>
          <p:cNvSpPr txBox="1"/>
          <p:nvPr/>
        </p:nvSpPr>
        <p:spPr>
          <a:xfrm>
            <a:off x="279644" y="4502306"/>
            <a:ext cx="3412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Motivation ./. projet professionnel</a:t>
            </a:r>
          </a:p>
        </p:txBody>
      </p:sp>
      <p:sp>
        <p:nvSpPr>
          <p:cNvPr id="95" name="ZoneTexte 94"/>
          <p:cNvSpPr txBox="1"/>
          <p:nvPr/>
        </p:nvSpPr>
        <p:spPr>
          <a:xfrm>
            <a:off x="794098" y="4964503"/>
            <a:ext cx="3441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Considérations environnementales</a:t>
            </a:r>
          </a:p>
        </p:txBody>
      </p:sp>
      <p:cxnSp>
        <p:nvCxnSpPr>
          <p:cNvPr id="96" name="Connecteur droit avec flèche 95"/>
          <p:cNvCxnSpPr/>
          <p:nvPr/>
        </p:nvCxnSpPr>
        <p:spPr>
          <a:xfrm flipH="1">
            <a:off x="3797579" y="3838440"/>
            <a:ext cx="6004" cy="6240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avec flèche 96"/>
          <p:cNvCxnSpPr/>
          <p:nvPr/>
        </p:nvCxnSpPr>
        <p:spPr>
          <a:xfrm flipH="1">
            <a:off x="4513731" y="3838232"/>
            <a:ext cx="2328" cy="10940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ZoneTexte 99"/>
          <p:cNvSpPr txBox="1"/>
          <p:nvPr/>
        </p:nvSpPr>
        <p:spPr>
          <a:xfrm>
            <a:off x="2992824" y="4062288"/>
            <a:ext cx="377026" cy="338554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</a:rPr>
              <a:t>/1</a:t>
            </a:r>
          </a:p>
        </p:txBody>
      </p:sp>
      <p:sp>
        <p:nvSpPr>
          <p:cNvPr id="101" name="ZoneTexte 100"/>
          <p:cNvSpPr txBox="1"/>
          <p:nvPr/>
        </p:nvSpPr>
        <p:spPr>
          <a:xfrm>
            <a:off x="3638499" y="4486114"/>
            <a:ext cx="377026" cy="338554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</a:rPr>
              <a:t>/1</a:t>
            </a:r>
          </a:p>
        </p:txBody>
      </p:sp>
      <p:sp>
        <p:nvSpPr>
          <p:cNvPr id="102" name="ZoneTexte 101"/>
          <p:cNvSpPr txBox="1"/>
          <p:nvPr/>
        </p:nvSpPr>
        <p:spPr>
          <a:xfrm>
            <a:off x="4288001" y="4950374"/>
            <a:ext cx="638316" cy="338554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</a:rPr>
              <a:t>/0,25</a:t>
            </a:r>
          </a:p>
        </p:txBody>
      </p:sp>
      <p:sp>
        <p:nvSpPr>
          <p:cNvPr id="103" name="ZoneTexte 102"/>
          <p:cNvSpPr txBox="1"/>
          <p:nvPr/>
        </p:nvSpPr>
        <p:spPr>
          <a:xfrm>
            <a:off x="3316896" y="4230453"/>
            <a:ext cx="303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+</a:t>
            </a:r>
          </a:p>
        </p:txBody>
      </p:sp>
      <p:sp>
        <p:nvSpPr>
          <p:cNvPr id="104" name="ZoneTexte 103"/>
          <p:cNvSpPr txBox="1"/>
          <p:nvPr/>
        </p:nvSpPr>
        <p:spPr>
          <a:xfrm>
            <a:off x="3963623" y="4741467"/>
            <a:ext cx="303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+</a:t>
            </a:r>
          </a:p>
        </p:txBody>
      </p:sp>
      <p:pic>
        <p:nvPicPr>
          <p:cNvPr id="34" name="Imag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447" y="859500"/>
            <a:ext cx="4549870" cy="457147"/>
          </a:xfrm>
          <a:prstGeom prst="rect">
            <a:avLst/>
          </a:prstGeom>
        </p:spPr>
      </p:pic>
      <p:sp>
        <p:nvSpPr>
          <p:cNvPr id="35" name="ZoneTexte 34"/>
          <p:cNvSpPr txBox="1"/>
          <p:nvPr/>
        </p:nvSpPr>
        <p:spPr>
          <a:xfrm>
            <a:off x="61560" y="248609"/>
            <a:ext cx="2988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000" b="1" cap="small" dirty="0">
                <a:solidFill>
                  <a:srgbClr val="002060"/>
                </a:solidFill>
              </a:rPr>
              <a:t>Modalités avant 2025 : 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39125" y="4045787"/>
            <a:ext cx="292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Justification ./. sujet de thèse</a:t>
            </a:r>
          </a:p>
        </p:txBody>
      </p:sp>
    </p:spTree>
    <p:extLst>
      <p:ext uri="{BB962C8B-B14F-4D97-AF65-F5344CB8AC3E}">
        <p14:creationId xmlns:p14="http://schemas.microsoft.com/office/powerpoint/2010/main" val="196705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9" grpId="0"/>
      <p:bldP spid="40" grpId="0"/>
      <p:bldP spid="41" grpId="0"/>
      <p:bldP spid="42" grpId="0"/>
      <p:bldP spid="43" grpId="0"/>
      <p:bldP spid="74" grpId="0" animBg="1"/>
      <p:bldP spid="75" grpId="0"/>
      <p:bldP spid="77" grpId="0"/>
      <p:bldP spid="78" grpId="0"/>
      <p:bldP spid="79" grpId="0"/>
      <p:bldP spid="80" grpId="0"/>
      <p:bldP spid="82" grpId="0"/>
      <p:bldP spid="83" grpId="0"/>
      <p:bldP spid="86" grpId="0" animBg="1"/>
      <p:bldP spid="87" grpId="0" animBg="1"/>
      <p:bldP spid="88" grpId="0" animBg="1"/>
      <p:bldP spid="94" grpId="0"/>
      <p:bldP spid="95" grpId="0"/>
      <p:bldP spid="100" grpId="0" animBg="1"/>
      <p:bldP spid="101" grpId="0" animBg="1"/>
      <p:bldP spid="102" grpId="0" animBg="1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712" y="2260466"/>
            <a:ext cx="6300004" cy="429672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1716" y="2260466"/>
            <a:ext cx="3048243" cy="429672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9461" y="167178"/>
            <a:ext cx="4459589" cy="1625186"/>
          </a:xfrm>
          <a:prstGeom prst="rect">
            <a:avLst/>
          </a:prstGeom>
        </p:spPr>
      </p:pic>
      <p:sp>
        <p:nvSpPr>
          <p:cNvPr id="20" name="Rectangle à coins arrondis 19"/>
          <p:cNvSpPr/>
          <p:nvPr/>
        </p:nvSpPr>
        <p:spPr>
          <a:xfrm>
            <a:off x="5852513" y="1030382"/>
            <a:ext cx="1879600" cy="688207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4860405" y="3749040"/>
            <a:ext cx="2294342" cy="680984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>
            <a:off x="3175147" y="979771"/>
            <a:ext cx="1879600" cy="323777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à coins arrondis 22"/>
          <p:cNvSpPr/>
          <p:nvPr/>
        </p:nvSpPr>
        <p:spPr>
          <a:xfrm>
            <a:off x="4819650" y="5012292"/>
            <a:ext cx="2603500" cy="145200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à coins arrondis 23"/>
          <p:cNvSpPr/>
          <p:nvPr/>
        </p:nvSpPr>
        <p:spPr>
          <a:xfrm>
            <a:off x="3370266" y="1311311"/>
            <a:ext cx="1879600" cy="24317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à coins arrondis 24"/>
          <p:cNvSpPr/>
          <p:nvPr/>
        </p:nvSpPr>
        <p:spPr>
          <a:xfrm>
            <a:off x="7946459" y="2766886"/>
            <a:ext cx="2603500" cy="1663138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à coins arrondis 25"/>
          <p:cNvSpPr/>
          <p:nvPr/>
        </p:nvSpPr>
        <p:spPr>
          <a:xfrm>
            <a:off x="3556391" y="1528480"/>
            <a:ext cx="1879600" cy="24317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à coins arrondis 26"/>
          <p:cNvSpPr/>
          <p:nvPr/>
        </p:nvSpPr>
        <p:spPr>
          <a:xfrm>
            <a:off x="7992882" y="4408829"/>
            <a:ext cx="2603500" cy="1085884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26349" y="1907254"/>
            <a:ext cx="24013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000" b="1" cap="small" dirty="0">
                <a:solidFill>
                  <a:srgbClr val="002060"/>
                </a:solidFill>
              </a:rPr>
              <a:t>Formulaire 2025 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61560" y="248609"/>
            <a:ext cx="1405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000" b="1" cap="small" dirty="0">
                <a:solidFill>
                  <a:srgbClr val="002060"/>
                </a:solidFill>
              </a:rPr>
              <a:t>Critères </a:t>
            </a:r>
          </a:p>
        </p:txBody>
      </p:sp>
      <p:sp>
        <p:nvSpPr>
          <p:cNvPr id="31" name="Flèche courbée vers la gauche 30"/>
          <p:cNvSpPr/>
          <p:nvPr/>
        </p:nvSpPr>
        <p:spPr>
          <a:xfrm>
            <a:off x="7896663" y="1189456"/>
            <a:ext cx="706582" cy="1512917"/>
          </a:xfrm>
          <a:prstGeom prst="curvedLeftArrow">
            <a:avLst>
              <a:gd name="adj1" fmla="val 25000"/>
              <a:gd name="adj2" fmla="val 57115"/>
              <a:gd name="adj3" fmla="val 25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669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E04D3-354F-FCBB-006D-7D274CD9F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5D1362-13D2-EED5-1B21-5D4125306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EB26C3-0E46-580C-EB94-F7D53A4E4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Elus </a:t>
            </a:r>
            <a:r>
              <a:rPr lang="fr-FR" dirty="0" err="1"/>
              <a:t>doctorant.es</a:t>
            </a:r>
            <a:endParaRPr lang="fr-FR" dirty="0"/>
          </a:p>
          <a:p>
            <a:r>
              <a:rPr lang="fr-FR" dirty="0"/>
              <a:t>Budget 2024 </a:t>
            </a:r>
          </a:p>
          <a:p>
            <a:r>
              <a:rPr lang="fr-FR" dirty="0"/>
              <a:t>Les projets doctoraux sur </a:t>
            </a:r>
            <a:r>
              <a:rPr lang="fr-FR" dirty="0" err="1"/>
              <a:t>amethis</a:t>
            </a:r>
            <a:r>
              <a:rPr lang="fr-FR" dirty="0"/>
              <a:t> + 3 voies d’inscription en thèse</a:t>
            </a:r>
          </a:p>
          <a:p>
            <a:r>
              <a:rPr lang="fr-FR" dirty="0"/>
              <a:t>Procédure d’attribution des CDE 2025</a:t>
            </a:r>
          </a:p>
          <a:p>
            <a:r>
              <a:rPr lang="fr-FR" dirty="0">
                <a:solidFill>
                  <a:schemeClr val="accent1"/>
                </a:solidFill>
              </a:rPr>
              <a:t>Les journées scientifiques</a:t>
            </a:r>
          </a:p>
          <a:p>
            <a:r>
              <a:rPr lang="fr-FR" dirty="0"/>
              <a:t>Commission internationale: critères demande de mobilité</a:t>
            </a:r>
          </a:p>
          <a:p>
            <a:r>
              <a:rPr lang="fr-FR" dirty="0"/>
              <a:t>Formation et suivi de thèse  </a:t>
            </a:r>
          </a:p>
          <a:p>
            <a:r>
              <a:rPr lang="fr-FR" dirty="0"/>
              <a:t>Prochains conseils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A435748-B099-7DC5-EC63-45ED0EDBF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215"/>
            <a:ext cx="1655698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5136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5CFF1-424A-7353-ADC9-62E67724F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B07540-9F1E-F2C3-4DAC-AB619101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1C6112-5E33-3035-7590-B8C4EA143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Elus </a:t>
            </a:r>
            <a:r>
              <a:rPr lang="fr-FR" dirty="0" err="1"/>
              <a:t>doctorant.es</a:t>
            </a:r>
            <a:endParaRPr lang="fr-FR" dirty="0"/>
          </a:p>
          <a:p>
            <a:r>
              <a:rPr lang="fr-FR" dirty="0"/>
              <a:t>Budget 2024 </a:t>
            </a:r>
          </a:p>
          <a:p>
            <a:r>
              <a:rPr lang="fr-FR" dirty="0"/>
              <a:t>Les projets doctoraux sur </a:t>
            </a:r>
            <a:r>
              <a:rPr lang="fr-FR" dirty="0" err="1"/>
              <a:t>amethis</a:t>
            </a:r>
            <a:r>
              <a:rPr lang="fr-FR" dirty="0"/>
              <a:t> + 3 voies d’inscription en thèse</a:t>
            </a:r>
          </a:p>
          <a:p>
            <a:r>
              <a:rPr lang="fr-FR" dirty="0"/>
              <a:t>Procédure d’attribution des CDE 2025</a:t>
            </a:r>
          </a:p>
          <a:p>
            <a:r>
              <a:rPr lang="fr-FR" dirty="0"/>
              <a:t>Les journées scientifiques</a:t>
            </a:r>
          </a:p>
          <a:p>
            <a:r>
              <a:rPr lang="fr-FR" dirty="0"/>
              <a:t>Commission internationale: critères demande de mobilité</a:t>
            </a:r>
          </a:p>
          <a:p>
            <a:r>
              <a:rPr lang="fr-FR" dirty="0">
                <a:solidFill>
                  <a:schemeClr val="accent1"/>
                </a:solidFill>
              </a:rPr>
              <a:t>Formation et suivi de thèse  </a:t>
            </a:r>
          </a:p>
          <a:p>
            <a:r>
              <a:rPr lang="fr-FR" dirty="0"/>
              <a:t>Prochains conseils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C8117F1-24B5-76E4-10AB-CA1E39D651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215"/>
            <a:ext cx="1655698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20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FFD1A5-59AC-B65B-E937-897FC143A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Prochain conseil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A480C1-C8D4-BACA-788D-464110C97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marR="3810" algn="just"/>
            <a:r>
              <a:rPr lang="fr-FR" sz="24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Lundi 31/03 14h00 en </a:t>
            </a:r>
            <a:r>
              <a:rPr lang="fr-FR" sz="2400" dirty="0" err="1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visio</a:t>
            </a:r>
            <a:endParaRPr lang="fr-FR" sz="2400" dirty="0">
              <a:solidFill>
                <a:srgbClr val="000000"/>
              </a:solidFill>
              <a:effectLst/>
              <a:latin typeface="Helvetica" pitchFamily="2" charset="0"/>
              <a:ea typeface="ヒラギノ角ゴ Pro W3"/>
              <a:cs typeface="Arial" panose="020B0604020202020204" pitchFamily="34" charset="0"/>
            </a:endParaRPr>
          </a:p>
          <a:p>
            <a:pPr marL="457200" marR="3810" algn="just"/>
            <a:r>
              <a:rPr lang="fr-FR" sz="24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Mercredi 2/07 Nantes 10h00</a:t>
            </a:r>
            <a:endParaRPr lang="fr-FR" sz="2400" dirty="0">
              <a:solidFill>
                <a:srgbClr val="000000"/>
              </a:solidFill>
              <a:effectLst/>
              <a:latin typeface="Helvetica" pitchFamily="2" charset="0"/>
              <a:ea typeface="ヒラギノ角ゴ Pro W3"/>
              <a:cs typeface="Arial" panose="020B0604020202020204" pitchFamily="34" charset="0"/>
            </a:endParaRP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215466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9FAD0E-9A18-949A-5659-C51A1B28E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D750CC-E188-A715-7A05-6C21C1D9B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Elus </a:t>
            </a:r>
            <a:r>
              <a:rPr lang="fr-FR" dirty="0" err="1"/>
              <a:t>doctorant.es</a:t>
            </a:r>
            <a:endParaRPr lang="fr-FR" dirty="0"/>
          </a:p>
          <a:p>
            <a:r>
              <a:rPr lang="fr-FR" dirty="0"/>
              <a:t>Budget 2024 </a:t>
            </a:r>
          </a:p>
          <a:p>
            <a:r>
              <a:rPr lang="fr-FR" dirty="0"/>
              <a:t>Les projets doctoraux sur </a:t>
            </a:r>
            <a:r>
              <a:rPr lang="fr-FR" dirty="0" err="1"/>
              <a:t>amethis</a:t>
            </a:r>
            <a:r>
              <a:rPr lang="fr-FR" dirty="0"/>
              <a:t> + 3 voies d’inscription en thèse</a:t>
            </a:r>
          </a:p>
          <a:p>
            <a:r>
              <a:rPr lang="fr-FR" dirty="0"/>
              <a:t>Procédure d’attribution des CDE 2025</a:t>
            </a:r>
          </a:p>
          <a:p>
            <a:r>
              <a:rPr lang="fr-FR" dirty="0"/>
              <a:t>Les journées scientifiques</a:t>
            </a:r>
          </a:p>
          <a:p>
            <a:r>
              <a:rPr lang="fr-FR" dirty="0"/>
              <a:t>Commission internationale: critères demande de mobilité</a:t>
            </a:r>
          </a:p>
          <a:p>
            <a:r>
              <a:rPr lang="fr-FR" dirty="0"/>
              <a:t>Formation et suivi de thèse  </a:t>
            </a:r>
          </a:p>
          <a:p>
            <a:r>
              <a:rPr lang="fr-FR" dirty="0"/>
              <a:t>Prochains conseils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E54016D-AF76-4B09-BC17-280C60579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215"/>
            <a:ext cx="1655698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35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CA9BD-0A0A-DB78-B52D-40B3659C8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A4B2B1-B528-8087-8AF2-D80DEB64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1FDF43-757A-6F96-5093-82043D157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Elus </a:t>
            </a:r>
            <a:r>
              <a:rPr lang="fr-FR" dirty="0" err="1"/>
              <a:t>doctorant.es</a:t>
            </a:r>
            <a:endParaRPr lang="fr-FR" dirty="0"/>
          </a:p>
          <a:p>
            <a:r>
              <a:rPr lang="fr-FR" dirty="0">
                <a:solidFill>
                  <a:schemeClr val="accent1"/>
                </a:solidFill>
              </a:rPr>
              <a:t>Budget 2024 </a:t>
            </a:r>
          </a:p>
          <a:p>
            <a:r>
              <a:rPr lang="fr-FR" dirty="0"/>
              <a:t>Les projets doctoraux sur </a:t>
            </a:r>
            <a:r>
              <a:rPr lang="fr-FR" dirty="0" err="1"/>
              <a:t>amethis</a:t>
            </a:r>
            <a:r>
              <a:rPr lang="fr-FR" dirty="0"/>
              <a:t> + 3 voies d’inscription en thèse</a:t>
            </a:r>
          </a:p>
          <a:p>
            <a:r>
              <a:rPr lang="fr-FR" dirty="0"/>
              <a:t>Procédure d’attribution des CDE 2025</a:t>
            </a:r>
          </a:p>
          <a:p>
            <a:r>
              <a:rPr lang="fr-FR" dirty="0"/>
              <a:t>Les journées scientifiques</a:t>
            </a:r>
          </a:p>
          <a:p>
            <a:r>
              <a:rPr lang="fr-FR" dirty="0"/>
              <a:t>Commission internationale: critères demande de mobilité</a:t>
            </a:r>
          </a:p>
          <a:p>
            <a:r>
              <a:rPr lang="fr-FR" dirty="0"/>
              <a:t>Formation et suivi de thèse  </a:t>
            </a:r>
          </a:p>
          <a:p>
            <a:r>
              <a:rPr lang="fr-FR" dirty="0"/>
              <a:t>Prochains conseils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7BD77FB-FFC0-40D7-A4FC-6B4ECD33E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215"/>
            <a:ext cx="1655698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62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37F024-7267-9256-AA79-52C856C4F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Bilan 2024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50AE1E0-3B48-CC61-0D1C-2375F9A57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850" y="1464708"/>
            <a:ext cx="9188459" cy="502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442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BF3C9D-B7D4-A412-94C5-89430485A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Budget 2025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EB04D21-2428-4B69-2AFE-5D3B23A89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023" y="1369318"/>
            <a:ext cx="8137954" cy="548868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C4B3C57-B6D7-8D30-326B-A8E92E5B68F9}"/>
              </a:ext>
            </a:extLst>
          </p:cNvPr>
          <p:cNvSpPr/>
          <p:nvPr/>
        </p:nvSpPr>
        <p:spPr>
          <a:xfrm>
            <a:off x="1894703" y="6104238"/>
            <a:ext cx="8501448" cy="6919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180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A8EF4-66CE-FA64-2EF8-D46502988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ABB39B-01D4-6869-5037-37E8228A8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0C4A82-D90A-EF59-BFAB-32413C68F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Elus </a:t>
            </a:r>
            <a:r>
              <a:rPr lang="fr-FR" dirty="0" err="1"/>
              <a:t>doctorant.es</a:t>
            </a:r>
            <a:endParaRPr lang="fr-FR" dirty="0"/>
          </a:p>
          <a:p>
            <a:r>
              <a:rPr lang="fr-FR" dirty="0"/>
              <a:t>Budget 2024 </a:t>
            </a:r>
          </a:p>
          <a:p>
            <a:r>
              <a:rPr lang="fr-FR" dirty="0">
                <a:solidFill>
                  <a:schemeClr val="accent1"/>
                </a:solidFill>
              </a:rPr>
              <a:t>Les projets doctoraux sur </a:t>
            </a:r>
            <a:r>
              <a:rPr lang="fr-FR" dirty="0" err="1">
                <a:solidFill>
                  <a:schemeClr val="accent1"/>
                </a:solidFill>
              </a:rPr>
              <a:t>amethis</a:t>
            </a:r>
            <a:r>
              <a:rPr lang="fr-FR" dirty="0">
                <a:solidFill>
                  <a:schemeClr val="accent1"/>
                </a:solidFill>
              </a:rPr>
              <a:t> + 3 voies d’inscription en thèse</a:t>
            </a:r>
          </a:p>
          <a:p>
            <a:r>
              <a:rPr lang="fr-FR" dirty="0"/>
              <a:t>Procédure d’attribution des CDE 2025</a:t>
            </a:r>
          </a:p>
          <a:p>
            <a:r>
              <a:rPr lang="fr-FR" dirty="0"/>
              <a:t>Les journées scientifiques</a:t>
            </a:r>
          </a:p>
          <a:p>
            <a:r>
              <a:rPr lang="fr-FR" dirty="0"/>
              <a:t>Commission internationale: critères demande de mobilité</a:t>
            </a:r>
          </a:p>
          <a:p>
            <a:r>
              <a:rPr lang="fr-FR" dirty="0"/>
              <a:t>Formation et suivi de thèse  </a:t>
            </a:r>
          </a:p>
          <a:p>
            <a:r>
              <a:rPr lang="fr-FR" dirty="0"/>
              <a:t>Prochains conseils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6731A87-3F66-EF4C-53E7-A8C274767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215"/>
            <a:ext cx="1655698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60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BC1C51-E9A4-6CE1-C1B7-02A479AF3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3 procedure inscription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BBF664-D9E1-39AA-C86E-717F9B828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Procédure de sélection pour les CDE (concours)</a:t>
            </a:r>
          </a:p>
          <a:p>
            <a:r>
              <a:rPr lang="fr-FR" dirty="0"/>
              <a:t>Procédure de sélection pour un financement non nominatif</a:t>
            </a:r>
          </a:p>
          <a:p>
            <a:r>
              <a:rPr lang="fr-FR" dirty="0"/>
              <a:t>Financement nominatif (CIFRE, Contrat de travail, ligue, FRM….) : validation directeur/directrice de site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8119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78C57F-93BC-0DC5-D5F2-52591D4FD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Procédure de sélection pour un financement non nominatif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CC6163-18F0-523E-2D88-9E183E706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Demande de NU : formalisation et standardisation de la procédure (critère HRS4R)</a:t>
            </a:r>
          </a:p>
          <a:p>
            <a:pPr algn="l"/>
            <a:r>
              <a:rPr lang="fr-FR" b="0" i="0" u="none" strike="noStrike" dirty="0">
                <a:effectLst/>
              </a:rPr>
              <a:t>Dépôt de l’offre sur </a:t>
            </a:r>
            <a:r>
              <a:rPr lang="fr-FR" b="0" i="0" u="none" strike="noStrike" dirty="0" err="1">
                <a:effectLst/>
              </a:rPr>
              <a:t>amethis</a:t>
            </a:r>
            <a:r>
              <a:rPr lang="fr-FR" b="0" i="0" u="none" strike="noStrike" dirty="0">
                <a:effectLst/>
              </a:rPr>
              <a:t>, validation par l’ED (sujet et encadrement)</a:t>
            </a:r>
          </a:p>
          <a:p>
            <a:pPr algn="l"/>
            <a:r>
              <a:rPr lang="fr-FR" b="1" i="0" u="none" strike="noStrike" dirty="0">
                <a:solidFill>
                  <a:srgbClr val="0070C0"/>
                </a:solidFill>
                <a:effectLst/>
              </a:rPr>
              <a:t>Diffusion de l’offre : 30 jours -&gt; nouveau</a:t>
            </a:r>
            <a:endParaRPr lang="fr-FR" b="0" i="0" u="none" strike="noStrike" dirty="0">
              <a:solidFill>
                <a:srgbClr val="0070C0"/>
              </a:solidFill>
              <a:effectLst/>
            </a:endParaRPr>
          </a:p>
          <a:p>
            <a:pPr algn="l"/>
            <a:r>
              <a:rPr lang="fr-FR" b="0" i="0" u="none" strike="noStrike" dirty="0">
                <a:effectLst/>
              </a:rPr>
              <a:t>Sélection des candidatures et entretiens par les encadrants</a:t>
            </a:r>
          </a:p>
          <a:p>
            <a:pPr algn="l"/>
            <a:r>
              <a:rPr lang="fr-FR" b="1" i="0" u="none" strike="noStrike" dirty="0">
                <a:solidFill>
                  <a:srgbClr val="0070C0"/>
                </a:solidFill>
                <a:effectLst/>
              </a:rPr>
              <a:t>L’encadrant remplit un document de compte rendu de l’entretien qu’il joint à sa décision sur </a:t>
            </a:r>
            <a:r>
              <a:rPr lang="fr-FR" b="1" i="0" u="none" strike="noStrike" dirty="0" err="1">
                <a:solidFill>
                  <a:srgbClr val="0070C0"/>
                </a:solidFill>
                <a:effectLst/>
              </a:rPr>
              <a:t>amethis</a:t>
            </a:r>
            <a:r>
              <a:rPr lang="fr-FR" b="1" i="0" u="none" strike="noStrike" dirty="0">
                <a:solidFill>
                  <a:srgbClr val="0070C0"/>
                </a:solidFill>
                <a:effectLst/>
              </a:rPr>
              <a:t>-&gt;nouveau</a:t>
            </a:r>
            <a:endParaRPr lang="fr-FR" b="0" i="0" u="none" strike="noStrike" dirty="0">
              <a:solidFill>
                <a:srgbClr val="0070C0"/>
              </a:solidFill>
              <a:effectLst/>
            </a:endParaRPr>
          </a:p>
          <a:p>
            <a:pPr algn="l"/>
            <a:r>
              <a:rPr lang="fr-FR" b="0" i="0" u="none" strike="noStrike" dirty="0">
                <a:effectLst/>
              </a:rPr>
              <a:t>La CSS évalue le projet avec tous les documents disponibles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9862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633B14-383A-35B5-BE0E-14474F093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Fiche d’évaluation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AC9B82-1ACE-E875-DF65-84C05D6C0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fr-FR" sz="2400" b="1" dirty="0">
                <a:effectLst/>
                <a:ea typeface="Times New Roman" panose="02020603050405020304" pitchFamily="18" charset="0"/>
              </a:rPr>
              <a:t>La qualité du parcours académique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400" b="1" dirty="0">
                <a:ea typeface="Times New Roman" panose="02020603050405020304" pitchFamily="18" charset="0"/>
              </a:rPr>
              <a:t>Qualité du stage de M2 et capacité à en restituer les éléments clés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400" b="1" dirty="0">
                <a:effectLst/>
                <a:ea typeface="Times New Roman" panose="02020603050405020304" pitchFamily="18" charset="0"/>
              </a:rPr>
              <a:t>Cohérence du parcours avec le sujet de thèse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400" b="1" dirty="0">
                <a:effectLst/>
                <a:ea typeface="Times New Roman" panose="02020603050405020304" pitchFamily="18" charset="0"/>
              </a:rPr>
              <a:t>Compréhension et appropriation du sujet de thèse proposé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400" b="1" dirty="0">
                <a:effectLst/>
                <a:ea typeface="Times New Roman" panose="02020603050405020304" pitchFamily="18" charset="0"/>
              </a:rPr>
              <a:t>Mobilité géographique et thématique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 motivation pour préparer une thèse et le projet professionnel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Evaluation </a:t>
            </a:r>
            <a:r>
              <a:rPr lang="fr-FR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des réponses aux questions scientifiques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Evaluation des réponses aux questions sur la dimension transversale et professionnelle</a:t>
            </a:r>
          </a:p>
          <a:p>
            <a:pPr marL="342900" lvl="0" indent="-342900">
              <a:buFont typeface="+mj-lt"/>
              <a:buAutoNum type="arabicPeriod"/>
            </a:pPr>
            <a:endParaRPr lang="fr-FR" sz="2400" b="1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9442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21821</TotalTime>
  <Words>872</Words>
  <Application>Microsoft Office PowerPoint</Application>
  <PresentationFormat>Grand écran</PresentationFormat>
  <Paragraphs>150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Helvetica</vt:lpstr>
      <vt:lpstr>Source Sans Pro</vt:lpstr>
      <vt:lpstr>Symbol</vt:lpstr>
      <vt:lpstr>Times New Roman</vt:lpstr>
      <vt:lpstr>Wingdings</vt:lpstr>
      <vt:lpstr>Thème Office</vt:lpstr>
      <vt:lpstr>Conseil de l’ED biologie santé</vt:lpstr>
      <vt:lpstr>Ordre du jour</vt:lpstr>
      <vt:lpstr>Ordre du jour</vt:lpstr>
      <vt:lpstr>Bilan 2024</vt:lpstr>
      <vt:lpstr>Budget 2025</vt:lpstr>
      <vt:lpstr>Ordre du jour</vt:lpstr>
      <vt:lpstr>3 procedure inscription</vt:lpstr>
      <vt:lpstr>Procédure de sélection pour un financement non nominatif</vt:lpstr>
      <vt:lpstr>Fiche d’évaluation</vt:lpstr>
      <vt:lpstr>Ordre du jour</vt:lpstr>
      <vt:lpstr>Calendrier 2025</vt:lpstr>
      <vt:lpstr>FRM</vt:lpstr>
      <vt:lpstr>Ordre du jour</vt:lpstr>
      <vt:lpstr>Présentation PowerPoint</vt:lpstr>
      <vt:lpstr>Présentation PowerPoint</vt:lpstr>
      <vt:lpstr>Ordre du jour</vt:lpstr>
      <vt:lpstr>Ordre du jour</vt:lpstr>
      <vt:lpstr>Prochain conseil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Conseil de l’ED biologie santé</dc:title>
  <dc:creator>Xavier Prieur</dc:creator>
  <cp:lastModifiedBy>Stéphanie REGERE</cp:lastModifiedBy>
  <cp:revision>45</cp:revision>
  <dcterms:created xsi:type="dcterms:W3CDTF">2023-06-20T16:56:49Z</dcterms:created>
  <dcterms:modified xsi:type="dcterms:W3CDTF">2026-03-04T14:34:57Z</dcterms:modified>
</cp:coreProperties>
</file>