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95" r:id="rId4"/>
    <p:sldId id="296" r:id="rId5"/>
    <p:sldId id="293" r:id="rId6"/>
    <p:sldId id="312" r:id="rId7"/>
    <p:sldId id="313" r:id="rId8"/>
    <p:sldId id="304" r:id="rId9"/>
    <p:sldId id="285" r:id="rId10"/>
    <p:sldId id="297" r:id="rId11"/>
    <p:sldId id="305" r:id="rId12"/>
    <p:sldId id="310" r:id="rId13"/>
    <p:sldId id="311" r:id="rId14"/>
    <p:sldId id="258" r:id="rId15"/>
    <p:sldId id="306" r:id="rId16"/>
    <p:sldId id="300" r:id="rId17"/>
    <p:sldId id="301" r:id="rId18"/>
    <p:sldId id="302" r:id="rId19"/>
    <p:sldId id="307" r:id="rId20"/>
    <p:sldId id="308" r:id="rId21"/>
    <p:sldId id="298" r:id="rId22"/>
    <p:sldId id="299" r:id="rId23"/>
    <p:sldId id="309" r:id="rId24"/>
    <p:sldId id="291" r:id="rId25"/>
  </p:sldIdLst>
  <p:sldSz cx="12192000" cy="6858000"/>
  <p:notesSz cx="6858000" cy="9144000"/>
  <p:defaultTextStyle>
    <a:defPPr>
      <a:defRPr lang="fr-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B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05"/>
    <p:restoredTop sz="96405"/>
  </p:normalViewPr>
  <p:slideViewPr>
    <p:cSldViewPr snapToGrid="0">
      <p:cViewPr varScale="1">
        <p:scale>
          <a:sx n="111" d="100"/>
          <a:sy n="111" d="100"/>
        </p:scale>
        <p:origin x="11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E78966-4F37-DA3E-5675-04939D976E2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722FDA8-2E51-7F03-F3F3-F0BCDE3A9A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493EF51-783F-065E-915B-900B48D61CB6}"/>
              </a:ext>
            </a:extLst>
          </p:cNvPr>
          <p:cNvSpPr>
            <a:spLocks noGrp="1"/>
          </p:cNvSpPr>
          <p:nvPr>
            <p:ph type="dt" sz="half" idx="10"/>
          </p:nvPr>
        </p:nvSpPr>
        <p:spPr/>
        <p:txBody>
          <a:bodyPr/>
          <a:lstStyle/>
          <a:p>
            <a:fld id="{C20BE6BC-FD20-DB41-B893-2DE4AE69249B}" type="datetimeFigureOut">
              <a:rPr lang="fr-FR" smtClean="0"/>
              <a:t>05/03/2026</a:t>
            </a:fld>
            <a:endParaRPr lang="fr-FR"/>
          </a:p>
        </p:txBody>
      </p:sp>
      <p:sp>
        <p:nvSpPr>
          <p:cNvPr id="5" name="Espace réservé du pied de page 4">
            <a:extLst>
              <a:ext uri="{FF2B5EF4-FFF2-40B4-BE49-F238E27FC236}">
                <a16:creationId xmlns:a16="http://schemas.microsoft.com/office/drawing/2014/main" id="{12B724CC-6029-A47E-840B-850FAFF99C7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8EC1E1-F0D0-BC89-D062-5916540996B8}"/>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328781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0AB89-56A8-BB93-1E37-ABB95A6F111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6B3AF7C-6F47-6571-1FDF-0F77152EEF0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9C7EB6-1136-4CC7-A95C-6340B4BF2894}"/>
              </a:ext>
            </a:extLst>
          </p:cNvPr>
          <p:cNvSpPr>
            <a:spLocks noGrp="1"/>
          </p:cNvSpPr>
          <p:nvPr>
            <p:ph type="dt" sz="half" idx="10"/>
          </p:nvPr>
        </p:nvSpPr>
        <p:spPr/>
        <p:txBody>
          <a:bodyPr/>
          <a:lstStyle/>
          <a:p>
            <a:fld id="{C20BE6BC-FD20-DB41-B893-2DE4AE69249B}" type="datetimeFigureOut">
              <a:rPr lang="fr-FR" smtClean="0"/>
              <a:t>05/03/2026</a:t>
            </a:fld>
            <a:endParaRPr lang="fr-FR"/>
          </a:p>
        </p:txBody>
      </p:sp>
      <p:sp>
        <p:nvSpPr>
          <p:cNvPr id="5" name="Espace réservé du pied de page 4">
            <a:extLst>
              <a:ext uri="{FF2B5EF4-FFF2-40B4-BE49-F238E27FC236}">
                <a16:creationId xmlns:a16="http://schemas.microsoft.com/office/drawing/2014/main" id="{11177163-5BB9-2D18-44D4-5ED5C8FE74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8F7F546-2578-111F-3906-C5677D60B538}"/>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426168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6DE973-4B4A-6D1A-9430-35F5220AEBC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16DAD63-8497-A4CB-4F0A-B1BCEACAF83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87A815-B646-D662-CE8E-F06659B5163E}"/>
              </a:ext>
            </a:extLst>
          </p:cNvPr>
          <p:cNvSpPr>
            <a:spLocks noGrp="1"/>
          </p:cNvSpPr>
          <p:nvPr>
            <p:ph type="dt" sz="half" idx="10"/>
          </p:nvPr>
        </p:nvSpPr>
        <p:spPr/>
        <p:txBody>
          <a:bodyPr/>
          <a:lstStyle/>
          <a:p>
            <a:fld id="{C20BE6BC-FD20-DB41-B893-2DE4AE69249B}" type="datetimeFigureOut">
              <a:rPr lang="fr-FR" smtClean="0"/>
              <a:t>05/03/2026</a:t>
            </a:fld>
            <a:endParaRPr lang="fr-FR"/>
          </a:p>
        </p:txBody>
      </p:sp>
      <p:sp>
        <p:nvSpPr>
          <p:cNvPr id="5" name="Espace réservé du pied de page 4">
            <a:extLst>
              <a:ext uri="{FF2B5EF4-FFF2-40B4-BE49-F238E27FC236}">
                <a16:creationId xmlns:a16="http://schemas.microsoft.com/office/drawing/2014/main" id="{238A213F-ACCA-F6E9-F170-82D40D22FD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5C6766-C917-8C2B-43EE-99C324715B64}"/>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404850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85F92-0B9C-A092-0D72-69B475ABD95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03F347F-0583-16FF-0E03-C4C123E3AE4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107EC4-6E79-D887-7332-5D1006D76AFF}"/>
              </a:ext>
            </a:extLst>
          </p:cNvPr>
          <p:cNvSpPr>
            <a:spLocks noGrp="1"/>
          </p:cNvSpPr>
          <p:nvPr>
            <p:ph type="dt" sz="half" idx="10"/>
          </p:nvPr>
        </p:nvSpPr>
        <p:spPr/>
        <p:txBody>
          <a:bodyPr/>
          <a:lstStyle/>
          <a:p>
            <a:fld id="{C20BE6BC-FD20-DB41-B893-2DE4AE69249B}" type="datetimeFigureOut">
              <a:rPr lang="fr-FR" smtClean="0"/>
              <a:t>05/03/2026</a:t>
            </a:fld>
            <a:endParaRPr lang="fr-FR"/>
          </a:p>
        </p:txBody>
      </p:sp>
      <p:sp>
        <p:nvSpPr>
          <p:cNvPr id="5" name="Espace réservé du pied de page 4">
            <a:extLst>
              <a:ext uri="{FF2B5EF4-FFF2-40B4-BE49-F238E27FC236}">
                <a16:creationId xmlns:a16="http://schemas.microsoft.com/office/drawing/2014/main" id="{05FE59E8-D901-2CA3-5574-7D75F241DD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6A080E-D8BE-7836-7184-85FC2012DAB9}"/>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329616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330013-38C2-D1E0-95B5-C393C61E95B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36251B6-6CF3-97A4-657B-6555118826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9824490-6EB1-EEE8-1399-06F96C75CFA7}"/>
              </a:ext>
            </a:extLst>
          </p:cNvPr>
          <p:cNvSpPr>
            <a:spLocks noGrp="1"/>
          </p:cNvSpPr>
          <p:nvPr>
            <p:ph type="dt" sz="half" idx="10"/>
          </p:nvPr>
        </p:nvSpPr>
        <p:spPr/>
        <p:txBody>
          <a:bodyPr/>
          <a:lstStyle/>
          <a:p>
            <a:fld id="{C20BE6BC-FD20-DB41-B893-2DE4AE69249B}" type="datetimeFigureOut">
              <a:rPr lang="fr-FR" smtClean="0"/>
              <a:t>05/03/2026</a:t>
            </a:fld>
            <a:endParaRPr lang="fr-FR"/>
          </a:p>
        </p:txBody>
      </p:sp>
      <p:sp>
        <p:nvSpPr>
          <p:cNvPr id="5" name="Espace réservé du pied de page 4">
            <a:extLst>
              <a:ext uri="{FF2B5EF4-FFF2-40B4-BE49-F238E27FC236}">
                <a16:creationId xmlns:a16="http://schemas.microsoft.com/office/drawing/2014/main" id="{95AF3160-7D27-44AA-4736-3EEEB7E144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7E28B2-8F9D-DF1A-6987-AF8ED3F9DFEF}"/>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219096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486A9E-F677-42DE-274F-326531B0D3B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BF20B20-D548-1F69-7EDC-D98FFB89A91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0075EFF-E79E-EBC9-C7F2-007537580D1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B910C0-7664-4D45-C2A4-1741BC60D5A4}"/>
              </a:ext>
            </a:extLst>
          </p:cNvPr>
          <p:cNvSpPr>
            <a:spLocks noGrp="1"/>
          </p:cNvSpPr>
          <p:nvPr>
            <p:ph type="dt" sz="half" idx="10"/>
          </p:nvPr>
        </p:nvSpPr>
        <p:spPr/>
        <p:txBody>
          <a:bodyPr/>
          <a:lstStyle/>
          <a:p>
            <a:fld id="{C20BE6BC-FD20-DB41-B893-2DE4AE69249B}" type="datetimeFigureOut">
              <a:rPr lang="fr-FR" smtClean="0"/>
              <a:t>05/03/2026</a:t>
            </a:fld>
            <a:endParaRPr lang="fr-FR"/>
          </a:p>
        </p:txBody>
      </p:sp>
      <p:sp>
        <p:nvSpPr>
          <p:cNvPr id="6" name="Espace réservé du pied de page 5">
            <a:extLst>
              <a:ext uri="{FF2B5EF4-FFF2-40B4-BE49-F238E27FC236}">
                <a16:creationId xmlns:a16="http://schemas.microsoft.com/office/drawing/2014/main" id="{DE9F3325-5317-125E-686B-467AD8F167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C37C95-E1E8-A95E-3D1E-C1D8CBD67877}"/>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242347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838DC-7AFB-ADA4-335C-E507FBBDDDC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9CBD95C-CD5E-FA80-E3B1-2CE336B555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0C9B763-1B10-C75B-4573-829B6275186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D79A39D-B382-C233-1188-1083607E8D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E085A6A-C451-E459-8DE5-66CF6D2DE85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17F0FC9-F7F2-3D38-C39E-97F11C589F6A}"/>
              </a:ext>
            </a:extLst>
          </p:cNvPr>
          <p:cNvSpPr>
            <a:spLocks noGrp="1"/>
          </p:cNvSpPr>
          <p:nvPr>
            <p:ph type="dt" sz="half" idx="10"/>
          </p:nvPr>
        </p:nvSpPr>
        <p:spPr/>
        <p:txBody>
          <a:bodyPr/>
          <a:lstStyle/>
          <a:p>
            <a:fld id="{C20BE6BC-FD20-DB41-B893-2DE4AE69249B}" type="datetimeFigureOut">
              <a:rPr lang="fr-FR" smtClean="0"/>
              <a:t>05/03/2026</a:t>
            </a:fld>
            <a:endParaRPr lang="fr-FR"/>
          </a:p>
        </p:txBody>
      </p:sp>
      <p:sp>
        <p:nvSpPr>
          <p:cNvPr id="8" name="Espace réservé du pied de page 7">
            <a:extLst>
              <a:ext uri="{FF2B5EF4-FFF2-40B4-BE49-F238E27FC236}">
                <a16:creationId xmlns:a16="http://schemas.microsoft.com/office/drawing/2014/main" id="{968262F8-62F1-6459-1513-616C66CF60B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C894D9A-7193-A54B-817B-95F048CADBE2}"/>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353986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C64008-33D2-F35C-DAAC-1C0DC26282E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5902307-C9A1-63AD-749E-ECCB582FB6D0}"/>
              </a:ext>
            </a:extLst>
          </p:cNvPr>
          <p:cNvSpPr>
            <a:spLocks noGrp="1"/>
          </p:cNvSpPr>
          <p:nvPr>
            <p:ph type="dt" sz="half" idx="10"/>
          </p:nvPr>
        </p:nvSpPr>
        <p:spPr/>
        <p:txBody>
          <a:bodyPr/>
          <a:lstStyle/>
          <a:p>
            <a:fld id="{C20BE6BC-FD20-DB41-B893-2DE4AE69249B}" type="datetimeFigureOut">
              <a:rPr lang="fr-FR" smtClean="0"/>
              <a:t>05/03/2026</a:t>
            </a:fld>
            <a:endParaRPr lang="fr-FR"/>
          </a:p>
        </p:txBody>
      </p:sp>
      <p:sp>
        <p:nvSpPr>
          <p:cNvPr id="4" name="Espace réservé du pied de page 3">
            <a:extLst>
              <a:ext uri="{FF2B5EF4-FFF2-40B4-BE49-F238E27FC236}">
                <a16:creationId xmlns:a16="http://schemas.microsoft.com/office/drawing/2014/main" id="{68C9B9C6-C537-FDAC-4F27-B69FB6A53B6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2FFEB20-8DA7-183E-EA57-63D8BAA4FED0}"/>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9051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629894F-ABCE-D185-5C7D-96760705632F}"/>
              </a:ext>
            </a:extLst>
          </p:cNvPr>
          <p:cNvSpPr>
            <a:spLocks noGrp="1"/>
          </p:cNvSpPr>
          <p:nvPr>
            <p:ph type="dt" sz="half" idx="10"/>
          </p:nvPr>
        </p:nvSpPr>
        <p:spPr/>
        <p:txBody>
          <a:bodyPr/>
          <a:lstStyle/>
          <a:p>
            <a:fld id="{C20BE6BC-FD20-DB41-B893-2DE4AE69249B}" type="datetimeFigureOut">
              <a:rPr lang="fr-FR" smtClean="0"/>
              <a:t>05/03/2026</a:t>
            </a:fld>
            <a:endParaRPr lang="fr-FR"/>
          </a:p>
        </p:txBody>
      </p:sp>
      <p:sp>
        <p:nvSpPr>
          <p:cNvPr id="3" name="Espace réservé du pied de page 2">
            <a:extLst>
              <a:ext uri="{FF2B5EF4-FFF2-40B4-BE49-F238E27FC236}">
                <a16:creationId xmlns:a16="http://schemas.microsoft.com/office/drawing/2014/main" id="{2E89C827-D069-A8AF-9541-B6BBECFB120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29EF2BF-7234-D731-2882-1B865D710DBB}"/>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290454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684CC-11AA-C860-052C-D2593BEC328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F5E462-A18E-E347-911F-E3378E0B08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2C98736-852B-0FD6-C068-F1FD3CF87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BE3C55-45BB-7BF4-562C-9D4CB71A1A2D}"/>
              </a:ext>
            </a:extLst>
          </p:cNvPr>
          <p:cNvSpPr>
            <a:spLocks noGrp="1"/>
          </p:cNvSpPr>
          <p:nvPr>
            <p:ph type="dt" sz="half" idx="10"/>
          </p:nvPr>
        </p:nvSpPr>
        <p:spPr/>
        <p:txBody>
          <a:bodyPr/>
          <a:lstStyle/>
          <a:p>
            <a:fld id="{C20BE6BC-FD20-DB41-B893-2DE4AE69249B}" type="datetimeFigureOut">
              <a:rPr lang="fr-FR" smtClean="0"/>
              <a:t>05/03/2026</a:t>
            </a:fld>
            <a:endParaRPr lang="fr-FR"/>
          </a:p>
        </p:txBody>
      </p:sp>
      <p:sp>
        <p:nvSpPr>
          <p:cNvPr id="6" name="Espace réservé du pied de page 5">
            <a:extLst>
              <a:ext uri="{FF2B5EF4-FFF2-40B4-BE49-F238E27FC236}">
                <a16:creationId xmlns:a16="http://schemas.microsoft.com/office/drawing/2014/main" id="{CE5319F9-24D6-6BA9-9C1D-6038B26C7B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01CFD43-CFB5-94DB-6A36-E9EEAA8A5044}"/>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335922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F04F67-1499-BBF6-B3E3-0FEE50F104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54AC7D8-9393-EEBE-A54C-B1FAB63BD1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475808C-EB60-AD1A-A2A9-FA2337E25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7B77707-A045-AB71-23A1-AF44F51AA156}"/>
              </a:ext>
            </a:extLst>
          </p:cNvPr>
          <p:cNvSpPr>
            <a:spLocks noGrp="1"/>
          </p:cNvSpPr>
          <p:nvPr>
            <p:ph type="dt" sz="half" idx="10"/>
          </p:nvPr>
        </p:nvSpPr>
        <p:spPr/>
        <p:txBody>
          <a:bodyPr/>
          <a:lstStyle/>
          <a:p>
            <a:fld id="{C20BE6BC-FD20-DB41-B893-2DE4AE69249B}" type="datetimeFigureOut">
              <a:rPr lang="fr-FR" smtClean="0"/>
              <a:t>05/03/2026</a:t>
            </a:fld>
            <a:endParaRPr lang="fr-FR"/>
          </a:p>
        </p:txBody>
      </p:sp>
      <p:sp>
        <p:nvSpPr>
          <p:cNvPr id="6" name="Espace réservé du pied de page 5">
            <a:extLst>
              <a:ext uri="{FF2B5EF4-FFF2-40B4-BE49-F238E27FC236}">
                <a16:creationId xmlns:a16="http://schemas.microsoft.com/office/drawing/2014/main" id="{7735A807-F13B-7BD7-A6CB-F4AC3EEBD6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ACAD4B0-4A85-E0BF-6DAA-510FA5D00406}"/>
              </a:ext>
            </a:extLst>
          </p:cNvPr>
          <p:cNvSpPr>
            <a:spLocks noGrp="1"/>
          </p:cNvSpPr>
          <p:nvPr>
            <p:ph type="sldNum" sz="quarter" idx="12"/>
          </p:nvPr>
        </p:nvSpPr>
        <p:spPr/>
        <p:txBody>
          <a:bodyPr/>
          <a:lstStyle/>
          <a:p>
            <a:fld id="{1C59C977-029D-B042-B458-DECD5B4ADA59}" type="slidenum">
              <a:rPr lang="fr-FR" smtClean="0"/>
              <a:t>‹N°›</a:t>
            </a:fld>
            <a:endParaRPr lang="fr-FR"/>
          </a:p>
        </p:txBody>
      </p:sp>
    </p:spTree>
    <p:extLst>
      <p:ext uri="{BB962C8B-B14F-4D97-AF65-F5344CB8AC3E}">
        <p14:creationId xmlns:p14="http://schemas.microsoft.com/office/powerpoint/2010/main" val="233792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28E07FE-CA09-E324-B6F6-B3AC1E2E5D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972220B-F5D4-7F15-BD36-5D5141848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4D8AC4-58AE-E5D1-6D58-FA0BDBF7E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BE6BC-FD20-DB41-B893-2DE4AE69249B}" type="datetimeFigureOut">
              <a:rPr lang="fr-FR" smtClean="0"/>
              <a:t>05/03/2026</a:t>
            </a:fld>
            <a:endParaRPr lang="fr-FR"/>
          </a:p>
        </p:txBody>
      </p:sp>
      <p:sp>
        <p:nvSpPr>
          <p:cNvPr id="5" name="Espace réservé du pied de page 4">
            <a:extLst>
              <a:ext uri="{FF2B5EF4-FFF2-40B4-BE49-F238E27FC236}">
                <a16:creationId xmlns:a16="http://schemas.microsoft.com/office/drawing/2014/main" id="{1EC4769C-D19E-D223-2A29-ED21D41E65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9232B7C-2E40-42C3-AB16-0214EA6C3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9C977-029D-B042-B458-DECD5B4ADA59}" type="slidenum">
              <a:rPr lang="fr-FR" smtClean="0"/>
              <a:t>‹N°›</a:t>
            </a:fld>
            <a:endParaRPr lang="fr-FR"/>
          </a:p>
        </p:txBody>
      </p:sp>
    </p:spTree>
    <p:extLst>
      <p:ext uri="{BB962C8B-B14F-4D97-AF65-F5344CB8AC3E}">
        <p14:creationId xmlns:p14="http://schemas.microsoft.com/office/powerpoint/2010/main" val="3228851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js2026edbs.sciencesconf.org/"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A4075-E1E9-D589-C7B4-165DB0830D21}"/>
              </a:ext>
            </a:extLst>
          </p:cNvPr>
          <p:cNvSpPr>
            <a:spLocks noGrp="1"/>
          </p:cNvSpPr>
          <p:nvPr>
            <p:ph type="ctrTitle"/>
          </p:nvPr>
        </p:nvSpPr>
        <p:spPr>
          <a:xfrm>
            <a:off x="1524000" y="1793572"/>
            <a:ext cx="9144000" cy="2387600"/>
          </a:xfrm>
        </p:spPr>
        <p:txBody>
          <a:bodyPr/>
          <a:lstStyle/>
          <a:p>
            <a:r>
              <a:rPr lang="fr-FR" dirty="0"/>
              <a:t>Conseil de l’ED biologie santé</a:t>
            </a:r>
          </a:p>
        </p:txBody>
      </p:sp>
      <p:sp>
        <p:nvSpPr>
          <p:cNvPr id="3" name="Sous-titre 2">
            <a:extLst>
              <a:ext uri="{FF2B5EF4-FFF2-40B4-BE49-F238E27FC236}">
                <a16:creationId xmlns:a16="http://schemas.microsoft.com/office/drawing/2014/main" id="{CF39E2EB-0DD3-58F4-BF3A-8152CB4677F6}"/>
              </a:ext>
            </a:extLst>
          </p:cNvPr>
          <p:cNvSpPr>
            <a:spLocks noGrp="1"/>
          </p:cNvSpPr>
          <p:nvPr>
            <p:ph type="subTitle" idx="1"/>
          </p:nvPr>
        </p:nvSpPr>
        <p:spPr>
          <a:xfrm>
            <a:off x="1524000" y="4273247"/>
            <a:ext cx="9144000" cy="1655762"/>
          </a:xfrm>
        </p:spPr>
        <p:txBody>
          <a:bodyPr/>
          <a:lstStyle/>
          <a:p>
            <a:r>
              <a:rPr lang="fr-FR" dirty="0"/>
              <a:t>12/01/2026</a:t>
            </a:r>
          </a:p>
        </p:txBody>
      </p:sp>
      <p:pic>
        <p:nvPicPr>
          <p:cNvPr id="5" name="Image 4">
            <a:extLst>
              <a:ext uri="{FF2B5EF4-FFF2-40B4-BE49-F238E27FC236}">
                <a16:creationId xmlns:a16="http://schemas.microsoft.com/office/drawing/2014/main" id="{2D0F294D-6171-1B59-D697-60C2FC4D65EC}"/>
              </a:ext>
            </a:extLst>
          </p:cNvPr>
          <p:cNvPicPr>
            <a:picLocks noChangeAspect="1"/>
          </p:cNvPicPr>
          <p:nvPr/>
        </p:nvPicPr>
        <p:blipFill>
          <a:blip r:embed="rId2"/>
          <a:stretch>
            <a:fillRect/>
          </a:stretch>
        </p:blipFill>
        <p:spPr>
          <a:xfrm>
            <a:off x="2470150" y="0"/>
            <a:ext cx="7251700" cy="2870200"/>
          </a:xfrm>
          <a:prstGeom prst="rect">
            <a:avLst/>
          </a:prstGeom>
        </p:spPr>
      </p:pic>
    </p:spTree>
    <p:extLst>
      <p:ext uri="{BB962C8B-B14F-4D97-AF65-F5344CB8AC3E}">
        <p14:creationId xmlns:p14="http://schemas.microsoft.com/office/powerpoint/2010/main" val="912358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A93D5-95C9-636C-0FFF-4D2D4A1EF7C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8919456-552B-0FC2-2635-AA11BF2323C7}"/>
              </a:ext>
            </a:extLst>
          </p:cNvPr>
          <p:cNvSpPr>
            <a:spLocks noGrp="1"/>
          </p:cNvSpPr>
          <p:nvPr>
            <p:ph type="title"/>
          </p:nvPr>
        </p:nvSpPr>
        <p:spPr>
          <a:xfrm>
            <a:off x="838200" y="-301557"/>
            <a:ext cx="10515600" cy="1325563"/>
          </a:xfrm>
        </p:spPr>
        <p:txBody>
          <a:bodyPr>
            <a:normAutofit/>
          </a:bodyPr>
          <a:lstStyle/>
          <a:p>
            <a:r>
              <a:rPr lang="fr-GB" sz="2800"/>
              <a:t>Calendrier 202</a:t>
            </a:r>
            <a:r>
              <a:rPr lang="fr-FR" sz="2800" dirty="0"/>
              <a:t>6-Angers</a:t>
            </a:r>
            <a:endParaRPr lang="fr-GB" sz="2800" dirty="0"/>
          </a:p>
        </p:txBody>
      </p:sp>
      <p:sp>
        <p:nvSpPr>
          <p:cNvPr id="3" name="Espace réservé du contenu 2">
            <a:extLst>
              <a:ext uri="{FF2B5EF4-FFF2-40B4-BE49-F238E27FC236}">
                <a16:creationId xmlns:a16="http://schemas.microsoft.com/office/drawing/2014/main" id="{82FAEE22-B94D-6310-0B92-03819B4E88AD}"/>
              </a:ext>
            </a:extLst>
          </p:cNvPr>
          <p:cNvSpPr>
            <a:spLocks noGrp="1"/>
          </p:cNvSpPr>
          <p:nvPr>
            <p:ph idx="1"/>
          </p:nvPr>
        </p:nvSpPr>
        <p:spPr>
          <a:xfrm>
            <a:off x="497732" y="361224"/>
            <a:ext cx="10856068" cy="5830042"/>
          </a:xfrm>
        </p:spPr>
        <p:txBody>
          <a:bodyPr>
            <a:noAutofit/>
          </a:bodyPr>
          <a:lstStyle/>
          <a:p>
            <a:pPr marL="0" indent="0" algn="just">
              <a:buNone/>
            </a:pP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tabLst>
                <a:tab pos="457200" algn="l"/>
              </a:tabLst>
            </a:pPr>
            <a:r>
              <a:rPr lang="fr-FR" sz="18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16 février </a:t>
            </a: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au 7 avril :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Dépôt des sujets </a:t>
            </a:r>
            <a:r>
              <a:rPr lang="fr-FR" sz="1800" b="1" kern="100" dirty="0">
                <a:latin typeface="Calibri" panose="020F0502020204030204" pitchFamily="34" charset="0"/>
                <a:ea typeface="Calibri" panose="020F0502020204030204" pitchFamily="34" charset="0"/>
                <a:cs typeface="Times New Roman" panose="02020603050405020304" pitchFamily="18" charset="0"/>
              </a:rPr>
              <a:t>sur AMETHIS -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1 sujet/porteur</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tabLst>
                <a:tab pos="457200" algn="l"/>
              </a:tabLst>
            </a:pP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7 avril au 17 avril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Validation des sujets par la Commission de site de l’ED</a:t>
            </a:r>
          </a:p>
          <a:p>
            <a:pPr marL="342900" lvl="0" indent="-342900" algn="just">
              <a:buFont typeface="+mj-lt"/>
              <a:buAutoNum type="arabicParenR"/>
              <a:tabLst>
                <a:tab pos="457200" algn="l"/>
              </a:tabLst>
            </a:pP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 avril au 22 mai</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Ouverture des candidatures = publication des sujets de thèse sur AMETHIS – Dossier</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3716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CV mentionnant clairement les notes et classements </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3716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Justificatifs de classement et relevés de notes</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371600" algn="l"/>
              </a:tabLst>
            </a:pPr>
            <a:r>
              <a:rPr lang="fr-FR" sz="1800" kern="100" dirty="0">
                <a:latin typeface="Calibri" panose="020F0502020204030204" pitchFamily="34" charset="0"/>
                <a:ea typeface="Calibri" panose="020F0502020204030204" pitchFamily="34" charset="0"/>
                <a:cs typeface="Times New Roman" panose="02020603050405020304" pitchFamily="18" charset="0"/>
              </a:rPr>
              <a:t>r</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ésumé du projet de recherche de Master 2</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3716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Lettre de motivation</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tabLst>
                <a:tab pos="457200" algn="l"/>
              </a:tabLst>
            </a:pP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25 mai au </a:t>
            </a:r>
            <a:r>
              <a:rPr lang="fr-FR" sz="1800"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8</a:t>
            </a: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juin à minuit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 Pré-sélection des candidatures par l’équipe encadrante via </a:t>
            </a:r>
            <a:r>
              <a:rPr lang="fr-FR" sz="1800" b="1" kern="100" dirty="0">
                <a:latin typeface="Calibri" panose="020F0502020204030204" pitchFamily="34" charset="0"/>
                <a:ea typeface="Calibri" panose="020F0502020204030204" pitchFamily="34" charset="0"/>
                <a:cs typeface="Times New Roman" panose="02020603050405020304" pitchFamily="18" charset="0"/>
              </a:rPr>
              <a:t>AMETHIS</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tabLst>
                <a:tab pos="457200" algn="l"/>
              </a:tabLst>
            </a:pP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9 juin au 15 juin</a:t>
            </a: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Les candidats finalisent leur dossier jusqu’au 13 juin à 00h00 -&gt;</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un résumé du projet de thèse de 2 pages maximum (format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pdf</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en français ou anglais). Ce résumé permet principalement d’attribuer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un.e</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rapporteur/rapportrice adapté. Celui-ci est préparé avec l’</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encadrant.e</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 dernière notes ajout possible jusqu’au 17 juin</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tabLst>
                <a:tab pos="457200" algn="l"/>
              </a:tabLst>
            </a:pP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 18 juin</a:t>
            </a: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Etape d’admissibilité  : </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classement des candidatures est effectué par la CSS (matin) puis la CR (après-midi)-&gt;convocations envoyées le 19 juin</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tabLst>
                <a:tab pos="457200" algn="l"/>
              </a:tabLst>
            </a:pP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29 juin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 Phase audition</a:t>
            </a:r>
            <a:r>
              <a:rPr lang="fr-GB" sz="1800" b="1" kern="100" dirty="0">
                <a:latin typeface="Calibri" panose="020F0502020204030204" pitchFamily="34" charset="0"/>
                <a:ea typeface="Calibri" panose="020F0502020204030204" pitchFamily="34" charset="0"/>
                <a:cs typeface="Times New Roman" panose="02020603050405020304" pitchFamily="18" charset="0"/>
              </a:rPr>
              <a:t> -&gt;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Un jury unique, mixte (interne/externe à UA, diversité des expertises, parité H/F) auditionne les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candidat.es</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et les classe - &gt; sur proposition de la CR</a:t>
            </a:r>
            <a:r>
              <a:rPr lang="fr-FR" sz="1800" kern="100" dirty="0">
                <a:latin typeface="Calibri" panose="020F0502020204030204" pitchFamily="34" charset="0"/>
                <a:ea typeface="Calibri" panose="020F0502020204030204" pitchFamily="34" charset="0"/>
                <a:cs typeface="Times New Roman" panose="02020603050405020304" pitchFamily="18" charset="0"/>
              </a:rPr>
              <a:t>- Angers-&gt; 1 er juillet</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tabLst>
                <a:tab pos="457200" algn="l"/>
              </a:tabLst>
            </a:pP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 juillet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Publication des </a:t>
            </a:r>
            <a:r>
              <a:rPr lang="fr-FR" sz="1800" b="1" kern="100" dirty="0">
                <a:latin typeface="Calibri" panose="020F0502020204030204" pitchFamily="34" charset="0"/>
                <a:ea typeface="Calibri" panose="020F0502020204030204" pitchFamily="34" charset="0"/>
                <a:cs typeface="Times New Roman" panose="02020603050405020304" pitchFamily="18" charset="0"/>
              </a:rPr>
              <a:t>r</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ésultats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après validation par le conseil de l’ED </a:t>
            </a:r>
          </a:p>
          <a:p>
            <a:pPr marL="0" lvl="0" indent="0" algn="just">
              <a:buNone/>
              <a:tabLst>
                <a:tab pos="457200" algn="l"/>
              </a:tabLst>
            </a:pPr>
            <a:endParaRPr lang="fr-GB" sz="1800" dirty="0"/>
          </a:p>
        </p:txBody>
      </p:sp>
    </p:spTree>
    <p:extLst>
      <p:ext uri="{BB962C8B-B14F-4D97-AF65-F5344CB8AC3E}">
        <p14:creationId xmlns:p14="http://schemas.microsoft.com/office/powerpoint/2010/main" val="307823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47AE0-CEF8-E3A0-2949-8F4C9851F47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1C509E4-4C8D-54D6-75CC-E1DDD35E1FE1}"/>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EECE32DD-AC6D-19EE-E6E2-2311240699D6}"/>
              </a:ext>
            </a:extLst>
          </p:cNvPr>
          <p:cNvSpPr>
            <a:spLocks noGrp="1"/>
          </p:cNvSpPr>
          <p:nvPr>
            <p:ph idx="1"/>
          </p:nvPr>
        </p:nvSpPr>
        <p:spPr/>
        <p:txBody>
          <a:bodyPr/>
          <a:lstStyle/>
          <a:p>
            <a:r>
              <a:rPr lang="fr-FR" dirty="0"/>
              <a:t>Point budget</a:t>
            </a:r>
          </a:p>
          <a:p>
            <a:r>
              <a:rPr lang="fr-FR" dirty="0"/>
              <a:t>Procédure d’attribution des CDE 2026</a:t>
            </a:r>
          </a:p>
          <a:p>
            <a:r>
              <a:rPr lang="fr-FR" dirty="0">
                <a:solidFill>
                  <a:schemeClr val="accent1"/>
                </a:solidFill>
              </a:rPr>
              <a:t>Les journées scientifiques</a:t>
            </a:r>
          </a:p>
          <a:p>
            <a:r>
              <a:rPr lang="fr-FR" dirty="0"/>
              <a:t>VAE</a:t>
            </a:r>
          </a:p>
          <a:p>
            <a:r>
              <a:rPr lang="fr-FR" dirty="0"/>
              <a:t>Femmes et sciences</a:t>
            </a:r>
          </a:p>
          <a:p>
            <a:r>
              <a:rPr lang="fr-FR" dirty="0"/>
              <a:t>Nouveau périmètre des ED à Nantes </a:t>
            </a:r>
          </a:p>
          <a:p>
            <a:r>
              <a:rPr lang="fr-FR" dirty="0"/>
              <a:t>Prochains conseils</a:t>
            </a:r>
          </a:p>
          <a:p>
            <a:endParaRPr lang="fr-FR" dirty="0"/>
          </a:p>
        </p:txBody>
      </p:sp>
      <p:pic>
        <p:nvPicPr>
          <p:cNvPr id="4" name="Image 3">
            <a:extLst>
              <a:ext uri="{FF2B5EF4-FFF2-40B4-BE49-F238E27FC236}">
                <a16:creationId xmlns:a16="http://schemas.microsoft.com/office/drawing/2014/main" id="{C0646140-3CBC-CD31-9F2F-0F53E3183C0C}"/>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248252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6384DE9-BBDB-401E-800A-76879C95B766}"/>
              </a:ext>
            </a:extLst>
          </p:cNvPr>
          <p:cNvSpPr>
            <a:spLocks noGrp="1"/>
          </p:cNvSpPr>
          <p:nvPr>
            <p:ph type="ctrTitle"/>
          </p:nvPr>
        </p:nvSpPr>
        <p:spPr>
          <a:xfrm>
            <a:off x="-408931" y="1540979"/>
            <a:ext cx="4335392" cy="1153262"/>
          </a:xfrm>
        </p:spPr>
        <p:txBody>
          <a:bodyPr anchor="b">
            <a:noAutofit/>
          </a:bodyPr>
          <a:lstStyle/>
          <a:p>
            <a:r>
              <a:rPr lang="fr-FR" sz="6600" b="1" dirty="0"/>
              <a:t>JBS</a:t>
            </a:r>
            <a:r>
              <a:rPr lang="fr-FR" sz="6600" b="1" dirty="0">
                <a:solidFill>
                  <a:srgbClr val="56A891"/>
                </a:solidFill>
              </a:rPr>
              <a:t> 2026</a:t>
            </a:r>
            <a:endParaRPr lang="fr-FR" sz="6600" dirty="0">
              <a:solidFill>
                <a:srgbClr val="56A891"/>
              </a:solidFill>
            </a:endParaRPr>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l="5045" t="-134" r="5217" b="60855"/>
          <a:stretch/>
        </p:blipFill>
        <p:spPr>
          <a:xfrm>
            <a:off x="0" y="-8164"/>
            <a:ext cx="7527471" cy="1647393"/>
          </a:xfrm>
          <a:prstGeom prst="rect">
            <a:avLst/>
          </a:prstGeom>
        </p:spPr>
      </p:pic>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13136" t="44831" r="54972" b="34589"/>
          <a:stretch/>
        </p:blipFill>
        <p:spPr>
          <a:xfrm>
            <a:off x="7742589" y="298504"/>
            <a:ext cx="1543879" cy="1411357"/>
          </a:xfrm>
          <a:prstGeom prst="rect">
            <a:avLst/>
          </a:prstGeom>
        </p:spPr>
      </p:pic>
      <p:pic>
        <p:nvPicPr>
          <p:cNvPr id="11" name="Image 10"/>
          <p:cNvPicPr>
            <a:picLocks noChangeAspect="1"/>
          </p:cNvPicPr>
          <p:nvPr/>
        </p:nvPicPr>
        <p:blipFill>
          <a:blip r:embed="rId4"/>
          <a:stretch>
            <a:fillRect/>
          </a:stretch>
        </p:blipFill>
        <p:spPr>
          <a:xfrm>
            <a:off x="8512549" y="434978"/>
            <a:ext cx="3980415" cy="1138407"/>
          </a:xfrm>
          <a:prstGeom prst="rect">
            <a:avLst/>
          </a:prstGeom>
        </p:spPr>
      </p:pic>
      <p:sp>
        <p:nvSpPr>
          <p:cNvPr id="2" name="Rectangle 1"/>
          <p:cNvSpPr/>
          <p:nvPr/>
        </p:nvSpPr>
        <p:spPr>
          <a:xfrm>
            <a:off x="3344656" y="1874635"/>
            <a:ext cx="6587957" cy="750975"/>
          </a:xfrm>
          <a:prstGeom prst="rect">
            <a:avLst/>
          </a:prstGeom>
        </p:spPr>
        <p:txBody>
          <a:bodyPr wrap="none">
            <a:spAutoFit/>
          </a:bodyPr>
          <a:lstStyle/>
          <a:p>
            <a:pPr lvl="0" algn="just">
              <a:lnSpc>
                <a:spcPct val="107000"/>
              </a:lnSpc>
              <a:spcAft>
                <a:spcPts val="0"/>
              </a:spcAft>
              <a:buSzPts val="1100"/>
              <a:tabLst>
                <a:tab pos="528955" algn="l"/>
                <a:tab pos="529590" algn="l"/>
              </a:tabLst>
            </a:pPr>
            <a:r>
              <a:rPr lang="fr-FR" sz="4000" b="1" dirty="0">
                <a:solidFill>
                  <a:srgbClr val="56A891"/>
                </a:solidFill>
                <a:latin typeface="+mj-lt"/>
                <a:ea typeface="Symbol" panose="05050102010706020507" pitchFamily="18" charset="2"/>
                <a:cs typeface="Calibri" panose="020F0502020204030204" pitchFamily="34" charset="0"/>
              </a:rPr>
              <a:t>Mercredi 29 avril 2026 à Angers</a:t>
            </a:r>
            <a:endParaRPr lang="fr-FR" sz="4000" b="1" dirty="0">
              <a:solidFill>
                <a:srgbClr val="56A891"/>
              </a:solidFill>
              <a:latin typeface="+mj-lt"/>
              <a:ea typeface="Symbol" panose="05050102010706020507" pitchFamily="18" charset="2"/>
              <a:cs typeface="Symbol" panose="05050102010706020507" pitchFamily="18" charset="2"/>
            </a:endParaRPr>
          </a:p>
        </p:txBody>
      </p:sp>
      <p:sp>
        <p:nvSpPr>
          <p:cNvPr id="12" name="Rectangle 11"/>
          <p:cNvSpPr/>
          <p:nvPr/>
        </p:nvSpPr>
        <p:spPr>
          <a:xfrm>
            <a:off x="234240" y="2717468"/>
            <a:ext cx="10177361" cy="923330"/>
          </a:xfrm>
          <a:prstGeom prst="rect">
            <a:avLst/>
          </a:prstGeom>
        </p:spPr>
        <p:txBody>
          <a:bodyPr wrap="square">
            <a:spAutoFit/>
          </a:bodyPr>
          <a:lstStyle/>
          <a:p>
            <a:pPr>
              <a:buFont typeface="Arial" panose="020B0604020202020204" pitchFamily="34" charset="0"/>
              <a:buChar char="•"/>
            </a:pPr>
            <a:r>
              <a:rPr lang="fr-FR" b="1" dirty="0">
                <a:solidFill>
                  <a:srgbClr val="222222"/>
                </a:solidFill>
                <a:latin typeface="Arial" panose="020B0604020202020204" pitchFamily="34" charset="0"/>
              </a:rPr>
              <a:t>Amphithéâtre Ambroise Paré, faculté de santé, Angers</a:t>
            </a:r>
            <a:r>
              <a:rPr lang="fr-FR" dirty="0">
                <a:solidFill>
                  <a:srgbClr val="222222"/>
                </a:solidFill>
                <a:latin typeface="Arial" panose="020B0604020202020204" pitchFamily="34" charset="0"/>
              </a:rPr>
              <a:t> : 200 places de 8h00 à 18h</a:t>
            </a:r>
          </a:p>
          <a:p>
            <a:pPr>
              <a:buFont typeface="Arial" panose="020B0604020202020204" pitchFamily="34" charset="0"/>
              <a:buChar char="•"/>
            </a:pPr>
            <a:r>
              <a:rPr lang="fr-FR" b="1" dirty="0">
                <a:solidFill>
                  <a:srgbClr val="222222"/>
                </a:solidFill>
                <a:latin typeface="Arial" panose="020B0604020202020204" pitchFamily="34" charset="0"/>
              </a:rPr>
              <a:t>Hall </a:t>
            </a:r>
            <a:r>
              <a:rPr lang="fr-FR" dirty="0">
                <a:solidFill>
                  <a:srgbClr val="222222"/>
                </a:solidFill>
                <a:latin typeface="Arial" panose="020B0604020202020204" pitchFamily="34" charset="0"/>
              </a:rPr>
              <a:t>8h00 à 18h : posters et pauses café </a:t>
            </a:r>
          </a:p>
          <a:p>
            <a:pPr>
              <a:buFont typeface="Arial" panose="020B0604020202020204" pitchFamily="34" charset="0"/>
              <a:buChar char="•"/>
            </a:pPr>
            <a:r>
              <a:rPr lang="fr-FR" b="1" dirty="0">
                <a:solidFill>
                  <a:srgbClr val="222222"/>
                </a:solidFill>
                <a:latin typeface="Arial" panose="020B0604020202020204" pitchFamily="34" charset="0"/>
              </a:rPr>
              <a:t>Trois salles de cours (D204,G101, H201) </a:t>
            </a:r>
            <a:r>
              <a:rPr lang="fr-FR" dirty="0">
                <a:solidFill>
                  <a:srgbClr val="222222"/>
                </a:solidFill>
                <a:latin typeface="Arial" panose="020B0604020202020204" pitchFamily="34" charset="0"/>
              </a:rPr>
              <a:t>8h00 à 18h : ateliers</a:t>
            </a:r>
            <a:endParaRPr lang="fr-FR" b="0" i="0" dirty="0">
              <a:solidFill>
                <a:srgbClr val="222222"/>
              </a:solidFill>
              <a:effectLst/>
              <a:latin typeface="Arial" panose="020B0604020202020204" pitchFamily="34" charset="0"/>
            </a:endParaRPr>
          </a:p>
        </p:txBody>
      </p:sp>
      <p:pic>
        <p:nvPicPr>
          <p:cNvPr id="4" name="Image 3">
            <a:extLst>
              <a:ext uri="{FF2B5EF4-FFF2-40B4-BE49-F238E27FC236}">
                <a16:creationId xmlns:a16="http://schemas.microsoft.com/office/drawing/2014/main" id="{0229BF91-66A4-BD58-3DE9-94BCAE661F30}"/>
              </a:ext>
            </a:extLst>
          </p:cNvPr>
          <p:cNvPicPr>
            <a:picLocks noChangeAspect="1"/>
          </p:cNvPicPr>
          <p:nvPr/>
        </p:nvPicPr>
        <p:blipFill>
          <a:blip r:embed="rId5"/>
          <a:stretch>
            <a:fillRect/>
          </a:stretch>
        </p:blipFill>
        <p:spPr>
          <a:xfrm>
            <a:off x="144808" y="3781569"/>
            <a:ext cx="3670944" cy="2448333"/>
          </a:xfrm>
          <a:prstGeom prst="rect">
            <a:avLst/>
          </a:prstGeom>
        </p:spPr>
      </p:pic>
      <p:pic>
        <p:nvPicPr>
          <p:cNvPr id="6" name="Image 5">
            <a:extLst>
              <a:ext uri="{FF2B5EF4-FFF2-40B4-BE49-F238E27FC236}">
                <a16:creationId xmlns:a16="http://schemas.microsoft.com/office/drawing/2014/main" id="{BBDD4C76-0428-86D3-8288-1E1899CD6254}"/>
              </a:ext>
            </a:extLst>
          </p:cNvPr>
          <p:cNvPicPr>
            <a:picLocks noChangeAspect="1"/>
          </p:cNvPicPr>
          <p:nvPr/>
        </p:nvPicPr>
        <p:blipFill>
          <a:blip r:embed="rId6"/>
          <a:stretch>
            <a:fillRect/>
          </a:stretch>
        </p:blipFill>
        <p:spPr>
          <a:xfrm>
            <a:off x="8480072" y="3830483"/>
            <a:ext cx="3684193" cy="2448333"/>
          </a:xfrm>
          <a:prstGeom prst="rect">
            <a:avLst/>
          </a:prstGeom>
        </p:spPr>
      </p:pic>
      <p:pic>
        <p:nvPicPr>
          <p:cNvPr id="9" name="Image 8">
            <a:extLst>
              <a:ext uri="{FF2B5EF4-FFF2-40B4-BE49-F238E27FC236}">
                <a16:creationId xmlns:a16="http://schemas.microsoft.com/office/drawing/2014/main" id="{1043A0F6-7588-2DB0-9934-ACFEC595AE47}"/>
              </a:ext>
            </a:extLst>
          </p:cNvPr>
          <p:cNvPicPr>
            <a:picLocks noChangeAspect="1"/>
          </p:cNvPicPr>
          <p:nvPr/>
        </p:nvPicPr>
        <p:blipFill>
          <a:blip r:embed="rId7"/>
          <a:stretch>
            <a:fillRect/>
          </a:stretch>
        </p:blipFill>
        <p:spPr>
          <a:xfrm>
            <a:off x="3926461" y="3892398"/>
            <a:ext cx="4453348" cy="2226674"/>
          </a:xfrm>
          <a:prstGeom prst="rect">
            <a:avLst/>
          </a:prstGeom>
        </p:spPr>
      </p:pic>
    </p:spTree>
    <p:extLst>
      <p:ext uri="{BB962C8B-B14F-4D97-AF65-F5344CB8AC3E}">
        <p14:creationId xmlns:p14="http://schemas.microsoft.com/office/powerpoint/2010/main" val="2335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551586" y="0"/>
            <a:ext cx="3980415" cy="1138407"/>
          </a:xfrm>
          <a:prstGeom prst="rect">
            <a:avLst/>
          </a:prstGeom>
        </p:spPr>
      </p:pic>
      <p:sp>
        <p:nvSpPr>
          <p:cNvPr id="7" name="Rectangle 6"/>
          <p:cNvSpPr/>
          <p:nvPr/>
        </p:nvSpPr>
        <p:spPr>
          <a:xfrm>
            <a:off x="1339098" y="5748835"/>
            <a:ext cx="9513277"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Arial" panose="020B0604020202020204" pitchFamily="34" charset="0"/>
              <a:buChar char="•"/>
            </a:pPr>
            <a:r>
              <a:rPr lang="fr-FR" sz="2400" dirty="0">
                <a:latin typeface="+mj-lt"/>
              </a:rPr>
              <a:t>Le </a:t>
            </a:r>
            <a:r>
              <a:rPr lang="fr-FR" sz="2400" b="1" dirty="0">
                <a:latin typeface="+mj-lt"/>
              </a:rPr>
              <a:t>site internet</a:t>
            </a:r>
            <a:r>
              <a:rPr lang="fr-FR" sz="2400" dirty="0">
                <a:latin typeface="+mj-lt"/>
              </a:rPr>
              <a:t> de l’événement : </a:t>
            </a:r>
            <a:r>
              <a:rPr lang="fr-FR" sz="2400" b="1" u="sng" dirty="0">
                <a:latin typeface="+mj-lt"/>
                <a:hlinkClick r:id="rId3"/>
              </a:rPr>
              <a:t>https://js2026edbs.sciencesconf.org/</a:t>
            </a:r>
            <a:endParaRPr lang="fr-FR" sz="2400" b="1" u="sng" dirty="0">
              <a:latin typeface="+mj-lt"/>
            </a:endParaRPr>
          </a:p>
          <a:p>
            <a:pPr>
              <a:buFont typeface="Arial" panose="020B0604020202020204" pitchFamily="34" charset="0"/>
              <a:buChar char="•"/>
            </a:pPr>
            <a:r>
              <a:rPr lang="fr-FR" sz="2400" b="1" u="sng" dirty="0">
                <a:latin typeface="+mj-lt"/>
              </a:rPr>
              <a:t>Appel à abstract mi-janvier</a:t>
            </a:r>
            <a:endParaRPr lang="fr-FR" sz="2400" b="1" dirty="0">
              <a:latin typeface="+mj-lt"/>
            </a:endParaRPr>
          </a:p>
        </p:txBody>
      </p:sp>
      <p:sp>
        <p:nvSpPr>
          <p:cNvPr id="6" name="Rectangle 5">
            <a:extLst>
              <a:ext uri="{FF2B5EF4-FFF2-40B4-BE49-F238E27FC236}">
                <a16:creationId xmlns:a16="http://schemas.microsoft.com/office/drawing/2014/main" id="{DD1EFFC2-347F-075C-8F66-C1C0A19AFF18}"/>
              </a:ext>
            </a:extLst>
          </p:cNvPr>
          <p:cNvSpPr/>
          <p:nvPr/>
        </p:nvSpPr>
        <p:spPr>
          <a:xfrm>
            <a:off x="330186" y="1046745"/>
            <a:ext cx="9513277" cy="3868688"/>
          </a:xfrm>
          <a:prstGeom prst="rect">
            <a:avLst/>
          </a:prstGeom>
        </p:spPr>
        <p:txBody>
          <a:bodyPr wrap="square">
            <a:spAutoFit/>
          </a:bodyPr>
          <a:lstStyle/>
          <a:p>
            <a:pPr algn="just">
              <a:lnSpc>
                <a:spcPct val="107000"/>
              </a:lnSpc>
              <a:spcAft>
                <a:spcPts val="800"/>
              </a:spcAft>
            </a:pPr>
            <a:r>
              <a:rPr lang="fr-FR" sz="2400" b="1" dirty="0">
                <a:solidFill>
                  <a:srgbClr val="56A891"/>
                </a:solidFill>
                <a:ea typeface="Calibri" panose="020F0502020204030204" pitchFamily="34" charset="0"/>
                <a:cs typeface="Times New Roman" panose="02020603050405020304" pitchFamily="18" charset="0"/>
              </a:rPr>
              <a:t>Programme proposé</a:t>
            </a:r>
            <a:endParaRPr lang="fr-FR" sz="24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fr-FR" sz="2000" dirty="0">
                <a:ea typeface="Calibri" panose="020F0502020204030204" pitchFamily="34" charset="0"/>
                <a:cs typeface="Times New Roman" panose="02020603050405020304" pitchFamily="18" charset="0"/>
              </a:rPr>
              <a:t>9h-10h : </a:t>
            </a:r>
            <a:r>
              <a:rPr lang="fr-FR" sz="2000" b="1" dirty="0">
                <a:ea typeface="Calibri" panose="020F0502020204030204" pitchFamily="34" charset="0"/>
                <a:cs typeface="Times New Roman" panose="02020603050405020304" pitchFamily="18" charset="0"/>
              </a:rPr>
              <a:t>Conférence </a:t>
            </a:r>
            <a:r>
              <a:rPr lang="fr-FR" sz="2000" dirty="0">
                <a:ea typeface="Calibri" panose="020F0502020204030204" pitchFamily="34" charset="0"/>
                <a:cs typeface="Times New Roman" panose="02020603050405020304" pitchFamily="18" charset="0"/>
              </a:rPr>
              <a:t>« Recherche participative en santé : pourquoi et comment la développer ? » de Sonia Prot-Labarthe et Anne </a:t>
            </a:r>
            <a:r>
              <a:rPr lang="fr-FR" sz="2000" dirty="0" err="1">
                <a:ea typeface="Calibri" panose="020F0502020204030204" pitchFamily="34" charset="0"/>
                <a:cs typeface="Times New Roman" panose="02020603050405020304" pitchFamily="18" charset="0"/>
              </a:rPr>
              <a:t>Cateloy</a:t>
            </a:r>
            <a:r>
              <a:rPr lang="fr-FR" sz="2000" dirty="0">
                <a:ea typeface="Calibri" panose="020F0502020204030204" pitchFamily="34" charset="0"/>
                <a:cs typeface="Times New Roman" panose="02020603050405020304" pitchFamily="18" charset="0"/>
              </a:rPr>
              <a:t>, Mission d’Appui du Partenariat Patient en Santé (MAPPS)</a:t>
            </a:r>
          </a:p>
          <a:p>
            <a:pPr marL="342900" lvl="0" indent="-342900" algn="just">
              <a:lnSpc>
                <a:spcPct val="107000"/>
              </a:lnSpc>
              <a:spcAft>
                <a:spcPts val="0"/>
              </a:spcAft>
              <a:buFont typeface="Arial" panose="020B0604020202020204" pitchFamily="34" charset="0"/>
              <a:buChar char="•"/>
            </a:pPr>
            <a:r>
              <a:rPr lang="fr-FR" sz="2000" dirty="0">
                <a:ea typeface="Calibri" panose="020F0502020204030204" pitchFamily="34" charset="0"/>
                <a:cs typeface="Times New Roman" panose="02020603050405020304" pitchFamily="18" charset="0"/>
              </a:rPr>
              <a:t>10h-10h45 : </a:t>
            </a:r>
            <a:r>
              <a:rPr lang="fr-FR" sz="2000" b="1" dirty="0">
                <a:ea typeface="Calibri" panose="020F0502020204030204" pitchFamily="34" charset="0"/>
                <a:cs typeface="Times New Roman" panose="02020603050405020304" pitchFamily="18" charset="0"/>
              </a:rPr>
              <a:t>Pause-café et posters </a:t>
            </a:r>
            <a:r>
              <a:rPr lang="fr-FR" sz="2000" dirty="0">
                <a:ea typeface="Calibri" panose="020F0502020204030204" pitchFamily="34" charset="0"/>
                <a:cs typeface="Times New Roman" panose="02020603050405020304" pitchFamily="18" charset="0"/>
              </a:rPr>
              <a:t>(15 posters auditionnés par un jury)</a:t>
            </a:r>
          </a:p>
          <a:p>
            <a:pPr marL="342900" lvl="0" indent="-342900" algn="just">
              <a:lnSpc>
                <a:spcPct val="107000"/>
              </a:lnSpc>
              <a:spcAft>
                <a:spcPts val="0"/>
              </a:spcAft>
              <a:buFont typeface="Arial" panose="020B0604020202020204" pitchFamily="34" charset="0"/>
              <a:buChar char="•"/>
            </a:pPr>
            <a:r>
              <a:rPr lang="fr-FR" sz="2000" dirty="0">
                <a:ea typeface="Calibri" panose="020F0502020204030204" pitchFamily="34" charset="0"/>
                <a:cs typeface="Times New Roman" panose="02020603050405020304" pitchFamily="18" charset="0"/>
              </a:rPr>
              <a:t>10h45-12h : </a:t>
            </a:r>
            <a:r>
              <a:rPr lang="fr-FR" sz="2000" b="1" dirty="0">
                <a:ea typeface="Calibri" panose="020F0502020204030204" pitchFamily="34" charset="0"/>
                <a:cs typeface="Times New Roman" panose="02020603050405020304" pitchFamily="18" charset="0"/>
              </a:rPr>
              <a:t>8 Communications orales </a:t>
            </a:r>
            <a:r>
              <a:rPr lang="fr-FR" sz="2000" dirty="0">
                <a:ea typeface="Calibri" panose="020F0502020204030204" pitchFamily="34" charset="0"/>
                <a:cs typeface="Times New Roman" panose="02020603050405020304" pitchFamily="18" charset="0"/>
              </a:rPr>
              <a:t>(</a:t>
            </a:r>
            <a:r>
              <a:rPr lang="fr-FR" sz="2000" dirty="0"/>
              <a:t>8 min +2 min questions)</a:t>
            </a:r>
            <a:endParaRPr lang="fr-FR" sz="2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fr-FR" sz="2000" dirty="0">
                <a:ea typeface="Calibri" panose="020F0502020204030204" pitchFamily="34" charset="0"/>
                <a:cs typeface="Times New Roman" panose="02020603050405020304" pitchFamily="18" charset="0"/>
              </a:rPr>
              <a:t>12h-13h30</a:t>
            </a:r>
            <a:r>
              <a:rPr lang="fr-FR" sz="2000" b="1" dirty="0">
                <a:ea typeface="Calibri" panose="020F0502020204030204" pitchFamily="34" charset="0"/>
                <a:cs typeface="Times New Roman" panose="02020603050405020304" pitchFamily="18" charset="0"/>
              </a:rPr>
              <a:t> </a:t>
            </a:r>
            <a:r>
              <a:rPr lang="fr-FR" sz="2000" dirty="0">
                <a:ea typeface="Calibri" panose="020F0502020204030204" pitchFamily="34" charset="0"/>
                <a:cs typeface="Times New Roman" panose="02020603050405020304" pitchFamily="18" charset="0"/>
              </a:rPr>
              <a:t>: </a:t>
            </a:r>
            <a:r>
              <a:rPr lang="fr-FR" sz="2000" b="1" dirty="0">
                <a:ea typeface="Calibri" panose="020F0502020204030204" pitchFamily="34" charset="0"/>
                <a:cs typeface="Times New Roman" panose="02020603050405020304" pitchFamily="18" charset="0"/>
              </a:rPr>
              <a:t>pause déjeuner/animation « team building »</a:t>
            </a:r>
          </a:p>
          <a:p>
            <a:pPr marL="342900" lvl="0" indent="-342900" algn="just">
              <a:lnSpc>
                <a:spcPct val="107000"/>
              </a:lnSpc>
              <a:spcAft>
                <a:spcPts val="0"/>
              </a:spcAft>
              <a:buFont typeface="Arial" panose="020B0604020202020204" pitchFamily="34" charset="0"/>
              <a:buChar char="•"/>
            </a:pPr>
            <a:r>
              <a:rPr lang="fr-FR" sz="2000" dirty="0">
                <a:ea typeface="Calibri" panose="020F0502020204030204" pitchFamily="34" charset="0"/>
                <a:cs typeface="Times New Roman" panose="02020603050405020304" pitchFamily="18" charset="0"/>
              </a:rPr>
              <a:t>13h30-14h45</a:t>
            </a:r>
            <a:r>
              <a:rPr lang="fr-FR" sz="2000" b="1" dirty="0">
                <a:ea typeface="Calibri" panose="020F0502020204030204" pitchFamily="34" charset="0"/>
                <a:cs typeface="Times New Roman" panose="02020603050405020304" pitchFamily="18" charset="0"/>
              </a:rPr>
              <a:t> </a:t>
            </a:r>
            <a:r>
              <a:rPr lang="fr-FR" sz="2000" dirty="0">
                <a:ea typeface="Calibri" panose="020F0502020204030204" pitchFamily="34" charset="0"/>
                <a:cs typeface="Times New Roman" panose="02020603050405020304" pitchFamily="18" charset="0"/>
              </a:rPr>
              <a:t>: </a:t>
            </a:r>
            <a:r>
              <a:rPr lang="fr-FR" sz="2000" b="1" dirty="0">
                <a:ea typeface="Calibri" panose="020F0502020204030204" pitchFamily="34" charset="0"/>
                <a:cs typeface="Times New Roman" panose="02020603050405020304" pitchFamily="18" charset="0"/>
              </a:rPr>
              <a:t>8 Communications orales </a:t>
            </a:r>
            <a:r>
              <a:rPr lang="fr-FR" sz="2000" dirty="0">
                <a:ea typeface="Calibri" panose="020F0502020204030204" pitchFamily="34" charset="0"/>
                <a:cs typeface="Times New Roman" panose="02020603050405020304" pitchFamily="18" charset="0"/>
              </a:rPr>
              <a:t>(</a:t>
            </a:r>
            <a:r>
              <a:rPr lang="fr-FR" sz="2000" dirty="0"/>
              <a:t>8 min +2 min questions)</a:t>
            </a:r>
            <a:endParaRPr lang="fr-FR" sz="2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fr-FR" sz="2000" dirty="0">
                <a:ea typeface="Calibri" panose="020F0502020204030204" pitchFamily="34" charset="0"/>
                <a:cs typeface="Times New Roman" panose="02020603050405020304" pitchFamily="18" charset="0"/>
              </a:rPr>
              <a:t>14h45-16h45 : Session «</a:t>
            </a:r>
            <a:r>
              <a:rPr lang="fr-FR" sz="2000" b="1" dirty="0">
                <a:ea typeface="Calibri" panose="020F0502020204030204" pitchFamily="34" charset="0"/>
                <a:cs typeface="Times New Roman" panose="02020603050405020304" pitchFamily="18" charset="0"/>
              </a:rPr>
              <a:t> Projet professionnel </a:t>
            </a:r>
            <a:r>
              <a:rPr lang="fr-FR" sz="2000" dirty="0">
                <a:ea typeface="Calibri" panose="020F0502020204030204" pitchFamily="34" charset="0"/>
                <a:cs typeface="Times New Roman" panose="02020603050405020304" pitchFamily="18" charset="0"/>
              </a:rPr>
              <a:t>»</a:t>
            </a:r>
            <a:endParaRPr lang="fr-FR" sz="2000" dirty="0">
              <a:solidFill>
                <a:srgbClr val="FF0000"/>
              </a:solidFill>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fr-FR" sz="2000" dirty="0">
                <a:ea typeface="Calibri" panose="020F0502020204030204" pitchFamily="34" charset="0"/>
                <a:cs typeface="Times New Roman" panose="02020603050405020304" pitchFamily="18" charset="0"/>
              </a:rPr>
              <a:t>16h45-17h30 : </a:t>
            </a:r>
            <a:r>
              <a:rPr lang="fr-FR" sz="2000" b="1" dirty="0">
                <a:ea typeface="Calibri" panose="020F0502020204030204" pitchFamily="34" charset="0"/>
                <a:cs typeface="Times New Roman" panose="02020603050405020304" pitchFamily="18" charset="0"/>
              </a:rPr>
              <a:t>Pause-café et posters </a:t>
            </a:r>
            <a:r>
              <a:rPr lang="fr-FR" sz="2000" dirty="0">
                <a:ea typeface="Calibri" panose="020F0502020204030204" pitchFamily="34" charset="0"/>
                <a:cs typeface="Times New Roman" panose="02020603050405020304" pitchFamily="18" charset="0"/>
              </a:rPr>
              <a:t>(15 posters auditionnés par un jury)</a:t>
            </a:r>
          </a:p>
          <a:p>
            <a:pPr marL="342900" lvl="0" indent="-342900" algn="just">
              <a:lnSpc>
                <a:spcPct val="107000"/>
              </a:lnSpc>
              <a:spcAft>
                <a:spcPts val="800"/>
              </a:spcAft>
              <a:buFont typeface="Arial" panose="020B0604020202020204" pitchFamily="34" charset="0"/>
              <a:buChar char="•"/>
            </a:pPr>
            <a:r>
              <a:rPr lang="fr-FR" sz="2000" dirty="0">
                <a:ea typeface="Calibri" panose="020F0502020204030204" pitchFamily="34" charset="0"/>
                <a:cs typeface="Times New Roman" panose="02020603050405020304" pitchFamily="18" charset="0"/>
              </a:rPr>
              <a:t>17h30 : remise des prix</a:t>
            </a:r>
          </a:p>
        </p:txBody>
      </p:sp>
      <p:pic>
        <p:nvPicPr>
          <p:cNvPr id="8" name="Picture 2" descr="Sonia Prot-Labarthe">
            <a:extLst>
              <a:ext uri="{FF2B5EF4-FFF2-40B4-BE49-F238E27FC236}">
                <a16:creationId xmlns:a16="http://schemas.microsoft.com/office/drawing/2014/main" id="{EB661CBC-BB59-59BB-56F8-9173E638C2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2205" y="2039391"/>
            <a:ext cx="1389609" cy="13896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3A0E697B-E744-5CD4-0228-F44B6322374B}"/>
              </a:ext>
            </a:extLst>
          </p:cNvPr>
          <p:cNvPicPr>
            <a:picLocks noChangeAspect="1"/>
          </p:cNvPicPr>
          <p:nvPr/>
        </p:nvPicPr>
        <p:blipFill>
          <a:blip r:embed="rId5"/>
          <a:stretch>
            <a:fillRect/>
          </a:stretch>
        </p:blipFill>
        <p:spPr>
          <a:xfrm>
            <a:off x="10157571" y="3603294"/>
            <a:ext cx="1389609" cy="13896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233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2007" y="238927"/>
            <a:ext cx="8489156" cy="6380145"/>
          </a:xfrm>
          <a:prstGeom prst="rect">
            <a:avLst/>
          </a:prstGeom>
        </p:spPr>
        <p:txBody>
          <a:bodyPr wrap="square">
            <a:spAutoFit/>
          </a:bodyPr>
          <a:lstStyle/>
          <a:p>
            <a:pPr algn="just">
              <a:lnSpc>
                <a:spcPct val="107000"/>
              </a:lnSpc>
              <a:spcAft>
                <a:spcPts val="800"/>
              </a:spcAft>
            </a:pPr>
            <a:r>
              <a:rPr lang="fr-FR" sz="2400" u="sng" dirty="0">
                <a:latin typeface="Calibri" panose="020F0502020204030204" pitchFamily="34" charset="0"/>
                <a:ea typeface="Times New Roman" panose="02020603050405020304" pitchFamily="18" charset="0"/>
                <a:cs typeface="Calibri" panose="020F0502020204030204" pitchFamily="34" charset="0"/>
              </a:rPr>
              <a:t>Session « Projet professionnel »</a:t>
            </a:r>
          </a:p>
          <a:p>
            <a:pPr algn="just">
              <a:lnSpc>
                <a:spcPct val="107000"/>
              </a:lnSpc>
              <a:spcAft>
                <a:spcPts val="800"/>
              </a:spcAft>
            </a:pPr>
            <a:r>
              <a:rPr lang="fr-FR" dirty="0">
                <a:latin typeface="Calibri" panose="020F0502020204030204" pitchFamily="34" charset="0"/>
                <a:ea typeface="Times New Roman" panose="02020603050405020304" pitchFamily="18" charset="0"/>
                <a:cs typeface="Calibri" panose="020F0502020204030204" pitchFamily="34" charset="0"/>
              </a:rPr>
              <a:t>Organisation d’un </a:t>
            </a:r>
            <a:r>
              <a:rPr lang="fr-FR" b="1" dirty="0">
                <a:latin typeface="Calibri" panose="020F0502020204030204" pitchFamily="34" charset="0"/>
                <a:ea typeface="Times New Roman" panose="02020603050405020304" pitchFamily="18" charset="0"/>
                <a:cs typeface="Calibri" panose="020F0502020204030204" pitchFamily="34" charset="0"/>
              </a:rPr>
              <a:t>atelier Work-Life Balance d’une heure (100 personnes)</a:t>
            </a:r>
            <a:r>
              <a:rPr lang="fr-FR" dirty="0">
                <a:latin typeface="Calibri" panose="020F0502020204030204" pitchFamily="34" charset="0"/>
                <a:ea typeface="Times New Roman" panose="02020603050405020304" pitchFamily="18" charset="0"/>
                <a:cs typeface="Calibri" panose="020F0502020204030204" pitchFamily="34" charset="0"/>
              </a:rPr>
              <a:t>, suivi de </a:t>
            </a:r>
            <a:r>
              <a:rPr lang="fr-FR" b="1" dirty="0">
                <a:latin typeface="Calibri" panose="020F0502020204030204" pitchFamily="34" charset="0"/>
                <a:ea typeface="Times New Roman" panose="02020603050405020304" pitchFamily="18" charset="0"/>
                <a:cs typeface="Calibri" panose="020F0502020204030204" pitchFamily="34" charset="0"/>
              </a:rPr>
              <a:t>groupes restreints</a:t>
            </a:r>
            <a:r>
              <a:rPr lang="fr-FR" dirty="0">
                <a:latin typeface="Calibri" panose="020F0502020204030204" pitchFamily="34" charset="0"/>
                <a:ea typeface="Times New Roman" panose="02020603050405020304" pitchFamily="18" charset="0"/>
                <a:cs typeface="Calibri" panose="020F0502020204030204" pitchFamily="34" charset="0"/>
              </a:rPr>
              <a:t> répartis sur différents ateliers :</a:t>
            </a:r>
          </a:p>
          <a:p>
            <a:pPr algn="just">
              <a:lnSpc>
                <a:spcPct val="107000"/>
              </a:lnSpc>
              <a:spcAft>
                <a:spcPts val="800"/>
              </a:spcAft>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b="1" dirty="0">
                <a:latin typeface="Calibri" panose="020F0502020204030204" pitchFamily="34" charset="0"/>
                <a:ea typeface="Times New Roman" panose="02020603050405020304" pitchFamily="18" charset="0"/>
                <a:cs typeface="Calibri" panose="020F0502020204030204" pitchFamily="34" charset="0"/>
              </a:rPr>
              <a:t>Bioéthique</a:t>
            </a:r>
            <a:r>
              <a:rPr lang="fr-FR" dirty="0">
                <a:latin typeface="Calibri" panose="020F0502020204030204" pitchFamily="34" charset="0"/>
                <a:ea typeface="Times New Roman" panose="02020603050405020304" pitchFamily="18" charset="0"/>
                <a:cs typeface="Calibri" panose="020F0502020204030204" pitchFamily="34" charset="0"/>
              </a:rPr>
              <a:t> / IA </a:t>
            </a:r>
            <a:r>
              <a:rPr lang="fr-FR" dirty="0">
                <a:latin typeface="Calibri" panose="020F0502020204030204" pitchFamily="34" charset="0"/>
                <a:ea typeface="Calibri" panose="020F0502020204030204" pitchFamily="34" charset="0"/>
                <a:cs typeface="Calibri" panose="020F0502020204030204" pitchFamily="34" charset="0"/>
              </a:rPr>
              <a:t>Guillaume Durand, Maître de conférences HDR en Philosophie - Nantes Université, </a:t>
            </a:r>
            <a:r>
              <a:rPr lang="fr-FR" dirty="0" err="1">
                <a:latin typeface="Calibri" panose="020F0502020204030204" pitchFamily="34" charset="0"/>
                <a:ea typeface="Calibri" panose="020F0502020204030204" pitchFamily="34" charset="0"/>
                <a:cs typeface="Calibri" panose="020F0502020204030204" pitchFamily="34" charset="0"/>
              </a:rPr>
              <a:t>RMeS</a:t>
            </a:r>
            <a:r>
              <a:rPr lang="fr-FR" dirty="0">
                <a:latin typeface="Calibri" panose="020F0502020204030204" pitchFamily="34" charset="0"/>
                <a:ea typeface="Calibri" panose="020F0502020204030204" pitchFamily="34" charset="0"/>
                <a:cs typeface="Calibri" panose="020F0502020204030204" pitchFamily="34" charset="0"/>
              </a:rPr>
              <a:t> (INSERM, UMRS 1229), référent Intégrité Scientifique </a:t>
            </a:r>
          </a:p>
          <a:p>
            <a:pPr marL="342900" lvl="0" indent="-342900" algn="just">
              <a:lnSpc>
                <a:spcPct val="107000"/>
              </a:lnSpc>
              <a:spcAft>
                <a:spcPts val="0"/>
              </a:spcAft>
              <a:buFont typeface="Symbol" panose="05050102010706020507" pitchFamily="18" charset="2"/>
              <a:buChar char=""/>
            </a:pPr>
            <a:endParaRPr lang="fr-FR"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fr-FR"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r>
              <a:rPr lang="fr-FR" dirty="0">
                <a:latin typeface="Calibri" panose="020F0502020204030204" pitchFamily="34" charset="0"/>
                <a:ea typeface="Times New Roman" panose="02020603050405020304" pitchFamily="18" charset="0"/>
                <a:cs typeface="Calibri" panose="020F0502020204030204" pitchFamily="34" charset="0"/>
              </a:rPr>
              <a:t>Atelier scientifique </a:t>
            </a:r>
            <a:r>
              <a:rPr lang="fr-FR" b="1" dirty="0">
                <a:latin typeface="Calibri" panose="020F0502020204030204" pitchFamily="34" charset="0"/>
                <a:ea typeface="Times New Roman" panose="02020603050405020304" pitchFamily="18" charset="0"/>
                <a:cs typeface="Calibri" panose="020F0502020204030204" pitchFamily="34" charset="0"/>
              </a:rPr>
              <a:t>biologie spatiale</a:t>
            </a:r>
            <a:r>
              <a:rPr lang="fr-FR" dirty="0">
                <a:latin typeface="Calibri" panose="020F0502020204030204" pitchFamily="34" charset="0"/>
                <a:ea typeface="Times New Roman" panose="02020603050405020304" pitchFamily="18" charset="0"/>
                <a:cs typeface="Calibri" panose="020F0502020204030204" pitchFamily="34" charset="0"/>
              </a:rPr>
              <a:t>, plateforme </a:t>
            </a:r>
            <a:r>
              <a:rPr lang="fr-FR" dirty="0" err="1">
                <a:latin typeface="Calibri" panose="020F0502020204030204" pitchFamily="34" charset="0"/>
                <a:ea typeface="Times New Roman" panose="02020603050405020304" pitchFamily="18" charset="0"/>
                <a:cs typeface="Calibri" panose="020F0502020204030204" pitchFamily="34" charset="0"/>
              </a:rPr>
              <a:t>SpoT</a:t>
            </a:r>
            <a:r>
              <a:rPr lang="fr-FR" dirty="0">
                <a:latin typeface="Calibri" panose="020F0502020204030204" pitchFamily="34" charset="0"/>
                <a:ea typeface="Times New Roman" panose="02020603050405020304" pitchFamily="18" charset="0"/>
                <a:cs typeface="Calibri" panose="020F0502020204030204" pitchFamily="34" charset="0"/>
              </a:rPr>
              <a:t> Spatial </a:t>
            </a:r>
            <a:r>
              <a:rPr lang="fr-FR" dirty="0" err="1">
                <a:latin typeface="Calibri" panose="020F0502020204030204" pitchFamily="34" charset="0"/>
                <a:ea typeface="Times New Roman" panose="02020603050405020304" pitchFamily="18" charset="0"/>
                <a:cs typeface="Calibri" panose="020F0502020204030204" pitchFamily="34" charset="0"/>
              </a:rPr>
              <a:t>Omics</a:t>
            </a:r>
            <a:r>
              <a:rPr lang="fr-FR" dirty="0">
                <a:latin typeface="Calibri" panose="020F0502020204030204" pitchFamily="34" charset="0"/>
                <a:ea typeface="Times New Roman" panose="02020603050405020304" pitchFamily="18" charset="0"/>
                <a:cs typeface="Calibri" panose="020F0502020204030204" pitchFamily="34" charset="0"/>
              </a:rPr>
              <a:t> &amp; Technologies, Nantes,</a:t>
            </a:r>
            <a:r>
              <a:rPr lang="fr-FR"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ea typeface="Calibri" panose="020F0502020204030204" pitchFamily="34" charset="0"/>
                <a:cs typeface="Calibri" panose="020F0502020204030204" pitchFamily="34" charset="0"/>
              </a:rPr>
              <a:t>Marie-Astrid </a:t>
            </a:r>
            <a:r>
              <a:rPr lang="fr-FR" dirty="0" err="1">
                <a:latin typeface="Calibri" panose="020F0502020204030204" pitchFamily="34" charset="0"/>
                <a:ea typeface="Calibri" panose="020F0502020204030204" pitchFamily="34" charset="0"/>
                <a:cs typeface="Calibri" panose="020F0502020204030204" pitchFamily="34" charset="0"/>
              </a:rPr>
              <a:t>Boutet</a:t>
            </a:r>
            <a:r>
              <a:rPr lang="fr-FR" dirty="0">
                <a:latin typeface="Calibri" panose="020F0502020204030204" pitchFamily="34" charset="0"/>
                <a:ea typeface="Calibri" panose="020F0502020204030204" pitchFamily="34" charset="0"/>
                <a:cs typeface="Calibri" panose="020F0502020204030204" pitchFamily="34" charset="0"/>
              </a:rPr>
              <a:t> (Chargée de Recherche UMR </a:t>
            </a:r>
            <a:r>
              <a:rPr lang="fr-FR" dirty="0" err="1">
                <a:latin typeface="Calibri" panose="020F0502020204030204" pitchFamily="34" charset="0"/>
                <a:ea typeface="Calibri" panose="020F0502020204030204" pitchFamily="34" charset="0"/>
                <a:cs typeface="Calibri" panose="020F0502020204030204" pitchFamily="34" charset="0"/>
              </a:rPr>
              <a:t>RMeS</a:t>
            </a:r>
            <a:r>
              <a:rPr lang="fr-FR" dirty="0">
                <a:latin typeface="Calibri" panose="020F0502020204030204" pitchFamily="34" charset="0"/>
                <a:ea typeface="Calibri" panose="020F0502020204030204" pitchFamily="34" charset="0"/>
                <a:cs typeface="Calibri" panose="020F0502020204030204" pitchFamily="34" charset="0"/>
              </a:rPr>
              <a:t> et responsable scientifique plateforme SC3M et Richard Danger, Chargé de Recherche UMR CR2TI)</a:t>
            </a:r>
          </a:p>
          <a:p>
            <a:pPr marL="342900" lvl="0" indent="-342900" algn="just">
              <a:lnSpc>
                <a:spcPct val="107000"/>
              </a:lnSpc>
              <a:spcAft>
                <a:spcPts val="0"/>
              </a:spcAft>
              <a:buFont typeface="Symbol" panose="05050102010706020507" pitchFamily="18" charset="2"/>
              <a:buChar char=""/>
            </a:pPr>
            <a:endParaRPr lang="fr-FR"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fr-FR"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fr-FR"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r>
              <a:rPr lang="fr-FR" dirty="0">
                <a:latin typeface="Calibri" panose="020F0502020204030204" pitchFamily="34" charset="0"/>
                <a:ea typeface="Times New Roman" panose="02020603050405020304" pitchFamily="18" charset="0"/>
                <a:cs typeface="Calibri" panose="020F0502020204030204" pitchFamily="34" charset="0"/>
              </a:rPr>
              <a:t>Cabinet de </a:t>
            </a:r>
            <a:r>
              <a:rPr lang="fr-FR" b="1" dirty="0">
                <a:latin typeface="Calibri" panose="020F0502020204030204" pitchFamily="34" charset="0"/>
                <a:ea typeface="Times New Roman" panose="02020603050405020304" pitchFamily="18" charset="0"/>
                <a:cs typeface="Calibri" panose="020F0502020204030204" pitchFamily="34" charset="0"/>
              </a:rPr>
              <a:t>recrutement PhD Talents </a:t>
            </a:r>
            <a:r>
              <a:rPr lang="fr-FR" dirty="0">
                <a:latin typeface="Calibri" panose="020F0502020204030204" pitchFamily="34" charset="0"/>
                <a:ea typeface="Times New Roman" panose="02020603050405020304" pitchFamily="18" charset="0"/>
                <a:cs typeface="Calibri" panose="020F0502020204030204" pitchFamily="34" charset="0"/>
              </a:rPr>
              <a:t>(Paris),</a:t>
            </a:r>
            <a:r>
              <a:rPr lang="fr-FR"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ea typeface="Calibri" panose="020F0502020204030204" pitchFamily="34" charset="0"/>
                <a:cs typeface="Calibri" panose="020F0502020204030204" pitchFamily="34" charset="0"/>
              </a:rPr>
              <a:t>Florian </a:t>
            </a:r>
            <a:r>
              <a:rPr lang="fr-FR" dirty="0" err="1">
                <a:latin typeface="Calibri" panose="020F0502020204030204" pitchFamily="34" charset="0"/>
                <a:ea typeface="Calibri" panose="020F0502020204030204" pitchFamily="34" charset="0"/>
                <a:cs typeface="Calibri" panose="020F0502020204030204" pitchFamily="34" charset="0"/>
              </a:rPr>
              <a:t>Andrianiazy</a:t>
            </a:r>
            <a:r>
              <a:rPr lang="fr-FR" dirty="0">
                <a:latin typeface="Calibri" panose="020F0502020204030204" pitchFamily="34" charset="0"/>
                <a:ea typeface="Calibri" panose="020F0502020204030204" pitchFamily="34" charset="0"/>
                <a:cs typeface="Calibri" panose="020F0502020204030204" pitchFamily="34" charset="0"/>
              </a:rPr>
              <a:t>, directeur général de PhD Talents</a:t>
            </a:r>
          </a:p>
          <a:p>
            <a:pPr marL="342900" lvl="0" indent="-342900" algn="just">
              <a:lnSpc>
                <a:spcPct val="107000"/>
              </a:lnSpc>
              <a:spcAft>
                <a:spcPts val="0"/>
              </a:spcAft>
              <a:buFont typeface="Symbol" panose="05050102010706020507" pitchFamily="18" charset="2"/>
              <a:buChar char=""/>
            </a:pPr>
            <a:endParaRPr lang="fr-FR"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fr-FR"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0"/>
              </a:spcAft>
            </a:pPr>
            <a:endParaRPr lang="fr-FR"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r>
              <a:rPr lang="fr-FR" dirty="0">
                <a:latin typeface="Calibri" panose="020F0502020204030204" pitchFamily="34" charset="0"/>
                <a:ea typeface="Times New Roman" panose="02020603050405020304" pitchFamily="18" charset="0"/>
                <a:cs typeface="Calibri" panose="020F0502020204030204" pitchFamily="34" charset="0"/>
              </a:rPr>
              <a:t>Session </a:t>
            </a:r>
            <a:r>
              <a:rPr lang="fr-FR" b="1" dirty="0" err="1">
                <a:latin typeface="Calibri" panose="020F0502020204030204" pitchFamily="34" charset="0"/>
                <a:ea typeface="Times New Roman" panose="02020603050405020304" pitchFamily="18" charset="0"/>
                <a:cs typeface="Calibri" panose="020F0502020204030204" pitchFamily="34" charset="0"/>
              </a:rPr>
              <a:t>Work</a:t>
            </a:r>
            <a:r>
              <a:rPr lang="fr-FR" b="1" dirty="0">
                <a:latin typeface="Calibri" panose="020F0502020204030204" pitchFamily="34" charset="0"/>
                <a:ea typeface="Times New Roman" panose="02020603050405020304" pitchFamily="18" charset="0"/>
                <a:cs typeface="Calibri" panose="020F0502020204030204" pitchFamily="34" charset="0"/>
              </a:rPr>
              <a:t>-Life Balance</a:t>
            </a:r>
            <a:r>
              <a:rPr lang="fr-FR" dirty="0">
                <a:latin typeface="Calibri" panose="020F0502020204030204" pitchFamily="34" charset="0"/>
                <a:ea typeface="Times New Roman" panose="02020603050405020304" pitchFamily="18" charset="0"/>
                <a:cs typeface="Calibri" panose="020F0502020204030204" pitchFamily="34" charset="0"/>
              </a:rPr>
              <a:t>, Aurélie Tesson – </a:t>
            </a:r>
            <a:r>
              <a:rPr lang="fr-FR" dirty="0" err="1">
                <a:latin typeface="Calibri" panose="020F0502020204030204" pitchFamily="34" charset="0"/>
                <a:ea typeface="Times New Roman" panose="02020603050405020304" pitchFamily="18" charset="0"/>
                <a:cs typeface="Calibri" panose="020F0502020204030204" pitchFamily="34" charset="0"/>
              </a:rPr>
              <a:t>CREImpact</a:t>
            </a:r>
            <a:r>
              <a:rPr lang="fr-FR" dirty="0">
                <a:latin typeface="Calibri" panose="020F0502020204030204" pitchFamily="34" charset="0"/>
                <a:ea typeface="Times New Roman" panose="02020603050405020304" pitchFamily="18" charset="0"/>
                <a:cs typeface="Calibri" panose="020F0502020204030204" pitchFamily="34" charset="0"/>
              </a:rPr>
              <a:t> (Nantes).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8669785" y="-137718"/>
            <a:ext cx="3980415" cy="1138407"/>
          </a:xfrm>
          <a:prstGeom prst="rect">
            <a:avLst/>
          </a:prstGeom>
        </p:spPr>
      </p:pic>
      <p:pic>
        <p:nvPicPr>
          <p:cNvPr id="4" name="Image 3"/>
          <p:cNvPicPr>
            <a:picLocks noChangeAspect="1"/>
          </p:cNvPicPr>
          <p:nvPr/>
        </p:nvPicPr>
        <p:blipFill rotWithShape="1">
          <a:blip r:embed="rId3"/>
          <a:srcRect l="16500" t="7807" r="16500" b="14449"/>
          <a:stretch/>
        </p:blipFill>
        <p:spPr>
          <a:xfrm>
            <a:off x="158890" y="4263306"/>
            <a:ext cx="1276350" cy="1480996"/>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rotWithShape="1">
          <a:blip r:embed="rId4"/>
          <a:srcRect l="22499" t="500" r="9501" b="27000"/>
          <a:stretch/>
        </p:blipFill>
        <p:spPr>
          <a:xfrm>
            <a:off x="236607" y="1303832"/>
            <a:ext cx="1295400" cy="1381125"/>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5"/>
          <a:srcRect l="12000" t="20746" r="16625" b="7255"/>
          <a:stretch/>
        </p:blipFill>
        <p:spPr>
          <a:xfrm>
            <a:off x="10141742" y="3286312"/>
            <a:ext cx="1359695" cy="13716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6"/>
          <a:stretch>
            <a:fillRect/>
          </a:stretch>
        </p:blipFill>
        <p:spPr>
          <a:xfrm>
            <a:off x="10626000" y="1994394"/>
            <a:ext cx="1381125" cy="1381125"/>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7"/>
          <a:srcRect l="15501" t="14000" r="8499"/>
          <a:stretch/>
        </p:blipFill>
        <p:spPr>
          <a:xfrm>
            <a:off x="8371396" y="5309004"/>
            <a:ext cx="1237489" cy="1400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85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C5AD5-1103-4E7B-0D06-BF25A1209FD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548AD68-A21E-F1B6-4968-97DB174FC180}"/>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7D5B6CB6-0CB1-8107-73C1-05357B711E34}"/>
              </a:ext>
            </a:extLst>
          </p:cNvPr>
          <p:cNvSpPr>
            <a:spLocks noGrp="1"/>
          </p:cNvSpPr>
          <p:nvPr>
            <p:ph idx="1"/>
          </p:nvPr>
        </p:nvSpPr>
        <p:spPr/>
        <p:txBody>
          <a:bodyPr/>
          <a:lstStyle/>
          <a:p>
            <a:r>
              <a:rPr lang="fr-FR" dirty="0"/>
              <a:t>Point budget</a:t>
            </a:r>
          </a:p>
          <a:p>
            <a:r>
              <a:rPr lang="fr-FR" dirty="0"/>
              <a:t>Procédure d’attribution des CDE 2026</a:t>
            </a:r>
          </a:p>
          <a:p>
            <a:r>
              <a:rPr lang="fr-FR" dirty="0"/>
              <a:t>Les journées scientifiques</a:t>
            </a:r>
          </a:p>
          <a:p>
            <a:r>
              <a:rPr lang="fr-FR" dirty="0">
                <a:solidFill>
                  <a:schemeClr val="accent1"/>
                </a:solidFill>
              </a:rPr>
              <a:t>VAE</a:t>
            </a:r>
          </a:p>
          <a:p>
            <a:r>
              <a:rPr lang="fr-FR" dirty="0"/>
              <a:t>Femmes et sciences</a:t>
            </a:r>
          </a:p>
          <a:p>
            <a:r>
              <a:rPr lang="fr-FR" dirty="0"/>
              <a:t>Nouveau périmètre des ED à Nantes </a:t>
            </a:r>
          </a:p>
          <a:p>
            <a:r>
              <a:rPr lang="fr-FR" dirty="0"/>
              <a:t>Prochains conseils</a:t>
            </a:r>
          </a:p>
          <a:p>
            <a:endParaRPr lang="fr-FR" dirty="0"/>
          </a:p>
        </p:txBody>
      </p:sp>
      <p:pic>
        <p:nvPicPr>
          <p:cNvPr id="4" name="Image 3">
            <a:extLst>
              <a:ext uri="{FF2B5EF4-FFF2-40B4-BE49-F238E27FC236}">
                <a16:creationId xmlns:a16="http://schemas.microsoft.com/office/drawing/2014/main" id="{89A6BED8-4690-7420-F19A-ACA054DB0595}"/>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17817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E8F00-CF95-9B9B-22CE-096EDFC461E3}"/>
              </a:ext>
            </a:extLst>
          </p:cNvPr>
          <p:cNvSpPr>
            <a:spLocks noGrp="1"/>
          </p:cNvSpPr>
          <p:nvPr>
            <p:ph type="title"/>
          </p:nvPr>
        </p:nvSpPr>
        <p:spPr/>
        <p:txBody>
          <a:bodyPr/>
          <a:lstStyle/>
          <a:p>
            <a:r>
              <a:rPr lang="fr-FR" dirty="0"/>
              <a:t>Bastien Jamet</a:t>
            </a:r>
          </a:p>
        </p:txBody>
      </p:sp>
      <p:sp>
        <p:nvSpPr>
          <p:cNvPr id="3" name="Espace réservé du contenu 2">
            <a:extLst>
              <a:ext uri="{FF2B5EF4-FFF2-40B4-BE49-F238E27FC236}">
                <a16:creationId xmlns:a16="http://schemas.microsoft.com/office/drawing/2014/main" id="{53D16286-0326-6FB0-141E-2BDB5BB9B736}"/>
              </a:ext>
            </a:extLst>
          </p:cNvPr>
          <p:cNvSpPr>
            <a:spLocks noGrp="1"/>
          </p:cNvSpPr>
          <p:nvPr>
            <p:ph idx="1"/>
          </p:nvPr>
        </p:nvSpPr>
        <p:spPr/>
        <p:txBody>
          <a:bodyPr>
            <a:normAutofit fontScale="92500" lnSpcReduction="20000"/>
          </a:bodyPr>
          <a:lstStyle/>
          <a:p>
            <a:r>
              <a:rPr lang="fr-FR" dirty="0"/>
              <a:t>Docteur e médecine (2016); DES Médecine nucléaire (2016)</a:t>
            </a:r>
          </a:p>
          <a:p>
            <a:r>
              <a:rPr lang="fr-FR" dirty="0"/>
              <a:t>PH depuis 2020</a:t>
            </a:r>
          </a:p>
          <a:p>
            <a:r>
              <a:rPr lang="fr-FR" dirty="0"/>
              <a:t>37 AO dont 13 en premier</a:t>
            </a:r>
          </a:p>
          <a:p>
            <a:r>
              <a:rPr lang="fr-FR" dirty="0"/>
              <a:t>Recherche translationnelle, imagerie fonctionnelle moléculaire appliquée à l’oncologie hématologique,  s’appuie sur un équipement récent d’imagerie hybride TEP-IRM. Focus  sur myélome multiple et maladies inflammatoires vasculaires</a:t>
            </a:r>
          </a:p>
          <a:p>
            <a:r>
              <a:rPr lang="fr-FR" dirty="0"/>
              <a:t>Co-responsable de projet dans le cas du </a:t>
            </a:r>
            <a:r>
              <a:rPr lang="fr-FR" dirty="0" err="1"/>
              <a:t>Siric</a:t>
            </a:r>
            <a:r>
              <a:rPr lang="fr-FR" dirty="0"/>
              <a:t> </a:t>
            </a:r>
            <a:r>
              <a:rPr lang="fr-FR" dirty="0" err="1"/>
              <a:t>Illiad</a:t>
            </a:r>
            <a:r>
              <a:rPr lang="fr-FR" dirty="0"/>
              <a:t> et </a:t>
            </a:r>
            <a:r>
              <a:rPr lang="fr-FR" dirty="0" err="1"/>
              <a:t>Labex</a:t>
            </a:r>
            <a:r>
              <a:rPr lang="fr-FR" dirty="0"/>
              <a:t> </a:t>
            </a:r>
            <a:r>
              <a:rPr lang="fr-FR" dirty="0" err="1"/>
              <a:t>Dholmen</a:t>
            </a:r>
            <a:endParaRPr lang="fr-FR" dirty="0"/>
          </a:p>
          <a:p>
            <a:r>
              <a:rPr lang="fr-FR" dirty="0"/>
              <a:t>Un doctorat par voie classique non envisageable et pas de sens</a:t>
            </a:r>
          </a:p>
          <a:p>
            <a:r>
              <a:rPr lang="fr-FR" dirty="0"/>
              <a:t>Reconnaissance officielle du travail de recherche effectué</a:t>
            </a:r>
          </a:p>
          <a:p>
            <a:r>
              <a:rPr lang="fr-FR" b="1" dirty="0"/>
              <a:t>Référent pédagogique HDR proposé : Françoise KRAEBER-BODERE</a:t>
            </a:r>
            <a:endParaRPr lang="fr-FR" dirty="0"/>
          </a:p>
        </p:txBody>
      </p:sp>
    </p:spTree>
    <p:extLst>
      <p:ext uri="{BB962C8B-B14F-4D97-AF65-F5344CB8AC3E}">
        <p14:creationId xmlns:p14="http://schemas.microsoft.com/office/powerpoint/2010/main" val="3135305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34C8DB-5D1F-C569-C8EC-69CAA394D3D8}"/>
              </a:ext>
            </a:extLst>
          </p:cNvPr>
          <p:cNvSpPr>
            <a:spLocks noGrp="1"/>
          </p:cNvSpPr>
          <p:nvPr>
            <p:ph type="title"/>
          </p:nvPr>
        </p:nvSpPr>
        <p:spPr/>
        <p:txBody>
          <a:bodyPr/>
          <a:lstStyle/>
          <a:p>
            <a:r>
              <a:rPr lang="fr-FR" dirty="0" err="1"/>
              <a:t>Synthése</a:t>
            </a:r>
            <a:r>
              <a:rPr lang="fr-FR" dirty="0"/>
              <a:t> du travail basé sur les publications principales</a:t>
            </a:r>
          </a:p>
        </p:txBody>
      </p:sp>
      <p:sp>
        <p:nvSpPr>
          <p:cNvPr id="3" name="Espace réservé du contenu 2">
            <a:extLst>
              <a:ext uri="{FF2B5EF4-FFF2-40B4-BE49-F238E27FC236}">
                <a16:creationId xmlns:a16="http://schemas.microsoft.com/office/drawing/2014/main" id="{5149BB49-FF5A-B7ED-B89A-1B5A31ABF16E}"/>
              </a:ext>
            </a:extLst>
          </p:cNvPr>
          <p:cNvSpPr>
            <a:spLocks noGrp="1"/>
          </p:cNvSpPr>
          <p:nvPr>
            <p:ph idx="1"/>
          </p:nvPr>
        </p:nvSpPr>
        <p:spPr/>
        <p:txBody>
          <a:bodyPr>
            <a:normAutofit fontScale="77500" lnSpcReduction="20000"/>
          </a:bodyPr>
          <a:lstStyle/>
          <a:p>
            <a:pPr marL="0" indent="0">
              <a:buNone/>
            </a:pPr>
            <a:r>
              <a:rPr lang="fr-FR" dirty="0"/>
              <a:t>Ce programme de recherche repose sur l’évaluation de l’imagerie hybride TEP-IRM corps entier multiparamétrique dans le myélome multiple et les maladies inflammatoires.</a:t>
            </a:r>
            <a:br>
              <a:rPr lang="fr-FR" dirty="0"/>
            </a:br>
            <a:r>
              <a:rPr lang="fr-FR" dirty="0"/>
              <a:t>Il analyse les performances diagnostiques comparées de la TEP et de l’IRM aux différents stades de la maladie plasmocytaire, en particulier dans les formes indolentes, ainsi que la valeur pronostique de biomarqueurs issus de la TEP-IRM pour prédire la progression vers les formes symptomatiques.</a:t>
            </a:r>
            <a:br>
              <a:rPr lang="fr-FR" dirty="0"/>
            </a:br>
            <a:r>
              <a:rPr lang="fr-FR" dirty="0"/>
              <a:t>Les travaux intègrent des séquences IRM avancées (diffusion, perfusion dynamique), des approches semi-quantitatives et </a:t>
            </a:r>
            <a:r>
              <a:rPr lang="fr-FR" dirty="0" err="1"/>
              <a:t>radiomiques</a:t>
            </a:r>
            <a:r>
              <a:rPr lang="fr-FR" dirty="0"/>
              <a:t>, ainsi que des méthodes statistiques de type machine </a:t>
            </a:r>
            <a:r>
              <a:rPr lang="fr-FR" dirty="0" err="1"/>
              <a:t>learning</a:t>
            </a:r>
            <a:r>
              <a:rPr lang="fr-FR" dirty="0"/>
              <a:t> appliquées à des cohortes prospectives nationales et européennes.</a:t>
            </a:r>
            <a:br>
              <a:rPr lang="fr-FR" dirty="0"/>
            </a:br>
            <a:r>
              <a:rPr lang="fr-FR" dirty="0"/>
              <a:t>Des études spécifiques portent également sur l’identification de paramètres TEP-TDM semi-quantitatifs permettant de différencier pathologies inflammatoires vasculaires et athéromateuses.</a:t>
            </a:r>
            <a:br>
              <a:rPr lang="fr-FR" dirty="0"/>
            </a:br>
            <a:r>
              <a:rPr lang="fr-FR" dirty="0"/>
              <a:t>L’ensemble de ces travaux a donné lieu à des publications dans des revues internationales de rang A, incluant des études originales et des observations cliniques rares en imagerie du myélome multiple.</a:t>
            </a:r>
          </a:p>
        </p:txBody>
      </p:sp>
    </p:spTree>
    <p:extLst>
      <p:ext uri="{BB962C8B-B14F-4D97-AF65-F5344CB8AC3E}">
        <p14:creationId xmlns:p14="http://schemas.microsoft.com/office/powerpoint/2010/main" val="3562908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AEAE4C-9E21-2FD4-05E9-05853374066A}"/>
              </a:ext>
            </a:extLst>
          </p:cNvPr>
          <p:cNvSpPr>
            <a:spLocks noGrp="1"/>
          </p:cNvSpPr>
          <p:nvPr>
            <p:ph type="title"/>
          </p:nvPr>
        </p:nvSpPr>
        <p:spPr/>
        <p:txBody>
          <a:bodyPr/>
          <a:lstStyle/>
          <a:p>
            <a:r>
              <a:rPr lang="fr-FR" dirty="0"/>
              <a:t>Adrien Maillot</a:t>
            </a:r>
          </a:p>
        </p:txBody>
      </p:sp>
      <p:sp>
        <p:nvSpPr>
          <p:cNvPr id="3" name="Espace réservé du contenu 2">
            <a:extLst>
              <a:ext uri="{FF2B5EF4-FFF2-40B4-BE49-F238E27FC236}">
                <a16:creationId xmlns:a16="http://schemas.microsoft.com/office/drawing/2014/main" id="{EEEBD76A-10C7-0445-322C-C8163CFBAFFF}"/>
              </a:ext>
            </a:extLst>
          </p:cNvPr>
          <p:cNvSpPr>
            <a:spLocks noGrp="1"/>
          </p:cNvSpPr>
          <p:nvPr>
            <p:ph idx="1"/>
          </p:nvPr>
        </p:nvSpPr>
        <p:spPr/>
        <p:txBody>
          <a:bodyPr>
            <a:normAutofit fontScale="77500" lnSpcReduction="20000"/>
          </a:bodyPr>
          <a:lstStyle/>
          <a:p>
            <a:r>
              <a:rPr lang="fr-FR" dirty="0"/>
              <a:t>Infirmier </a:t>
            </a:r>
            <a:r>
              <a:rPr lang="fr-FR" dirty="0" err="1"/>
              <a:t>diplomé</a:t>
            </a:r>
            <a:r>
              <a:rPr lang="fr-FR" dirty="0"/>
              <a:t> en 2009</a:t>
            </a:r>
          </a:p>
          <a:p>
            <a:r>
              <a:rPr lang="fr-FR" dirty="0"/>
              <a:t>2017 M2 de santé publique à Bordeaux</a:t>
            </a:r>
          </a:p>
          <a:p>
            <a:r>
              <a:rPr lang="fr-FR" dirty="0"/>
              <a:t>Depuis 2019 : responsable du dispositif de toxicovigilance Océan Indien (DTV-OI) au sein du CHU de La Réunion, sous la tutelle de l’Anses. Veille bibliographique importante pour la connaissance des agents d’intoxication</a:t>
            </a:r>
          </a:p>
          <a:p>
            <a:r>
              <a:rPr lang="fr-FR" dirty="0"/>
              <a:t>Rejoint le CIC </a:t>
            </a:r>
            <a:r>
              <a:rPr lang="fr-FR" dirty="0" err="1"/>
              <a:t>inserm</a:t>
            </a:r>
            <a:r>
              <a:rPr lang="fr-FR" dirty="0"/>
              <a:t> 1410 et coordinations d’études cliniques sur de nouveaux produits de synthèse</a:t>
            </a:r>
          </a:p>
          <a:p>
            <a:r>
              <a:rPr lang="fr-FR" dirty="0"/>
              <a:t>Participation a des études épidémiologiques pendant la période COVID</a:t>
            </a:r>
          </a:p>
          <a:p>
            <a:r>
              <a:rPr lang="fr-FR" dirty="0"/>
              <a:t>Depuis septembre 2024, chargé de mission en santé publique au CHU d’Angers: déploiement de la démarche « Lieu de santé sans tabac » dans cinq hôpitaux de proximité du Groupement Hospitalier Territorial 49.</a:t>
            </a:r>
          </a:p>
          <a:p>
            <a:r>
              <a:rPr lang="fr-FR" dirty="0"/>
              <a:t>Les différentes études d’épidémiologie et de santé publique ont donné lieu à des publications</a:t>
            </a:r>
          </a:p>
          <a:p>
            <a:r>
              <a:rPr lang="fr-FR" dirty="0"/>
              <a:t>21 AO dont 10 en premier auteur</a:t>
            </a:r>
          </a:p>
        </p:txBody>
      </p:sp>
    </p:spTree>
    <p:extLst>
      <p:ext uri="{BB962C8B-B14F-4D97-AF65-F5344CB8AC3E}">
        <p14:creationId xmlns:p14="http://schemas.microsoft.com/office/powerpoint/2010/main" val="1383940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2321B-D74C-E50A-30DB-164A08AD859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FDD4445-D6C2-69AC-AD7E-0FD7F8EA5B1D}"/>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2B401C1E-DD06-799C-48DA-13B8F643F815}"/>
              </a:ext>
            </a:extLst>
          </p:cNvPr>
          <p:cNvSpPr>
            <a:spLocks noGrp="1"/>
          </p:cNvSpPr>
          <p:nvPr>
            <p:ph idx="1"/>
          </p:nvPr>
        </p:nvSpPr>
        <p:spPr/>
        <p:txBody>
          <a:bodyPr/>
          <a:lstStyle/>
          <a:p>
            <a:r>
              <a:rPr lang="fr-FR" dirty="0"/>
              <a:t>Point budget</a:t>
            </a:r>
          </a:p>
          <a:p>
            <a:r>
              <a:rPr lang="fr-FR" dirty="0"/>
              <a:t>Procédure d’attribution des CDE 2026</a:t>
            </a:r>
          </a:p>
          <a:p>
            <a:r>
              <a:rPr lang="fr-FR" dirty="0"/>
              <a:t>Les journées scientifiques</a:t>
            </a:r>
          </a:p>
          <a:p>
            <a:r>
              <a:rPr lang="fr-FR" dirty="0"/>
              <a:t>VAE</a:t>
            </a:r>
          </a:p>
          <a:p>
            <a:r>
              <a:rPr lang="fr-FR" dirty="0">
                <a:solidFill>
                  <a:schemeClr val="accent1"/>
                </a:solidFill>
              </a:rPr>
              <a:t>Femmes et sciences</a:t>
            </a:r>
          </a:p>
          <a:p>
            <a:r>
              <a:rPr lang="fr-FR" dirty="0"/>
              <a:t>Nouveau périmètre des ED à Nantes </a:t>
            </a:r>
          </a:p>
          <a:p>
            <a:r>
              <a:rPr lang="fr-FR" dirty="0"/>
              <a:t>Prochains conseils</a:t>
            </a:r>
          </a:p>
          <a:p>
            <a:endParaRPr lang="fr-FR" dirty="0"/>
          </a:p>
        </p:txBody>
      </p:sp>
      <p:pic>
        <p:nvPicPr>
          <p:cNvPr id="4" name="Image 3">
            <a:extLst>
              <a:ext uri="{FF2B5EF4-FFF2-40B4-BE49-F238E27FC236}">
                <a16:creationId xmlns:a16="http://schemas.microsoft.com/office/drawing/2014/main" id="{107E4232-7CED-B32E-7B8E-E92C3D59BBCE}"/>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405766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FAD0E-9A18-949A-5659-C51A1B28EEEB}"/>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86D750CC-E188-A715-7A05-6C21C1D9BAB0}"/>
              </a:ext>
            </a:extLst>
          </p:cNvPr>
          <p:cNvSpPr>
            <a:spLocks noGrp="1"/>
          </p:cNvSpPr>
          <p:nvPr>
            <p:ph idx="1"/>
          </p:nvPr>
        </p:nvSpPr>
        <p:spPr/>
        <p:txBody>
          <a:bodyPr/>
          <a:lstStyle/>
          <a:p>
            <a:r>
              <a:rPr lang="fr-FR" dirty="0"/>
              <a:t>Point budget + international</a:t>
            </a:r>
          </a:p>
          <a:p>
            <a:r>
              <a:rPr lang="fr-FR" dirty="0"/>
              <a:t>Procédure d’attribution des CDE 2026</a:t>
            </a:r>
          </a:p>
          <a:p>
            <a:r>
              <a:rPr lang="fr-FR" dirty="0"/>
              <a:t>Les journées scientifiques</a:t>
            </a:r>
          </a:p>
          <a:p>
            <a:r>
              <a:rPr lang="fr-FR" dirty="0"/>
              <a:t>VAE</a:t>
            </a:r>
          </a:p>
          <a:p>
            <a:r>
              <a:rPr lang="fr-FR" dirty="0"/>
              <a:t>Femmes et sciences</a:t>
            </a:r>
          </a:p>
          <a:p>
            <a:r>
              <a:rPr lang="fr-FR" dirty="0"/>
              <a:t>Nouveau périmètre des ED à Nantes </a:t>
            </a:r>
          </a:p>
          <a:p>
            <a:r>
              <a:rPr lang="fr-FR" dirty="0"/>
              <a:t>Prochains conseils</a:t>
            </a:r>
          </a:p>
          <a:p>
            <a:endParaRPr lang="fr-FR" dirty="0"/>
          </a:p>
        </p:txBody>
      </p:sp>
      <p:pic>
        <p:nvPicPr>
          <p:cNvPr id="4" name="Image 3">
            <a:extLst>
              <a:ext uri="{FF2B5EF4-FFF2-40B4-BE49-F238E27FC236}">
                <a16:creationId xmlns:a16="http://schemas.microsoft.com/office/drawing/2014/main" id="{4E54016D-AF76-4B09-BC17-280C6057963E}"/>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1430352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E509B-CD92-032E-10DA-061C8F21598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D60BC6F-E751-182F-730D-C1042E47B0D4}"/>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2F0B9064-C648-C8BC-9A2B-650DFD26890C}"/>
              </a:ext>
            </a:extLst>
          </p:cNvPr>
          <p:cNvSpPr>
            <a:spLocks noGrp="1"/>
          </p:cNvSpPr>
          <p:nvPr>
            <p:ph idx="1"/>
          </p:nvPr>
        </p:nvSpPr>
        <p:spPr/>
        <p:txBody>
          <a:bodyPr/>
          <a:lstStyle/>
          <a:p>
            <a:r>
              <a:rPr lang="fr-FR" dirty="0"/>
              <a:t>Point budget</a:t>
            </a:r>
          </a:p>
          <a:p>
            <a:r>
              <a:rPr lang="fr-FR" dirty="0"/>
              <a:t>Procédure d’attribution des CDE 2026</a:t>
            </a:r>
          </a:p>
          <a:p>
            <a:r>
              <a:rPr lang="fr-FR" dirty="0"/>
              <a:t>Les journées scientifiques</a:t>
            </a:r>
          </a:p>
          <a:p>
            <a:r>
              <a:rPr lang="fr-FR" dirty="0"/>
              <a:t>VAE</a:t>
            </a:r>
          </a:p>
          <a:p>
            <a:r>
              <a:rPr lang="fr-FR" dirty="0"/>
              <a:t>Femmes et sciences</a:t>
            </a:r>
          </a:p>
          <a:p>
            <a:r>
              <a:rPr lang="fr-FR" dirty="0">
                <a:solidFill>
                  <a:schemeClr val="accent1"/>
                </a:solidFill>
              </a:rPr>
              <a:t>Nouveau périmètre des ED à Nantes </a:t>
            </a:r>
          </a:p>
          <a:p>
            <a:r>
              <a:rPr lang="fr-FR" dirty="0"/>
              <a:t>Prochains conseils</a:t>
            </a:r>
          </a:p>
          <a:p>
            <a:endParaRPr lang="fr-FR" dirty="0"/>
          </a:p>
        </p:txBody>
      </p:sp>
      <p:pic>
        <p:nvPicPr>
          <p:cNvPr id="4" name="Image 3">
            <a:extLst>
              <a:ext uri="{FF2B5EF4-FFF2-40B4-BE49-F238E27FC236}">
                <a16:creationId xmlns:a16="http://schemas.microsoft.com/office/drawing/2014/main" id="{B5CE1657-5F3C-9625-9B53-17D5E4EDF768}"/>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2292178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FFB950E-F431-DE43-45C0-98DE01B08EC5}"/>
              </a:ext>
            </a:extLst>
          </p:cNvPr>
          <p:cNvPicPr>
            <a:picLocks noChangeAspect="1"/>
          </p:cNvPicPr>
          <p:nvPr/>
        </p:nvPicPr>
        <p:blipFill>
          <a:blip r:embed="rId2"/>
          <a:stretch>
            <a:fillRect/>
          </a:stretch>
        </p:blipFill>
        <p:spPr>
          <a:xfrm>
            <a:off x="-1" y="43637"/>
            <a:ext cx="11536789" cy="6406859"/>
          </a:xfrm>
          <a:prstGeom prst="rect">
            <a:avLst/>
          </a:prstGeom>
        </p:spPr>
      </p:pic>
    </p:spTree>
    <p:extLst>
      <p:ext uri="{BB962C8B-B14F-4D97-AF65-F5344CB8AC3E}">
        <p14:creationId xmlns:p14="http://schemas.microsoft.com/office/powerpoint/2010/main" val="2732199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0A77637-00DF-1BBE-87EA-1DE679E80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97495" cy="6435410"/>
          </a:xfrm>
          <a:prstGeom prst="rect">
            <a:avLst/>
          </a:prstGeom>
        </p:spPr>
      </p:pic>
    </p:spTree>
    <p:extLst>
      <p:ext uri="{BB962C8B-B14F-4D97-AF65-F5344CB8AC3E}">
        <p14:creationId xmlns:p14="http://schemas.microsoft.com/office/powerpoint/2010/main" val="3929702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D4EA3-47D2-9059-33A8-4A95AAA014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AC526FA-175C-9A52-A7E5-23C4DB756F31}"/>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D45B10DA-D5E7-5998-59C6-B962C4FAD7C3}"/>
              </a:ext>
            </a:extLst>
          </p:cNvPr>
          <p:cNvSpPr>
            <a:spLocks noGrp="1"/>
          </p:cNvSpPr>
          <p:nvPr>
            <p:ph idx="1"/>
          </p:nvPr>
        </p:nvSpPr>
        <p:spPr/>
        <p:txBody>
          <a:bodyPr/>
          <a:lstStyle/>
          <a:p>
            <a:r>
              <a:rPr lang="fr-FR" dirty="0"/>
              <a:t>Point budget</a:t>
            </a:r>
          </a:p>
          <a:p>
            <a:r>
              <a:rPr lang="fr-FR" dirty="0"/>
              <a:t>Procédure d’attribution des CDE 2026</a:t>
            </a:r>
          </a:p>
          <a:p>
            <a:r>
              <a:rPr lang="fr-FR" dirty="0"/>
              <a:t>Les journées scientifiques</a:t>
            </a:r>
          </a:p>
          <a:p>
            <a:r>
              <a:rPr lang="fr-FR" dirty="0"/>
              <a:t>VAE</a:t>
            </a:r>
          </a:p>
          <a:p>
            <a:r>
              <a:rPr lang="fr-FR" dirty="0"/>
              <a:t>Femmes et sciences</a:t>
            </a:r>
          </a:p>
          <a:p>
            <a:r>
              <a:rPr lang="fr-FR" dirty="0"/>
              <a:t>Nouveau périmètre des ED à Nantes </a:t>
            </a:r>
          </a:p>
          <a:p>
            <a:r>
              <a:rPr lang="fr-FR" dirty="0"/>
              <a:t>Prochains conseils</a:t>
            </a:r>
          </a:p>
          <a:p>
            <a:endParaRPr lang="fr-FR" dirty="0"/>
          </a:p>
        </p:txBody>
      </p:sp>
      <p:pic>
        <p:nvPicPr>
          <p:cNvPr id="4" name="Image 3">
            <a:extLst>
              <a:ext uri="{FF2B5EF4-FFF2-40B4-BE49-F238E27FC236}">
                <a16:creationId xmlns:a16="http://schemas.microsoft.com/office/drawing/2014/main" id="{9E87B95E-A1B6-AAE1-EF8A-D9340C7A0552}"/>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2824944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FFD1A5-59AC-B65B-E937-897FC143A4A5}"/>
              </a:ext>
            </a:extLst>
          </p:cNvPr>
          <p:cNvSpPr>
            <a:spLocks noGrp="1"/>
          </p:cNvSpPr>
          <p:nvPr>
            <p:ph type="title"/>
          </p:nvPr>
        </p:nvSpPr>
        <p:spPr/>
        <p:txBody>
          <a:bodyPr/>
          <a:lstStyle/>
          <a:p>
            <a:r>
              <a:rPr lang="fr-FR" dirty="0"/>
              <a:t>Prochain conseil</a:t>
            </a:r>
          </a:p>
        </p:txBody>
      </p:sp>
      <p:sp>
        <p:nvSpPr>
          <p:cNvPr id="3" name="Espace réservé du contenu 2">
            <a:extLst>
              <a:ext uri="{FF2B5EF4-FFF2-40B4-BE49-F238E27FC236}">
                <a16:creationId xmlns:a16="http://schemas.microsoft.com/office/drawing/2014/main" id="{60A480C1-C8D4-BACA-788D-464110C97884}"/>
              </a:ext>
            </a:extLst>
          </p:cNvPr>
          <p:cNvSpPr>
            <a:spLocks noGrp="1"/>
          </p:cNvSpPr>
          <p:nvPr>
            <p:ph idx="1"/>
          </p:nvPr>
        </p:nvSpPr>
        <p:spPr/>
        <p:txBody>
          <a:bodyPr>
            <a:normAutofit/>
          </a:bodyPr>
          <a:lstStyle/>
          <a:p>
            <a:pPr marL="457200" marR="3810" algn="just"/>
            <a:r>
              <a:rPr lang="fr-FR" sz="2400" dirty="0">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rPr>
              <a:t>Lundi 16/03 14h00 en </a:t>
            </a:r>
            <a:r>
              <a:rPr lang="fr-FR" sz="2400" dirty="0" err="1">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rPr>
              <a:t>visio</a:t>
            </a:r>
            <a:endParaRPr lang="fr-FR" sz="2400" dirty="0">
              <a:solidFill>
                <a:srgbClr val="000000"/>
              </a:solidFill>
              <a:effectLst/>
              <a:latin typeface="Helvetica" pitchFamily="2" charset="0"/>
              <a:ea typeface="ヒラギノ角ゴ Pro W3"/>
              <a:cs typeface="Arial" panose="020B0604020202020204" pitchFamily="34" charset="0"/>
            </a:endParaRPr>
          </a:p>
          <a:p>
            <a:pPr marL="457200" marR="3810" algn="just"/>
            <a:r>
              <a:rPr lang="fr-FR" sz="2400" dirty="0">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rPr>
              <a:t>Mercredi 1/07 Nantes 10h00</a:t>
            </a:r>
            <a:endParaRPr lang="fr-FR" sz="2400" dirty="0">
              <a:solidFill>
                <a:srgbClr val="000000"/>
              </a:solidFill>
              <a:effectLst/>
              <a:latin typeface="Helvetica" pitchFamily="2" charset="0"/>
              <a:ea typeface="ヒラギノ角ゴ Pro W3"/>
              <a:cs typeface="Arial" panose="020B0604020202020204" pitchFamily="34" charset="0"/>
            </a:endParaRPr>
          </a:p>
          <a:p>
            <a:endParaRPr lang="fr-FR" sz="2400" dirty="0"/>
          </a:p>
        </p:txBody>
      </p:sp>
    </p:spTree>
    <p:extLst>
      <p:ext uri="{BB962C8B-B14F-4D97-AF65-F5344CB8AC3E}">
        <p14:creationId xmlns:p14="http://schemas.microsoft.com/office/powerpoint/2010/main" val="221546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AF7B092-EF82-054E-92E6-4A41A40A97D2}"/>
              </a:ext>
            </a:extLst>
          </p:cNvPr>
          <p:cNvPicPr>
            <a:picLocks noChangeAspect="1"/>
          </p:cNvPicPr>
          <p:nvPr/>
        </p:nvPicPr>
        <p:blipFill>
          <a:blip r:embed="rId2"/>
          <a:stretch>
            <a:fillRect/>
          </a:stretch>
        </p:blipFill>
        <p:spPr>
          <a:xfrm>
            <a:off x="690797" y="-443712"/>
            <a:ext cx="10145523" cy="7169342"/>
          </a:xfrm>
          <a:prstGeom prst="rect">
            <a:avLst/>
          </a:prstGeom>
        </p:spPr>
      </p:pic>
    </p:spTree>
    <p:extLst>
      <p:ext uri="{BB962C8B-B14F-4D97-AF65-F5344CB8AC3E}">
        <p14:creationId xmlns:p14="http://schemas.microsoft.com/office/powerpoint/2010/main" val="4104266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BCC7A-8449-54B6-1C07-40351C387617}"/>
              </a:ext>
            </a:extLst>
          </p:cNvPr>
          <p:cNvSpPr>
            <a:spLocks noGrp="1"/>
          </p:cNvSpPr>
          <p:nvPr>
            <p:ph type="title"/>
          </p:nvPr>
        </p:nvSpPr>
        <p:spPr/>
        <p:txBody>
          <a:bodyPr/>
          <a:lstStyle/>
          <a:p>
            <a:r>
              <a:rPr lang="fr-FR" dirty="0"/>
              <a:t>Propositions</a:t>
            </a:r>
          </a:p>
        </p:txBody>
      </p:sp>
      <p:sp>
        <p:nvSpPr>
          <p:cNvPr id="3" name="Espace réservé du contenu 2">
            <a:extLst>
              <a:ext uri="{FF2B5EF4-FFF2-40B4-BE49-F238E27FC236}">
                <a16:creationId xmlns:a16="http://schemas.microsoft.com/office/drawing/2014/main" id="{DF442312-9E43-38EF-F6A4-49AFADEA7543}"/>
              </a:ext>
            </a:extLst>
          </p:cNvPr>
          <p:cNvSpPr>
            <a:spLocks noGrp="1"/>
          </p:cNvSpPr>
          <p:nvPr>
            <p:ph idx="1"/>
          </p:nvPr>
        </p:nvSpPr>
        <p:spPr/>
        <p:txBody>
          <a:bodyPr/>
          <a:lstStyle/>
          <a:p>
            <a:r>
              <a:rPr lang="fr-FR" dirty="0"/>
              <a:t>Augmentation budget Mobilité</a:t>
            </a:r>
          </a:p>
          <a:p>
            <a:r>
              <a:rPr lang="fr-FR" dirty="0"/>
              <a:t>Création d’un fond d’aide à la formation/école thématique</a:t>
            </a:r>
          </a:p>
          <a:p>
            <a:r>
              <a:rPr lang="fr-FR" dirty="0"/>
              <a:t>Nouvelles formations?</a:t>
            </a:r>
          </a:p>
          <a:p>
            <a:r>
              <a:rPr lang="fr-FR" dirty="0"/>
              <a:t>Question, demande de </a:t>
            </a:r>
            <a:r>
              <a:rPr lang="fr-FR" dirty="0" err="1"/>
              <a:t>Nanthése</a:t>
            </a:r>
            <a:endParaRPr lang="fr-FR" dirty="0"/>
          </a:p>
          <a:p>
            <a:endParaRPr lang="fr-FR" dirty="0"/>
          </a:p>
        </p:txBody>
      </p:sp>
    </p:spTree>
    <p:extLst>
      <p:ext uri="{BB962C8B-B14F-4D97-AF65-F5344CB8AC3E}">
        <p14:creationId xmlns:p14="http://schemas.microsoft.com/office/powerpoint/2010/main" val="83297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CF729ED-2BB2-6EF3-1EC8-0CB212A63143}"/>
              </a:ext>
            </a:extLst>
          </p:cNvPr>
          <p:cNvPicPr>
            <a:picLocks noChangeAspect="1"/>
          </p:cNvPicPr>
          <p:nvPr/>
        </p:nvPicPr>
        <p:blipFill>
          <a:blip r:embed="rId2"/>
          <a:stretch>
            <a:fillRect/>
          </a:stretch>
        </p:blipFill>
        <p:spPr>
          <a:xfrm>
            <a:off x="677151" y="-329680"/>
            <a:ext cx="10145523" cy="7169342"/>
          </a:xfrm>
          <a:prstGeom prst="rect">
            <a:avLst/>
          </a:prstGeom>
        </p:spPr>
      </p:pic>
      <p:sp>
        <p:nvSpPr>
          <p:cNvPr id="9" name="Rectangle 8">
            <a:extLst>
              <a:ext uri="{FF2B5EF4-FFF2-40B4-BE49-F238E27FC236}">
                <a16:creationId xmlns:a16="http://schemas.microsoft.com/office/drawing/2014/main" id="{CF999E01-7B08-A423-1253-F1CCE7D309C6}"/>
              </a:ext>
            </a:extLst>
          </p:cNvPr>
          <p:cNvSpPr/>
          <p:nvPr/>
        </p:nvSpPr>
        <p:spPr>
          <a:xfrm>
            <a:off x="812042" y="2988860"/>
            <a:ext cx="7765576" cy="26613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8D3FAC65-F2F5-6A18-1387-B6BD1905FC1C}"/>
              </a:ext>
            </a:extLst>
          </p:cNvPr>
          <p:cNvSpPr/>
          <p:nvPr/>
        </p:nvSpPr>
        <p:spPr>
          <a:xfrm>
            <a:off x="812042" y="3429000"/>
            <a:ext cx="7765576" cy="26613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E59D439F-E976-4DBC-1757-F6D5BE723B5A}"/>
              </a:ext>
            </a:extLst>
          </p:cNvPr>
          <p:cNvSpPr/>
          <p:nvPr/>
        </p:nvSpPr>
        <p:spPr>
          <a:xfrm>
            <a:off x="812042" y="4021540"/>
            <a:ext cx="7765576" cy="21495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02DDD8A-B660-B72F-C36B-1A8763145B94}"/>
              </a:ext>
            </a:extLst>
          </p:cNvPr>
          <p:cNvSpPr/>
          <p:nvPr/>
        </p:nvSpPr>
        <p:spPr>
          <a:xfrm>
            <a:off x="812042" y="4236492"/>
            <a:ext cx="7765576" cy="26613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053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371302" y="-16894"/>
            <a:ext cx="3585149" cy="707886"/>
          </a:xfrm>
          <a:prstGeom prst="rect">
            <a:avLst/>
          </a:prstGeom>
          <a:noFill/>
        </p:spPr>
        <p:txBody>
          <a:bodyPr wrap="none" rtlCol="0">
            <a:spAutoFit/>
          </a:bodyPr>
          <a:lstStyle/>
          <a:p>
            <a:pPr algn="ctr"/>
            <a:r>
              <a:rPr lang="fr-FR" sz="2000" b="1" cap="small" dirty="0">
                <a:solidFill>
                  <a:srgbClr val="002060"/>
                </a:solidFill>
              </a:rPr>
              <a:t>COMMISSION INTERNATIONALE</a:t>
            </a:r>
          </a:p>
          <a:p>
            <a:pPr algn="ctr"/>
            <a:r>
              <a:rPr lang="fr-FR" sz="2000" b="1" cap="small" dirty="0">
                <a:solidFill>
                  <a:srgbClr val="002060"/>
                </a:solidFill>
              </a:rPr>
              <a:t>CONSEIL ED BS 12/01/26</a:t>
            </a:r>
          </a:p>
        </p:txBody>
      </p:sp>
      <p:pic>
        <p:nvPicPr>
          <p:cNvPr id="23" name="Image 22"/>
          <p:cNvPicPr>
            <a:picLocks noChangeAspect="1"/>
          </p:cNvPicPr>
          <p:nvPr/>
        </p:nvPicPr>
        <p:blipFill>
          <a:blip r:embed="rId2"/>
          <a:stretch>
            <a:fillRect/>
          </a:stretch>
        </p:blipFill>
        <p:spPr>
          <a:xfrm>
            <a:off x="10360209" y="-13494"/>
            <a:ext cx="1831239" cy="1366116"/>
          </a:xfrm>
          <a:prstGeom prst="rect">
            <a:avLst/>
          </a:prstGeom>
        </p:spPr>
      </p:pic>
      <p:pic>
        <p:nvPicPr>
          <p:cNvPr id="24" name="Image 23" descr="Une image contenant texte&#10;&#10;Description générée automatiquement"/>
          <p:cNvPicPr/>
          <p:nvPr/>
        </p:nvPicPr>
        <p:blipFill>
          <a:blip r:embed="rId3"/>
          <a:stretch>
            <a:fillRect/>
          </a:stretch>
        </p:blipFill>
        <p:spPr>
          <a:xfrm>
            <a:off x="-257490" y="-72006"/>
            <a:ext cx="1797222" cy="823834"/>
          </a:xfrm>
          <a:prstGeom prst="rect">
            <a:avLst/>
          </a:prstGeom>
        </p:spPr>
      </p:pic>
      <p:sp>
        <p:nvSpPr>
          <p:cNvPr id="16" name="Rectangle 15"/>
          <p:cNvSpPr/>
          <p:nvPr/>
        </p:nvSpPr>
        <p:spPr>
          <a:xfrm>
            <a:off x="229950" y="1243978"/>
            <a:ext cx="4389079" cy="369332"/>
          </a:xfrm>
          <a:prstGeom prst="rect">
            <a:avLst/>
          </a:prstGeom>
        </p:spPr>
        <p:txBody>
          <a:bodyPr wrap="square">
            <a:spAutoFit/>
          </a:bodyPr>
          <a:lstStyle/>
          <a:p>
            <a:pPr marL="285750" indent="-285750">
              <a:buFont typeface="Arial" panose="020B0604020202020204" pitchFamily="34" charset="0"/>
              <a:buChar char="•"/>
            </a:pPr>
            <a:r>
              <a:rPr lang="fr-FR" b="1" dirty="0"/>
              <a:t>AO n°1 </a:t>
            </a:r>
            <a:r>
              <a:rPr lang="fr-FR" dirty="0"/>
              <a:t>(Jan-Mars 25)</a:t>
            </a:r>
            <a:endParaRPr lang="fr-FR" u="sng" dirty="0">
              <a:solidFill>
                <a:srgbClr val="00B050"/>
              </a:solidFill>
            </a:endParaRPr>
          </a:p>
        </p:txBody>
      </p:sp>
      <p:sp>
        <p:nvSpPr>
          <p:cNvPr id="7" name="Rectangle 6"/>
          <p:cNvSpPr/>
          <p:nvPr/>
        </p:nvSpPr>
        <p:spPr>
          <a:xfrm>
            <a:off x="4561482" y="707399"/>
            <a:ext cx="3204788" cy="369332"/>
          </a:xfrm>
          <a:prstGeom prst="rect">
            <a:avLst/>
          </a:prstGeom>
        </p:spPr>
        <p:txBody>
          <a:bodyPr wrap="none">
            <a:spAutoFit/>
          </a:bodyPr>
          <a:lstStyle/>
          <a:p>
            <a:r>
              <a:rPr lang="fr-FR" dirty="0"/>
              <a:t>Budget 2025 disponible : </a:t>
            </a:r>
            <a:r>
              <a:rPr lang="fr-FR" b="1" dirty="0">
                <a:solidFill>
                  <a:srgbClr val="00B050"/>
                </a:solidFill>
              </a:rPr>
              <a:t>6000</a:t>
            </a:r>
            <a:r>
              <a:rPr lang="fr-FR" b="1" dirty="0">
                <a:solidFill>
                  <a:schemeClr val="accent6"/>
                </a:solidFill>
              </a:rPr>
              <a:t> </a:t>
            </a:r>
            <a:r>
              <a:rPr lang="fr-FR" b="1" dirty="0">
                <a:solidFill>
                  <a:srgbClr val="00B050"/>
                </a:solidFill>
              </a:rPr>
              <a:t>€</a:t>
            </a:r>
          </a:p>
        </p:txBody>
      </p:sp>
      <p:pic>
        <p:nvPicPr>
          <p:cNvPr id="11" name="Image 10"/>
          <p:cNvPicPr>
            <a:picLocks noChangeAspect="1"/>
          </p:cNvPicPr>
          <p:nvPr/>
        </p:nvPicPr>
        <p:blipFill rotWithShape="1">
          <a:blip r:embed="rId4"/>
          <a:srcRect t="3307"/>
          <a:stretch/>
        </p:blipFill>
        <p:spPr>
          <a:xfrm>
            <a:off x="641121" y="1741750"/>
            <a:ext cx="2737747" cy="1027975"/>
          </a:xfrm>
          <a:prstGeom prst="rect">
            <a:avLst/>
          </a:prstGeom>
        </p:spPr>
      </p:pic>
      <p:sp>
        <p:nvSpPr>
          <p:cNvPr id="25" name="Rectangle 24"/>
          <p:cNvSpPr/>
          <p:nvPr/>
        </p:nvSpPr>
        <p:spPr>
          <a:xfrm>
            <a:off x="3834928" y="1229822"/>
            <a:ext cx="4389079" cy="369332"/>
          </a:xfrm>
          <a:prstGeom prst="rect">
            <a:avLst/>
          </a:prstGeom>
        </p:spPr>
        <p:txBody>
          <a:bodyPr wrap="square">
            <a:spAutoFit/>
          </a:bodyPr>
          <a:lstStyle/>
          <a:p>
            <a:pPr marL="285750" indent="-285750">
              <a:buFont typeface="Arial" panose="020B0604020202020204" pitchFamily="34" charset="0"/>
              <a:buChar char="•"/>
            </a:pPr>
            <a:r>
              <a:rPr lang="fr-FR" b="1" dirty="0"/>
              <a:t>AO 2025 n°2 </a:t>
            </a:r>
            <a:r>
              <a:rPr lang="fr-FR" dirty="0"/>
              <a:t>(Avril-Juin 25)</a:t>
            </a:r>
          </a:p>
        </p:txBody>
      </p:sp>
      <p:pic>
        <p:nvPicPr>
          <p:cNvPr id="2" name="Image 1">
            <a:extLst>
              <a:ext uri="{FF2B5EF4-FFF2-40B4-BE49-F238E27FC236}">
                <a16:creationId xmlns:a16="http://schemas.microsoft.com/office/drawing/2014/main" id="{4F66787E-8E4E-0A16-37F9-D2A2D96ACC3C}"/>
              </a:ext>
            </a:extLst>
          </p:cNvPr>
          <p:cNvPicPr>
            <a:picLocks noChangeAspect="1"/>
          </p:cNvPicPr>
          <p:nvPr/>
        </p:nvPicPr>
        <p:blipFill>
          <a:blip r:embed="rId5"/>
          <a:stretch>
            <a:fillRect/>
          </a:stretch>
        </p:blipFill>
        <p:spPr>
          <a:xfrm>
            <a:off x="4148739" y="1651254"/>
            <a:ext cx="3486150" cy="1352550"/>
          </a:xfrm>
          <a:prstGeom prst="rect">
            <a:avLst/>
          </a:prstGeom>
        </p:spPr>
      </p:pic>
      <p:sp>
        <p:nvSpPr>
          <p:cNvPr id="3" name="Rectangle 2">
            <a:extLst>
              <a:ext uri="{FF2B5EF4-FFF2-40B4-BE49-F238E27FC236}">
                <a16:creationId xmlns:a16="http://schemas.microsoft.com/office/drawing/2014/main" id="{C590A0AD-B9D6-6E4B-D13B-E71CC0F6E2B2}"/>
              </a:ext>
            </a:extLst>
          </p:cNvPr>
          <p:cNvSpPr/>
          <p:nvPr/>
        </p:nvSpPr>
        <p:spPr>
          <a:xfrm>
            <a:off x="229950" y="2825704"/>
            <a:ext cx="4389079" cy="369332"/>
          </a:xfrm>
          <a:prstGeom prst="rect">
            <a:avLst/>
          </a:prstGeom>
        </p:spPr>
        <p:txBody>
          <a:bodyPr wrap="square">
            <a:spAutoFit/>
          </a:bodyPr>
          <a:lstStyle/>
          <a:p>
            <a:pPr marL="285750" indent="-285750">
              <a:buFont typeface="Arial" panose="020B0604020202020204" pitchFamily="34" charset="0"/>
              <a:buChar char="•"/>
            </a:pPr>
            <a:r>
              <a:rPr lang="fr-FR" b="1" dirty="0"/>
              <a:t>AO n°3 </a:t>
            </a:r>
            <a:r>
              <a:rPr lang="fr-FR" dirty="0"/>
              <a:t>(Sept – </a:t>
            </a:r>
            <a:r>
              <a:rPr lang="fr-FR" dirty="0" err="1"/>
              <a:t>Dec</a:t>
            </a:r>
            <a:r>
              <a:rPr lang="fr-FR" dirty="0"/>
              <a:t> 25)</a:t>
            </a:r>
            <a:endParaRPr lang="fr-FR" u="sng" dirty="0">
              <a:solidFill>
                <a:srgbClr val="00B050"/>
              </a:solidFill>
            </a:endParaRPr>
          </a:p>
        </p:txBody>
      </p:sp>
      <p:sp>
        <p:nvSpPr>
          <p:cNvPr id="4" name="ZoneTexte 3">
            <a:extLst>
              <a:ext uri="{FF2B5EF4-FFF2-40B4-BE49-F238E27FC236}">
                <a16:creationId xmlns:a16="http://schemas.microsoft.com/office/drawing/2014/main" id="{2FFF7139-A5B2-BD0F-3A7B-2D3E25C2B3D3}"/>
              </a:ext>
            </a:extLst>
          </p:cNvPr>
          <p:cNvSpPr txBox="1"/>
          <p:nvPr/>
        </p:nvSpPr>
        <p:spPr>
          <a:xfrm>
            <a:off x="7766270" y="2642407"/>
            <a:ext cx="3394840" cy="369332"/>
          </a:xfrm>
          <a:prstGeom prst="rect">
            <a:avLst/>
          </a:prstGeom>
          <a:noFill/>
        </p:spPr>
        <p:txBody>
          <a:bodyPr wrap="none" rtlCol="0">
            <a:spAutoFit/>
          </a:bodyPr>
          <a:lstStyle/>
          <a:p>
            <a:r>
              <a:rPr lang="fr-FR" b="1" dirty="0">
                <a:solidFill>
                  <a:srgbClr val="C00000"/>
                </a:solidFill>
                <a:highlight>
                  <a:srgbClr val="FFFF00"/>
                </a:highlight>
              </a:rPr>
              <a:t>=&gt; Reliquat pour AO n°3 = 1300 € </a:t>
            </a:r>
          </a:p>
        </p:txBody>
      </p:sp>
      <p:pic>
        <p:nvPicPr>
          <p:cNvPr id="6" name="Image 5">
            <a:extLst>
              <a:ext uri="{FF2B5EF4-FFF2-40B4-BE49-F238E27FC236}">
                <a16:creationId xmlns:a16="http://schemas.microsoft.com/office/drawing/2014/main" id="{D5938429-074B-1979-D194-2187B78BB5A6}"/>
              </a:ext>
            </a:extLst>
          </p:cNvPr>
          <p:cNvPicPr>
            <a:picLocks noChangeAspect="1"/>
          </p:cNvPicPr>
          <p:nvPr/>
        </p:nvPicPr>
        <p:blipFill>
          <a:blip r:embed="rId6"/>
          <a:stretch>
            <a:fillRect/>
          </a:stretch>
        </p:blipFill>
        <p:spPr>
          <a:xfrm>
            <a:off x="69254" y="3175189"/>
            <a:ext cx="8317046" cy="2051239"/>
          </a:xfrm>
          <a:prstGeom prst="rect">
            <a:avLst/>
          </a:prstGeom>
        </p:spPr>
      </p:pic>
      <p:sp>
        <p:nvSpPr>
          <p:cNvPr id="21" name="Rectangle 20"/>
          <p:cNvSpPr/>
          <p:nvPr/>
        </p:nvSpPr>
        <p:spPr>
          <a:xfrm>
            <a:off x="8423488" y="3523699"/>
            <a:ext cx="3725892" cy="1354217"/>
          </a:xfrm>
          <a:prstGeom prst="rect">
            <a:avLst/>
          </a:prstGeom>
          <a:solidFill>
            <a:schemeClr val="bg1">
              <a:lumMod val="95000"/>
            </a:schemeClr>
          </a:solidFill>
          <a:ln w="38100">
            <a:solidFill>
              <a:schemeClr val="tx1"/>
            </a:solidFill>
          </a:ln>
        </p:spPr>
        <p:txBody>
          <a:bodyPr wrap="none">
            <a:spAutoFit/>
          </a:bodyPr>
          <a:lstStyle/>
          <a:p>
            <a:pPr marL="285750" indent="-285750">
              <a:buFont typeface="Arial" panose="020B0604020202020204" pitchFamily="34" charset="0"/>
              <a:buChar char="•"/>
            </a:pPr>
            <a:r>
              <a:rPr lang="fr-FR" sz="1600" b="1" dirty="0">
                <a:solidFill>
                  <a:srgbClr val="C00000"/>
                </a:solidFill>
              </a:rPr>
              <a:t>13 candidatures</a:t>
            </a:r>
          </a:p>
          <a:p>
            <a:pPr marL="285750" indent="-285750">
              <a:buFont typeface="Arial" panose="020B0604020202020204" pitchFamily="34" charset="0"/>
              <a:buChar char="•"/>
            </a:pPr>
            <a:r>
              <a:rPr lang="fr-FR" sz="1600" b="1" dirty="0">
                <a:solidFill>
                  <a:srgbClr val="C00000"/>
                </a:solidFill>
              </a:rPr>
              <a:t>1 non éligible à date (oral à confirmer)</a:t>
            </a:r>
          </a:p>
          <a:p>
            <a:pPr marL="285750" indent="-285750">
              <a:buFont typeface="Arial" panose="020B0604020202020204" pitchFamily="34" charset="0"/>
              <a:buChar char="•"/>
            </a:pPr>
            <a:r>
              <a:rPr lang="fr-FR" sz="1600" b="1" dirty="0">
                <a:solidFill>
                  <a:srgbClr val="C00000"/>
                </a:solidFill>
              </a:rPr>
              <a:t>0 déjà bénéficiaire de l’aide</a:t>
            </a:r>
          </a:p>
          <a:p>
            <a:pPr marL="285750" indent="-285750">
              <a:buFont typeface="Arial" panose="020B0604020202020204" pitchFamily="34" charset="0"/>
              <a:buChar char="•"/>
            </a:pPr>
            <a:r>
              <a:rPr lang="fr-FR" sz="1600" b="1" dirty="0">
                <a:solidFill>
                  <a:srgbClr val="C00000"/>
                </a:solidFill>
              </a:rPr>
              <a:t>Seuil sélection &gt; 4</a:t>
            </a:r>
          </a:p>
          <a:p>
            <a:pPr marL="285750" indent="-285750">
              <a:buFont typeface="Arial" panose="020B0604020202020204" pitchFamily="34" charset="0"/>
              <a:buChar char="•"/>
            </a:pPr>
            <a:r>
              <a:rPr lang="fr-FR" sz="1600" b="1" dirty="0">
                <a:solidFill>
                  <a:srgbClr val="C00000"/>
                </a:solidFill>
              </a:rPr>
              <a:t>12 (voire 13) dossiers équivalents</a:t>
            </a:r>
          </a:p>
        </p:txBody>
      </p:sp>
      <p:sp>
        <p:nvSpPr>
          <p:cNvPr id="8" name="ZoneTexte 7">
            <a:extLst>
              <a:ext uri="{FF2B5EF4-FFF2-40B4-BE49-F238E27FC236}">
                <a16:creationId xmlns:a16="http://schemas.microsoft.com/office/drawing/2014/main" id="{163584C0-2D10-FB41-AD01-C4FED5DDAB30}"/>
              </a:ext>
            </a:extLst>
          </p:cNvPr>
          <p:cNvSpPr txBox="1"/>
          <p:nvPr/>
        </p:nvSpPr>
        <p:spPr>
          <a:xfrm>
            <a:off x="0" y="5234041"/>
            <a:ext cx="5905784" cy="369332"/>
          </a:xfrm>
          <a:prstGeom prst="rect">
            <a:avLst/>
          </a:prstGeom>
          <a:noFill/>
        </p:spPr>
        <p:txBody>
          <a:bodyPr wrap="none" rtlCol="0">
            <a:spAutoFit/>
          </a:bodyPr>
          <a:lstStyle/>
          <a:p>
            <a:r>
              <a:rPr lang="fr-FR" dirty="0"/>
              <a:t>13 dossiers de qualités équivalentes =&gt; Difficulté à les classer</a:t>
            </a:r>
          </a:p>
        </p:txBody>
      </p:sp>
      <p:sp>
        <p:nvSpPr>
          <p:cNvPr id="10" name="ZoneTexte 9">
            <a:extLst>
              <a:ext uri="{FF2B5EF4-FFF2-40B4-BE49-F238E27FC236}">
                <a16:creationId xmlns:a16="http://schemas.microsoft.com/office/drawing/2014/main" id="{B1167B05-9CF4-D23C-27A4-1E337864DFD2}"/>
              </a:ext>
            </a:extLst>
          </p:cNvPr>
          <p:cNvSpPr txBox="1"/>
          <p:nvPr/>
        </p:nvSpPr>
        <p:spPr>
          <a:xfrm>
            <a:off x="7839310" y="5065768"/>
            <a:ext cx="822661" cy="369332"/>
          </a:xfrm>
          <a:prstGeom prst="rect">
            <a:avLst/>
          </a:prstGeom>
          <a:noFill/>
        </p:spPr>
        <p:txBody>
          <a:bodyPr wrap="none" rtlCol="0">
            <a:spAutoFit/>
          </a:bodyPr>
          <a:lstStyle/>
          <a:p>
            <a:r>
              <a:rPr lang="fr-FR" b="1" dirty="0">
                <a:solidFill>
                  <a:srgbClr val="C00000"/>
                </a:solidFill>
                <a:highlight>
                  <a:srgbClr val="FFFF00"/>
                </a:highlight>
              </a:rPr>
              <a:t>5650 €</a:t>
            </a:r>
          </a:p>
        </p:txBody>
      </p:sp>
      <p:sp>
        <p:nvSpPr>
          <p:cNvPr id="17" name="ZoneTexte 16">
            <a:extLst>
              <a:ext uri="{FF2B5EF4-FFF2-40B4-BE49-F238E27FC236}">
                <a16:creationId xmlns:a16="http://schemas.microsoft.com/office/drawing/2014/main" id="{4AA48E98-FEF6-A811-72E0-43BFB0D245E2}"/>
              </a:ext>
            </a:extLst>
          </p:cNvPr>
          <p:cNvSpPr txBox="1"/>
          <p:nvPr/>
        </p:nvSpPr>
        <p:spPr>
          <a:xfrm>
            <a:off x="0" y="5647332"/>
            <a:ext cx="12192000" cy="1292662"/>
          </a:xfrm>
          <a:prstGeom prst="rect">
            <a:avLst/>
          </a:prstGeom>
          <a:noFill/>
        </p:spPr>
        <p:txBody>
          <a:bodyPr wrap="square">
            <a:spAutoFit/>
          </a:bodyPr>
          <a:lstStyle/>
          <a:p>
            <a:r>
              <a:rPr lang="fr-FR" b="1" u="sng" dirty="0"/>
              <a:t>Hypothèses de travail</a:t>
            </a:r>
          </a:p>
          <a:p>
            <a:pPr marL="285750" indent="-285750">
              <a:buFont typeface="Arial" panose="020B0604020202020204" pitchFamily="34" charset="0"/>
              <a:buChar char="•"/>
            </a:pPr>
            <a:r>
              <a:rPr lang="fr-FR" dirty="0"/>
              <a:t>Répartition équitable → ~100 € / dossier (Impact incitatif questionnable)</a:t>
            </a:r>
          </a:p>
          <a:p>
            <a:pPr marL="285750" indent="-285750">
              <a:buFont typeface="Arial" panose="020B0604020202020204" pitchFamily="34" charset="0"/>
              <a:buChar char="•"/>
            </a:pPr>
            <a:r>
              <a:rPr lang="fr-FR" dirty="0"/>
              <a:t>Anticipation partielle sur le budget 2026, sous réserve de visibilité budgétaire</a:t>
            </a:r>
          </a:p>
          <a:p>
            <a:pPr marL="285750" indent="-285750">
              <a:buFont typeface="Arial" panose="020B0604020202020204" pitchFamily="34" charset="0"/>
              <a:buChar char="•"/>
            </a:pPr>
            <a:endParaRPr lang="fr-FR" sz="400" dirty="0"/>
          </a:p>
          <a:p>
            <a:r>
              <a:rPr lang="fr-FR" dirty="0"/>
              <a:t>(Point de fond: absence de critère de priorisation en amont  / classement des dossiers au sein des unités)</a:t>
            </a:r>
          </a:p>
        </p:txBody>
      </p:sp>
    </p:spTree>
    <p:extLst>
      <p:ext uri="{BB962C8B-B14F-4D97-AF65-F5344CB8AC3E}">
        <p14:creationId xmlns:p14="http://schemas.microsoft.com/office/powerpoint/2010/main" val="31372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P spid="8" grpId="0"/>
      <p:bldP spid="10"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E2BAB5-C3DC-6873-2178-68DDB0C278CF}"/>
              </a:ext>
            </a:extLst>
          </p:cNvPr>
          <p:cNvSpPr>
            <a:spLocks noGrp="1"/>
          </p:cNvSpPr>
          <p:nvPr>
            <p:ph type="title"/>
          </p:nvPr>
        </p:nvSpPr>
        <p:spPr/>
        <p:txBody>
          <a:bodyPr/>
          <a:lstStyle/>
          <a:p>
            <a:r>
              <a:rPr lang="fr-FR" dirty="0"/>
              <a:t>Avenir AO mobilité</a:t>
            </a:r>
          </a:p>
        </p:txBody>
      </p:sp>
      <p:sp>
        <p:nvSpPr>
          <p:cNvPr id="4" name="Rectangle 1">
            <a:extLst>
              <a:ext uri="{FF2B5EF4-FFF2-40B4-BE49-F238E27FC236}">
                <a16:creationId xmlns:a16="http://schemas.microsoft.com/office/drawing/2014/main" id="{D90D8B83-F22E-F77B-DD01-DF87A9A2B5E1}"/>
              </a:ext>
            </a:extLst>
          </p:cNvPr>
          <p:cNvSpPr>
            <a:spLocks noGrp="1" noChangeArrowheads="1"/>
          </p:cNvSpPr>
          <p:nvPr>
            <p:ph idx="1"/>
          </p:nvPr>
        </p:nvSpPr>
        <p:spPr bwMode="auto">
          <a:xfrm>
            <a:off x="311184" y="1690688"/>
            <a:ext cx="1130274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effectLst/>
                <a:latin typeface="Aptos" panose="020B0004020202020204" pitchFamily="34" charset="0"/>
              </a:rPr>
              <a:t>À titre indicatif, l’application stricte du barème conduirait à un besoin budgétaire de 5 650 €, alors que l’enveloppe encore disponible pour 2025 s’élève, en théorie, à 1 300 €.</a:t>
            </a:r>
            <a:endParaRPr kumimoji="0" lang="fr-FR" altLang="fr-FR" sz="2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effectLst/>
                <a:latin typeface="Aptos" panose="020B0004020202020204" pitchFamily="34" charset="0"/>
              </a:rPr>
              <a:t> </a:t>
            </a:r>
            <a:endParaRPr kumimoji="0" lang="fr-FR" altLang="fr-FR" sz="2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effectLst/>
                <a:latin typeface="Aptos" panose="020B0004020202020204" pitchFamily="34" charset="0"/>
              </a:rPr>
              <a:t>Plusieurs pistes peuvent être envisagées :</a:t>
            </a:r>
            <a:endParaRPr kumimoji="0" lang="fr-FR" altLang="fr-FR" sz="2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a:ln>
                  <a:noFill/>
                </a:ln>
                <a:effectLst/>
                <a:latin typeface="Aptos" panose="020B0004020202020204" pitchFamily="34" charset="0"/>
              </a:rPr>
              <a:t>répartir l’enveloppe restante entre l’ensemble des candidats, ce qui reviendrait à une aide d’environ 100 € par dossier ; cette option pose toutefois la question du caractère réellement incitatif et opérationnel du dispositif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0" i="0" u="none" strike="noStrike" cap="none" normalizeH="0" baseline="0" dirty="0">
                <a:ln>
                  <a:noFill/>
                </a:ln>
                <a:effectLst/>
                <a:latin typeface="Aptos" panose="020B0004020202020204" pitchFamily="34" charset="0"/>
              </a:rPr>
              <a:t>disposer du budget prévisionnel 2026 et envisager une anticipation partielle sur cette enveloppe.</a:t>
            </a:r>
            <a:endParaRPr kumimoji="0" lang="fr-FR" altLang="fr-FR" sz="2000" b="0" i="0" u="none" strike="noStrike" cap="none" normalizeH="0" baseline="0" dirty="0">
              <a:ln>
                <a:noFill/>
              </a:ln>
              <a:effectLst/>
              <a:latin typeface="Helvetica"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effectLst/>
                <a:latin typeface="Aptos" panose="020B0004020202020204" pitchFamily="34" charset="0"/>
              </a:rPr>
              <a:t> </a:t>
            </a:r>
            <a:endParaRPr kumimoji="0" lang="fr-FR" altLang="fr-FR" sz="2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effectLst/>
                <a:latin typeface="Aptos" panose="020B0004020202020204" pitchFamily="34" charset="0"/>
              </a:rPr>
              <a:t>Cette situation met en évidence un point de fond : l’absence d’un critère de priorisation supplémentaire en amont, notamment un classement des dossiers au niveau des unités, qui pourrait utilement appuyer les arbitrages.</a:t>
            </a:r>
            <a:endParaRPr kumimoji="0" lang="fr-FR" altLang="fr-FR" sz="2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effectLst/>
                <a:latin typeface="Aptos" panose="020B0004020202020204" pitchFamily="34" charset="0"/>
              </a:rPr>
              <a:t> </a:t>
            </a:r>
            <a:endParaRPr kumimoji="0" lang="fr-FR" altLang="fr-FR" sz="2000" b="0" i="0" u="none" strike="noStrike" cap="none" normalizeH="0" baseline="0" dirty="0">
              <a:ln>
                <a:noFill/>
              </a:ln>
              <a:effectLst/>
            </a:endParaRPr>
          </a:p>
        </p:txBody>
      </p:sp>
    </p:spTree>
    <p:extLst>
      <p:ext uri="{BB962C8B-B14F-4D97-AF65-F5344CB8AC3E}">
        <p14:creationId xmlns:p14="http://schemas.microsoft.com/office/powerpoint/2010/main" val="2172742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DBBD5-B2B5-72D6-B541-FD50202FDC6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E57FF64-15FE-9F46-2614-45307BE8981F}"/>
              </a:ext>
            </a:extLst>
          </p:cNvPr>
          <p:cNvSpPr>
            <a:spLocks noGrp="1"/>
          </p:cNvSpPr>
          <p:nvPr>
            <p:ph type="title"/>
          </p:nvPr>
        </p:nvSpPr>
        <p:spPr/>
        <p:txBody>
          <a:bodyPr/>
          <a:lstStyle/>
          <a:p>
            <a:r>
              <a:rPr lang="fr-FR" dirty="0"/>
              <a:t>Ordre du jour</a:t>
            </a:r>
          </a:p>
        </p:txBody>
      </p:sp>
      <p:sp>
        <p:nvSpPr>
          <p:cNvPr id="3" name="Espace réservé du contenu 2">
            <a:extLst>
              <a:ext uri="{FF2B5EF4-FFF2-40B4-BE49-F238E27FC236}">
                <a16:creationId xmlns:a16="http://schemas.microsoft.com/office/drawing/2014/main" id="{A191F0EB-D6A9-46A2-F212-8A774A028404}"/>
              </a:ext>
            </a:extLst>
          </p:cNvPr>
          <p:cNvSpPr>
            <a:spLocks noGrp="1"/>
          </p:cNvSpPr>
          <p:nvPr>
            <p:ph idx="1"/>
          </p:nvPr>
        </p:nvSpPr>
        <p:spPr/>
        <p:txBody>
          <a:bodyPr/>
          <a:lstStyle/>
          <a:p>
            <a:r>
              <a:rPr lang="fr-FR" dirty="0"/>
              <a:t>Point budget</a:t>
            </a:r>
          </a:p>
          <a:p>
            <a:r>
              <a:rPr lang="fr-FR" dirty="0">
                <a:solidFill>
                  <a:schemeClr val="accent1"/>
                </a:solidFill>
              </a:rPr>
              <a:t>Procédure d’attribution des CDE 2026</a:t>
            </a:r>
          </a:p>
          <a:p>
            <a:r>
              <a:rPr lang="fr-FR" dirty="0"/>
              <a:t>Les journées scientifiques</a:t>
            </a:r>
          </a:p>
          <a:p>
            <a:r>
              <a:rPr lang="fr-FR" dirty="0"/>
              <a:t>VAE</a:t>
            </a:r>
          </a:p>
          <a:p>
            <a:r>
              <a:rPr lang="fr-FR" dirty="0"/>
              <a:t>Femmes et sciences</a:t>
            </a:r>
          </a:p>
          <a:p>
            <a:r>
              <a:rPr lang="fr-FR" dirty="0"/>
              <a:t>Nouveau périmètre des ED à Nantes </a:t>
            </a:r>
          </a:p>
          <a:p>
            <a:r>
              <a:rPr lang="fr-FR" dirty="0"/>
              <a:t>Prochains conseils</a:t>
            </a:r>
          </a:p>
          <a:p>
            <a:endParaRPr lang="fr-FR" dirty="0"/>
          </a:p>
        </p:txBody>
      </p:sp>
      <p:pic>
        <p:nvPicPr>
          <p:cNvPr id="4" name="Image 3">
            <a:extLst>
              <a:ext uri="{FF2B5EF4-FFF2-40B4-BE49-F238E27FC236}">
                <a16:creationId xmlns:a16="http://schemas.microsoft.com/office/drawing/2014/main" id="{DC035E51-37FA-1179-43CB-96D55FBB49BD}"/>
              </a:ext>
            </a:extLst>
          </p:cNvPr>
          <p:cNvPicPr>
            <a:picLocks noChangeAspect="1"/>
          </p:cNvPicPr>
          <p:nvPr/>
        </p:nvPicPr>
        <p:blipFill>
          <a:blip r:embed="rId2"/>
          <a:stretch>
            <a:fillRect/>
          </a:stretch>
        </p:blipFill>
        <p:spPr>
          <a:xfrm>
            <a:off x="0" y="6165215"/>
            <a:ext cx="1655698" cy="655320"/>
          </a:xfrm>
          <a:prstGeom prst="rect">
            <a:avLst/>
          </a:prstGeom>
        </p:spPr>
      </p:pic>
    </p:spTree>
    <p:extLst>
      <p:ext uri="{BB962C8B-B14F-4D97-AF65-F5344CB8AC3E}">
        <p14:creationId xmlns:p14="http://schemas.microsoft.com/office/powerpoint/2010/main" val="3794452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7A400-1D19-28CF-648D-BFEFEA1C4FED}"/>
              </a:ext>
            </a:extLst>
          </p:cNvPr>
          <p:cNvSpPr>
            <a:spLocks noGrp="1"/>
          </p:cNvSpPr>
          <p:nvPr>
            <p:ph type="title"/>
          </p:nvPr>
        </p:nvSpPr>
        <p:spPr>
          <a:xfrm>
            <a:off x="838200" y="-301557"/>
            <a:ext cx="10515600" cy="1325563"/>
          </a:xfrm>
        </p:spPr>
        <p:txBody>
          <a:bodyPr>
            <a:normAutofit/>
          </a:bodyPr>
          <a:lstStyle/>
          <a:p>
            <a:r>
              <a:rPr lang="fr-GB" sz="2800"/>
              <a:t>Calendrier 202</a:t>
            </a:r>
            <a:r>
              <a:rPr lang="fr-FR" sz="2800" dirty="0"/>
              <a:t>6-Nantes</a:t>
            </a:r>
            <a:endParaRPr lang="fr-GB" sz="2800" dirty="0"/>
          </a:p>
        </p:txBody>
      </p:sp>
      <p:sp>
        <p:nvSpPr>
          <p:cNvPr id="3" name="Espace réservé du contenu 2">
            <a:extLst>
              <a:ext uri="{FF2B5EF4-FFF2-40B4-BE49-F238E27FC236}">
                <a16:creationId xmlns:a16="http://schemas.microsoft.com/office/drawing/2014/main" id="{C170FBEE-FD6D-66D2-E391-8115321D6430}"/>
              </a:ext>
            </a:extLst>
          </p:cNvPr>
          <p:cNvSpPr>
            <a:spLocks noGrp="1"/>
          </p:cNvSpPr>
          <p:nvPr>
            <p:ph idx="1"/>
          </p:nvPr>
        </p:nvSpPr>
        <p:spPr>
          <a:xfrm>
            <a:off x="497732" y="361224"/>
            <a:ext cx="10856068" cy="5830042"/>
          </a:xfrm>
        </p:spPr>
        <p:txBody>
          <a:bodyPr>
            <a:noAutofit/>
          </a:bodyPr>
          <a:lstStyle/>
          <a:p>
            <a:pPr marL="0" indent="0" algn="just">
              <a:buNone/>
            </a:pP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tabLst>
                <a:tab pos="457200" algn="l"/>
              </a:tabLst>
            </a:pPr>
            <a:r>
              <a:rPr lang="fr-FR" sz="1800"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16 février </a:t>
            </a: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au 7 avril :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Appel aux sujets</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dans les laboratoires-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1 sujet/porteur, accord du DU</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tabLst>
                <a:tab pos="457200" algn="l"/>
              </a:tabLst>
            </a:pP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7 avril au 17 avril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Validation des sujets par l’École Doctorale </a:t>
            </a:r>
          </a:p>
          <a:p>
            <a:pPr marL="342900" lvl="0" indent="-342900" algn="just">
              <a:buFont typeface="+mj-lt"/>
              <a:buAutoNum type="arabicParenR"/>
              <a:tabLst>
                <a:tab pos="457200" algn="l"/>
              </a:tabLst>
            </a:pP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20 avril au 22 mai</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Ouverture des candidatures = publication des sujets de thèse sur AMETHIS – Dossier</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3716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CV mentionnant clairement les notes et classements </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3716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classements et relevés de notes</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371600" algn="l"/>
              </a:tabLst>
            </a:pPr>
            <a:r>
              <a:rPr lang="fr-FR" sz="1800" kern="100" dirty="0">
                <a:latin typeface="Calibri" panose="020F0502020204030204" pitchFamily="34" charset="0"/>
                <a:ea typeface="Calibri" panose="020F0502020204030204" pitchFamily="34" charset="0"/>
                <a:cs typeface="Times New Roman" panose="02020603050405020304" pitchFamily="18" charset="0"/>
              </a:rPr>
              <a:t>r</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ésumé du projet de recherche de Master 2</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buFont typeface="Arial" panose="020B0604020202020204" pitchFamily="34" charset="0"/>
              <a:buChar char="•"/>
              <a:tabLst>
                <a:tab pos="137160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Lettre de motivation</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tabLst>
                <a:tab pos="457200" algn="l"/>
              </a:tabLst>
            </a:pP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25 mai au </a:t>
            </a:r>
            <a:r>
              <a:rPr lang="fr-FR" sz="1800"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8</a:t>
            </a: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juin à minuit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 Pré-sélection des candidatures par l’équipe encadrant via </a:t>
            </a:r>
            <a:r>
              <a:rPr lang="fr-FR" sz="1800" b="1" kern="100" dirty="0" err="1">
                <a:effectLst/>
                <a:latin typeface="Calibri" panose="020F0502020204030204" pitchFamily="34" charset="0"/>
                <a:ea typeface="Calibri" panose="020F0502020204030204" pitchFamily="34" charset="0"/>
                <a:cs typeface="Times New Roman" panose="02020603050405020304" pitchFamily="18" charset="0"/>
              </a:rPr>
              <a:t>amethis</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tabLst>
                <a:tab pos="457200" algn="l"/>
              </a:tabLst>
            </a:pP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9 juin au 15 juin</a:t>
            </a: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Les candidats finalisent leur dossier jusqu’au 13 juin à 00h00 -&gt;</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un résumé du projet de thèse de 2 pages maximum (format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pdf</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en français ou anglais). Ce résumé permet principalement d’attribuer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un.e</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rapporteur/rapportrice adapté. Celui-ci est préparé avec l’</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encadrant.e</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 dernière notes ajout possible jusqu’au 17 juin</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tabLst>
                <a:tab pos="457200" algn="l"/>
              </a:tabLst>
            </a:pP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 18 juin</a:t>
            </a:r>
            <a:r>
              <a:rPr lang="fr-FR" sz="1800" b="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étape d’admissibilité  : </a:t>
            </a:r>
            <a:r>
              <a:rPr lang="fr-FR"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classement des candidatures est effectué par la CSS (matin) puis la CR (après-midi)-&gt;convocation le 19 juin</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tabLst>
                <a:tab pos="457200" algn="l"/>
              </a:tabLst>
            </a:pP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29 et 30 juin </a:t>
            </a:r>
            <a:r>
              <a:rPr lang="fr-FR" sz="1800" b="1" kern="100" dirty="0">
                <a:effectLst/>
                <a:latin typeface="Calibri" panose="020F0502020204030204" pitchFamily="34" charset="0"/>
                <a:ea typeface="Calibri" panose="020F0502020204030204" pitchFamily="34" charset="0"/>
                <a:cs typeface="Times New Roman" panose="02020603050405020304" pitchFamily="18" charset="0"/>
              </a:rPr>
              <a:t>: Phase audition</a:t>
            </a:r>
            <a:r>
              <a:rPr lang="fr-GB" sz="1800" b="1" kern="100" dirty="0">
                <a:latin typeface="Calibri" panose="020F0502020204030204" pitchFamily="34" charset="0"/>
                <a:ea typeface="Calibri" panose="020F0502020204030204" pitchFamily="34" charset="0"/>
                <a:cs typeface="Times New Roman" panose="02020603050405020304" pitchFamily="18" charset="0"/>
              </a:rPr>
              <a:t> -&gt;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Un jury unique, mixte (interne/externe à NU, diversité des expertises, parité H/F) auditionne les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candidat.es</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et les classe - &gt; sur proposition de la CR</a:t>
            </a:r>
            <a:r>
              <a:rPr lang="fr-FR" sz="1800" kern="100" dirty="0">
                <a:latin typeface="Calibri" panose="020F0502020204030204" pitchFamily="34" charset="0"/>
                <a:ea typeface="Calibri" panose="020F0502020204030204" pitchFamily="34" charset="0"/>
                <a:cs typeface="Times New Roman" panose="02020603050405020304" pitchFamily="18" charset="0"/>
              </a:rPr>
              <a:t>- Angers-&gt; 1 er juillet</a:t>
            </a:r>
            <a:endParaRPr lang="fr-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tabLst>
                <a:tab pos="457200" algn="l"/>
              </a:tabLst>
            </a:pPr>
            <a:r>
              <a:rPr lang="fr-FR"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 juillet après validation par le conseil de l’ED </a:t>
            </a:r>
          </a:p>
          <a:p>
            <a:pPr marL="0" lvl="0" indent="0" algn="just">
              <a:buNone/>
              <a:tabLst>
                <a:tab pos="457200" algn="l"/>
              </a:tabLst>
            </a:pPr>
            <a:endParaRPr lang="fr-GB" sz="1800" dirty="0"/>
          </a:p>
        </p:txBody>
      </p:sp>
    </p:spTree>
    <p:extLst>
      <p:ext uri="{BB962C8B-B14F-4D97-AF65-F5344CB8AC3E}">
        <p14:creationId xmlns:p14="http://schemas.microsoft.com/office/powerpoint/2010/main" val="16275220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24376</TotalTime>
  <Words>1661</Words>
  <Application>Microsoft Office PowerPoint</Application>
  <PresentationFormat>Grand écran</PresentationFormat>
  <Paragraphs>173</Paragraphs>
  <Slides>24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Aptos</vt:lpstr>
      <vt:lpstr>Arial</vt:lpstr>
      <vt:lpstr>Calibri</vt:lpstr>
      <vt:lpstr>Calibri Light</vt:lpstr>
      <vt:lpstr>Helvetica</vt:lpstr>
      <vt:lpstr>Source Sans Pro</vt:lpstr>
      <vt:lpstr>Symbol</vt:lpstr>
      <vt:lpstr>Thème Office</vt:lpstr>
      <vt:lpstr>Conseil de l’ED biologie santé</vt:lpstr>
      <vt:lpstr>Ordre du jour</vt:lpstr>
      <vt:lpstr>Présentation PowerPoint</vt:lpstr>
      <vt:lpstr>Propositions</vt:lpstr>
      <vt:lpstr>Présentation PowerPoint</vt:lpstr>
      <vt:lpstr>Présentation PowerPoint</vt:lpstr>
      <vt:lpstr>Avenir AO mobilité</vt:lpstr>
      <vt:lpstr>Ordre du jour</vt:lpstr>
      <vt:lpstr>Calendrier 2026-Nantes</vt:lpstr>
      <vt:lpstr>Calendrier 2026-Angers</vt:lpstr>
      <vt:lpstr>Ordre du jour</vt:lpstr>
      <vt:lpstr>JBS 2026</vt:lpstr>
      <vt:lpstr>Présentation PowerPoint</vt:lpstr>
      <vt:lpstr>Présentation PowerPoint</vt:lpstr>
      <vt:lpstr>Ordre du jour</vt:lpstr>
      <vt:lpstr>Bastien Jamet</vt:lpstr>
      <vt:lpstr>Synthése du travail basé sur les publications principales</vt:lpstr>
      <vt:lpstr>Adrien Maillot</vt:lpstr>
      <vt:lpstr>Ordre du jour</vt:lpstr>
      <vt:lpstr>Ordre du jour</vt:lpstr>
      <vt:lpstr>Présentation PowerPoint</vt:lpstr>
      <vt:lpstr>Présentation PowerPoint</vt:lpstr>
      <vt:lpstr>Ordre du jour</vt:lpstr>
      <vt:lpstr>Prochain conseil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de l’ED biologie santé</dc:title>
  <dc:creator>Xavier Prieur</dc:creator>
  <cp:lastModifiedBy>Stéphanie REGERE</cp:lastModifiedBy>
  <cp:revision>60</cp:revision>
  <dcterms:created xsi:type="dcterms:W3CDTF">2023-06-20T16:56:49Z</dcterms:created>
  <dcterms:modified xsi:type="dcterms:W3CDTF">2026-03-05T08:33:28Z</dcterms:modified>
</cp:coreProperties>
</file>