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9" r:id="rId4"/>
    <p:sldId id="280" r:id="rId5"/>
    <p:sldId id="281" r:id="rId6"/>
    <p:sldId id="283" r:id="rId7"/>
    <p:sldId id="284" r:id="rId8"/>
    <p:sldId id="285" r:id="rId9"/>
    <p:sldId id="286" r:id="rId10"/>
    <p:sldId id="263" r:id="rId11"/>
    <p:sldId id="287" r:id="rId12"/>
    <p:sldId id="288" r:id="rId13"/>
    <p:sldId id="264" r:id="rId14"/>
    <p:sldId id="265" r:id="rId15"/>
    <p:sldId id="261" r:id="rId16"/>
    <p:sldId id="260" r:id="rId17"/>
    <p:sldId id="259" r:id="rId18"/>
    <p:sldId id="268" r:id="rId19"/>
    <p:sldId id="262" r:id="rId20"/>
    <p:sldId id="269" r:id="rId21"/>
    <p:sldId id="270" r:id="rId22"/>
    <p:sldId id="271" r:id="rId23"/>
    <p:sldId id="258" r:id="rId24"/>
  </p:sldIdLst>
  <p:sldSz cx="12192000" cy="6858000"/>
  <p:notesSz cx="6858000" cy="9144000"/>
  <p:defaultTextStyle>
    <a:defPPr>
      <a:defRPr lang="fr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B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E78966-4F37-DA3E-5675-04939D976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722FDA8-2E51-7F03-F3F3-F0BCDE3A9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93EF51-783F-065E-915B-900B48D61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E6BC-FD20-DB41-B893-2DE4AE69249B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B724CC-6029-A47E-840B-850FAFF99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8EC1E1-F0D0-BC89-D062-591654099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C977-029D-B042-B458-DECD5B4ADA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81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0AB89-56A8-BB93-1E37-ABB95A6F1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B3AF7C-6F47-6571-1FDF-0F77152EE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9C7EB6-1136-4CC7-A95C-6340B4BF2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E6BC-FD20-DB41-B893-2DE4AE69249B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177163-5BB9-2D18-44D4-5ED5C8FE7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F7F546-2578-111F-3906-C5677D60B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C977-029D-B042-B458-DECD5B4ADA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688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76DE973-4B4A-6D1A-9430-35F5220AE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16DAD63-8497-A4CB-4F0A-B1BCEACAF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87A815-B646-D662-CE8E-F06659B5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E6BC-FD20-DB41-B893-2DE4AE69249B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8A213F-ACCA-F6E9-F170-82D40D22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5C6766-C917-8C2B-43EE-99C32471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C977-029D-B042-B458-DECD5B4ADA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500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B85F92-0B9C-A092-0D72-69B475ABD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3F347F-0583-16FF-0E03-C4C123E3A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107EC4-6E79-D887-7332-5D1006D7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E6BC-FD20-DB41-B893-2DE4AE69249B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FE59E8-D901-2CA3-5574-7D75F241D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6A080E-D8BE-7836-7184-85FC2012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C977-029D-B042-B458-DECD5B4ADA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16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330013-38C2-D1E0-95B5-C393C61E9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6251B6-6CF3-97A4-657B-655511882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824490-6EB1-EEE8-1399-06F96C75C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E6BC-FD20-DB41-B893-2DE4AE69249B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AF3160-7D27-44AA-4736-3EEEB7E1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7E28B2-8F9D-DF1A-6987-AF8ED3F9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C977-029D-B042-B458-DECD5B4ADA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96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86A9E-F677-42DE-274F-326531B0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F20B20-D548-1F69-7EDC-D98FFB89A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075EFF-E79E-EBC9-C7F2-007537580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B910C0-7664-4D45-C2A4-1741BC60D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E6BC-FD20-DB41-B893-2DE4AE69249B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9F3325-5317-125E-686B-467AD8F16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C37C95-E1E8-A95E-3D1E-C1D8CBD6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C977-029D-B042-B458-DECD5B4ADA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473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0838DC-7AFB-ADA4-335C-E507FBBD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CBD95C-CD5E-FA80-E3B1-2CE336B55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0C9B763-1B10-C75B-4573-829B62751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D79A39D-B382-C233-1188-1083607E8D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E085A6A-C451-E459-8DE5-66CF6D2DE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17F0FC9-F7F2-3D38-C39E-97F11C589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E6BC-FD20-DB41-B893-2DE4AE69249B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68262F8-62F1-6459-1513-616C66CF6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894D9A-7193-A54B-817B-95F048CA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C977-029D-B042-B458-DECD5B4ADA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86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C64008-33D2-F35C-DAAC-1C0DC262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902307-C9A1-63AD-749E-ECCB582F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E6BC-FD20-DB41-B893-2DE4AE69249B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C9B9C6-C537-FDAC-4F27-B69FB6A53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FFEB20-8DA7-183E-EA57-63D8BAA4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C977-029D-B042-B458-DECD5B4ADA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1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629894F-ABCE-D185-5C7D-967607056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E6BC-FD20-DB41-B893-2DE4AE69249B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E89C827-D069-A8AF-9541-B6BBECFB1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9EF2BF-7234-D731-2882-1B865D710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C977-029D-B042-B458-DECD5B4ADA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54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684CC-11AA-C860-052C-D2593BEC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F5E462-A18E-E347-911F-E3378E0B0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C98736-852B-0FD6-C068-F1FD3CF87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BE3C55-45BB-7BF4-562C-9D4CB71A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E6BC-FD20-DB41-B893-2DE4AE69249B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5319F9-24D6-6BA9-9C1D-6038B26C7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1CFD43-CFB5-94DB-6A36-E9EEAA8A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C977-029D-B042-B458-DECD5B4ADA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227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F04F67-1499-BBF6-B3E3-0FEE50F1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54AC7D8-9393-EEBE-A54C-B1FAB63BD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75808C-EB60-AD1A-A2A9-FA2337E25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B77707-A045-AB71-23A1-AF44F51AA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E6BC-FD20-DB41-B893-2DE4AE69249B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35A807-F13B-7BD7-A6CB-F4AC3EEBD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CAD4B0-4A85-E0BF-6DAA-510FA5D00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C977-029D-B042-B458-DECD5B4ADA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92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28E07FE-CA09-E324-B6F6-B3AC1E2E5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72220B-F5D4-7F15-BD36-5D514184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4D8AC4-58AE-E5D1-6D58-FA0BDBF7E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E6BC-FD20-DB41-B893-2DE4AE69249B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C4769C-D19E-D223-2A29-ED21D41E6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232B7C-2E40-42C3-AB16-0214EA6C3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9C977-029D-B042-B458-DECD5B4ADA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85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emf"/><Relationship Id="rId5" Type="http://schemas.openxmlformats.org/officeDocument/2006/relationships/image" Target="../media/image28.png"/><Relationship Id="rId10" Type="http://schemas.openxmlformats.org/officeDocument/2006/relationships/image" Target="../media/image33.emf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A4075-E1E9-D589-C7B4-165DB0830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3572"/>
            <a:ext cx="9144000" cy="2387600"/>
          </a:xfrm>
        </p:spPr>
        <p:txBody>
          <a:bodyPr/>
          <a:lstStyle/>
          <a:p>
            <a:r>
              <a:rPr lang="fr-FR" dirty="0"/>
              <a:t>Conseil de l’ED biologie santé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39E2EB-0DD3-58F4-BF3A-8152CB467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3247"/>
            <a:ext cx="9144000" cy="1655762"/>
          </a:xfrm>
        </p:spPr>
        <p:txBody>
          <a:bodyPr/>
          <a:lstStyle/>
          <a:p>
            <a:r>
              <a:rPr lang="fr-FR" dirty="0"/>
              <a:t>09/10/2023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0F294D-6171-1B59-D697-60C2FC4D6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0" y="0"/>
            <a:ext cx="72517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58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852" y="559434"/>
            <a:ext cx="7925644" cy="58952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55933" y="492932"/>
            <a:ext cx="2793650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buSzPts val="1100"/>
              <a:tabLst>
                <a:tab pos="528955" algn="l"/>
                <a:tab pos="529590" algn="l"/>
              </a:tabLst>
            </a:pPr>
            <a:r>
              <a:rPr lang="fr-FR" sz="2400" b="1" dirty="0">
                <a:solidFill>
                  <a:srgbClr val="56A891"/>
                </a:solidFill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Angers – Belle-</a:t>
            </a:r>
            <a:r>
              <a:rPr lang="fr-FR" sz="2400" b="1" dirty="0" err="1">
                <a:solidFill>
                  <a:srgbClr val="56A891"/>
                </a:solidFill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Beille</a:t>
            </a:r>
            <a:endParaRPr lang="fr-FR" sz="2400" b="1" dirty="0">
              <a:solidFill>
                <a:srgbClr val="56A891"/>
              </a:solidFill>
              <a:latin typeface="Calibri" panose="020F0502020204030204" pitchFamily="34" charset="0"/>
              <a:ea typeface="Symbol" panose="05050102010706020507" pitchFamily="18" charset="2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7043" y="1575001"/>
            <a:ext cx="199895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Bus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Train +TRAM</a:t>
            </a:r>
          </a:p>
        </p:txBody>
      </p:sp>
    </p:spTree>
    <p:extLst>
      <p:ext uri="{BB962C8B-B14F-4D97-AF65-F5344CB8AC3E}">
        <p14:creationId xmlns:p14="http://schemas.microsoft.com/office/powerpoint/2010/main" val="3470381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975" y="759777"/>
            <a:ext cx="1087746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/>
              <a:t>8.15-8.45		</a:t>
            </a:r>
            <a:r>
              <a:rPr lang="fr-FR" sz="2200" dirty="0" err="1"/>
              <a:t>Welcome</a:t>
            </a:r>
            <a:r>
              <a:rPr lang="fr-FR" sz="2200" dirty="0"/>
              <a:t> </a:t>
            </a:r>
          </a:p>
          <a:p>
            <a:r>
              <a:rPr lang="fr-FR" sz="2200" dirty="0"/>
              <a:t>8.45-9.00		Introduction</a:t>
            </a:r>
          </a:p>
          <a:p>
            <a:endParaRPr lang="fr-FR" sz="2200" dirty="0"/>
          </a:p>
          <a:p>
            <a:r>
              <a:rPr lang="fr-FR" sz="2200" dirty="0"/>
              <a:t>9.00-10.15 		</a:t>
            </a:r>
            <a:r>
              <a:rPr lang="fr-FR" sz="2200" dirty="0" err="1"/>
              <a:t>Thesis</a:t>
            </a:r>
            <a:r>
              <a:rPr lang="fr-FR" sz="2200" dirty="0"/>
              <a:t> </a:t>
            </a:r>
            <a:r>
              <a:rPr lang="fr-FR" sz="2200" dirty="0" err="1"/>
              <a:t>project</a:t>
            </a:r>
            <a:r>
              <a:rPr lang="fr-FR" sz="2200" dirty="0"/>
              <a:t> </a:t>
            </a:r>
            <a:r>
              <a:rPr lang="fr-FR" sz="2200" dirty="0" err="1"/>
              <a:t>presentations</a:t>
            </a:r>
            <a:r>
              <a:rPr lang="fr-FR" sz="2200" dirty="0"/>
              <a:t> (5)</a:t>
            </a:r>
          </a:p>
          <a:p>
            <a:r>
              <a:rPr lang="fr-FR" sz="2200" dirty="0"/>
              <a:t>10.15-11		Coffee break / Poster </a:t>
            </a:r>
            <a:r>
              <a:rPr lang="fr-FR" sz="2200" dirty="0" err="1"/>
              <a:t>presentations</a:t>
            </a:r>
            <a:endParaRPr lang="fr-FR" sz="2200" dirty="0"/>
          </a:p>
          <a:p>
            <a:r>
              <a:rPr lang="fr-FR" sz="2200" dirty="0"/>
              <a:t>11-12.30		Future </a:t>
            </a:r>
            <a:r>
              <a:rPr lang="fr-FR" sz="2200" dirty="0" err="1"/>
              <a:t>with</a:t>
            </a:r>
            <a:r>
              <a:rPr lang="fr-FR" sz="2200" dirty="0"/>
              <a:t> a </a:t>
            </a:r>
            <a:r>
              <a:rPr lang="fr-FR" sz="2200" dirty="0" err="1"/>
              <a:t>thesis</a:t>
            </a:r>
            <a:r>
              <a:rPr lang="fr-FR" sz="2200" dirty="0"/>
              <a:t> </a:t>
            </a:r>
          </a:p>
          <a:p>
            <a:endParaRPr lang="fr-FR" sz="2200" dirty="0"/>
          </a:p>
          <a:p>
            <a:r>
              <a:rPr lang="fr-FR" sz="2200" dirty="0"/>
              <a:t>12.30-14		Lunch / Poster </a:t>
            </a:r>
            <a:r>
              <a:rPr lang="fr-FR" sz="2200" dirty="0" err="1"/>
              <a:t>presentations</a:t>
            </a:r>
            <a:endParaRPr lang="fr-FR" sz="2200" dirty="0"/>
          </a:p>
          <a:p>
            <a:endParaRPr lang="fr-FR" sz="2200" dirty="0"/>
          </a:p>
          <a:p>
            <a:r>
              <a:rPr lang="fr-FR" sz="2200" dirty="0"/>
              <a:t>14-15.30		</a:t>
            </a:r>
            <a:r>
              <a:rPr lang="fr-FR" sz="2200" dirty="0" err="1"/>
              <a:t>Plenary</a:t>
            </a:r>
            <a:r>
              <a:rPr lang="fr-FR" sz="2200" dirty="0"/>
              <a:t> </a:t>
            </a:r>
            <a:r>
              <a:rPr lang="fr-FR" sz="2200" dirty="0" err="1"/>
              <a:t>conferences</a:t>
            </a:r>
            <a:endParaRPr lang="fr-FR" sz="2200" dirty="0"/>
          </a:p>
          <a:p>
            <a:r>
              <a:rPr lang="fr-FR" sz="2200" dirty="0"/>
              <a:t>15.30-16.15		</a:t>
            </a:r>
            <a:r>
              <a:rPr lang="fr-FR" sz="2200" dirty="0" err="1"/>
              <a:t>Thesis</a:t>
            </a:r>
            <a:r>
              <a:rPr lang="fr-FR" sz="2200" dirty="0"/>
              <a:t> </a:t>
            </a:r>
            <a:r>
              <a:rPr lang="fr-FR" sz="2200" dirty="0" err="1"/>
              <a:t>project</a:t>
            </a:r>
            <a:r>
              <a:rPr lang="fr-FR" sz="2200" dirty="0"/>
              <a:t> </a:t>
            </a:r>
            <a:r>
              <a:rPr lang="fr-FR" sz="2200" dirty="0" err="1"/>
              <a:t>presentations</a:t>
            </a:r>
            <a:r>
              <a:rPr lang="fr-FR" sz="2200" dirty="0"/>
              <a:t> (3)</a:t>
            </a:r>
          </a:p>
          <a:p>
            <a:r>
              <a:rPr lang="fr-FR" sz="2200" dirty="0"/>
              <a:t>16.15-17		Coffee break / Poster </a:t>
            </a:r>
            <a:r>
              <a:rPr lang="fr-FR" sz="2200" dirty="0" err="1"/>
              <a:t>presentations</a:t>
            </a:r>
            <a:endParaRPr lang="fr-FR" sz="2200" dirty="0"/>
          </a:p>
          <a:p>
            <a:r>
              <a:rPr lang="fr-FR" sz="2200" dirty="0"/>
              <a:t>17-17.30		</a:t>
            </a:r>
            <a:r>
              <a:rPr lang="fr-FR" sz="2200" dirty="0" err="1"/>
              <a:t>Thesis</a:t>
            </a:r>
            <a:r>
              <a:rPr lang="fr-FR" sz="2200" dirty="0"/>
              <a:t> </a:t>
            </a:r>
            <a:r>
              <a:rPr lang="fr-FR" sz="2200" dirty="0" err="1"/>
              <a:t>project</a:t>
            </a:r>
            <a:r>
              <a:rPr lang="fr-FR" sz="2200" dirty="0"/>
              <a:t> </a:t>
            </a:r>
            <a:r>
              <a:rPr lang="fr-FR" sz="2200" dirty="0" err="1"/>
              <a:t>presentations</a:t>
            </a:r>
            <a:r>
              <a:rPr lang="fr-FR" sz="2200" dirty="0"/>
              <a:t> (2)</a:t>
            </a:r>
          </a:p>
          <a:p>
            <a:r>
              <a:rPr lang="fr-FR" sz="2200" dirty="0"/>
              <a:t>17.30-17.45		Communication </a:t>
            </a:r>
            <a:r>
              <a:rPr lang="fr-FR" sz="2200" dirty="0" err="1"/>
              <a:t>awards</a:t>
            </a:r>
            <a:endParaRPr lang="fr-FR" sz="2200" dirty="0"/>
          </a:p>
          <a:p>
            <a:endParaRPr lang="fr-FR" sz="2200" dirty="0"/>
          </a:p>
          <a:p>
            <a:r>
              <a:rPr lang="fr-FR" sz="2200" dirty="0"/>
              <a:t>18-21			Social </a:t>
            </a:r>
            <a:r>
              <a:rPr lang="fr-FR" sz="2200" dirty="0" err="1"/>
              <a:t>event</a:t>
            </a:r>
            <a:r>
              <a:rPr lang="fr-FR" sz="2200" dirty="0"/>
              <a:t> and Best poster </a:t>
            </a:r>
            <a:r>
              <a:rPr lang="fr-FR" sz="2200" dirty="0" err="1"/>
              <a:t>presentations</a:t>
            </a:r>
            <a:r>
              <a:rPr lang="fr-FR" sz="2200" dirty="0"/>
              <a:t> in 180 seconds (3)</a:t>
            </a:r>
          </a:p>
          <a:p>
            <a:endParaRPr lang="fr-F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6384DE9-BBDB-401E-800A-76879C95B766}"/>
              </a:ext>
            </a:extLst>
          </p:cNvPr>
          <p:cNvSpPr txBox="1">
            <a:spLocks/>
          </p:cNvSpPr>
          <p:nvPr/>
        </p:nvSpPr>
        <p:spPr>
          <a:xfrm>
            <a:off x="269909" y="0"/>
            <a:ext cx="7825774" cy="643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b="1" dirty="0">
                <a:solidFill>
                  <a:srgbClr val="56A891"/>
                </a:solidFill>
              </a:rPr>
              <a:t>Proposition : Programme</a:t>
            </a:r>
            <a:endParaRPr lang="fr-FR" sz="3800" dirty="0">
              <a:solidFill>
                <a:srgbClr val="56A8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42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A6384DE9-BBDB-401E-800A-76879C95B766}"/>
              </a:ext>
            </a:extLst>
          </p:cNvPr>
          <p:cNvSpPr txBox="1">
            <a:spLocks/>
          </p:cNvSpPr>
          <p:nvPr/>
        </p:nvSpPr>
        <p:spPr>
          <a:xfrm>
            <a:off x="443290" y="105681"/>
            <a:ext cx="7825774" cy="643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b="1" dirty="0" err="1">
                <a:solidFill>
                  <a:srgbClr val="56A891"/>
                </a:solidFill>
              </a:rPr>
              <a:t>Plenary</a:t>
            </a:r>
            <a:r>
              <a:rPr lang="fr-FR" sz="3800" b="1" dirty="0">
                <a:solidFill>
                  <a:srgbClr val="56A891"/>
                </a:solidFill>
              </a:rPr>
              <a:t> </a:t>
            </a:r>
            <a:r>
              <a:rPr lang="fr-FR" sz="3800" b="1" dirty="0" err="1">
                <a:solidFill>
                  <a:srgbClr val="56A891"/>
                </a:solidFill>
              </a:rPr>
              <a:t>conferences</a:t>
            </a:r>
            <a:r>
              <a:rPr lang="fr-FR" sz="3800" b="1" dirty="0">
                <a:solidFill>
                  <a:srgbClr val="56A891"/>
                </a:solidFill>
              </a:rPr>
              <a:t> </a:t>
            </a:r>
            <a:endParaRPr lang="fr-FR" sz="3800" dirty="0">
              <a:solidFill>
                <a:srgbClr val="56A89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6384DE9-BBDB-401E-800A-76879C95B766}"/>
              </a:ext>
            </a:extLst>
          </p:cNvPr>
          <p:cNvSpPr txBox="1">
            <a:spLocks/>
          </p:cNvSpPr>
          <p:nvPr/>
        </p:nvSpPr>
        <p:spPr>
          <a:xfrm>
            <a:off x="443290" y="3740038"/>
            <a:ext cx="7825774" cy="643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b="1" dirty="0">
                <a:solidFill>
                  <a:srgbClr val="56A891"/>
                </a:solidFill>
              </a:rPr>
              <a:t>Future </a:t>
            </a:r>
            <a:r>
              <a:rPr lang="fr-FR" sz="3800" b="1" dirty="0" err="1">
                <a:solidFill>
                  <a:srgbClr val="56A891"/>
                </a:solidFill>
              </a:rPr>
              <a:t>with</a:t>
            </a:r>
            <a:r>
              <a:rPr lang="fr-FR" sz="3800" b="1" dirty="0">
                <a:solidFill>
                  <a:srgbClr val="56A891"/>
                </a:solidFill>
              </a:rPr>
              <a:t> a </a:t>
            </a:r>
            <a:r>
              <a:rPr lang="fr-FR" sz="3800" b="1" dirty="0" err="1">
                <a:solidFill>
                  <a:srgbClr val="56A891"/>
                </a:solidFill>
              </a:rPr>
              <a:t>thesis</a:t>
            </a:r>
            <a:endParaRPr lang="fr-FR" sz="3800" b="1" dirty="0">
              <a:solidFill>
                <a:srgbClr val="56A89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51660" y="1151011"/>
          <a:ext cx="10886650" cy="1097280"/>
        </p:xfrm>
        <a:graphic>
          <a:graphicData uri="http://schemas.openxmlformats.org/drawingml/2006/table">
            <a:tbl>
              <a:tblPr/>
              <a:tblGrid>
                <a:gridCol w="2706363">
                  <a:extLst>
                    <a:ext uri="{9D8B030D-6E8A-4147-A177-3AD203B41FA5}">
                      <a16:colId xmlns:a16="http://schemas.microsoft.com/office/drawing/2014/main" val="502123309"/>
                    </a:ext>
                  </a:extLst>
                </a:gridCol>
                <a:gridCol w="2819805">
                  <a:extLst>
                    <a:ext uri="{9D8B030D-6E8A-4147-A177-3AD203B41FA5}">
                      <a16:colId xmlns:a16="http://schemas.microsoft.com/office/drawing/2014/main" val="1737453273"/>
                    </a:ext>
                  </a:extLst>
                </a:gridCol>
                <a:gridCol w="5360482">
                  <a:extLst>
                    <a:ext uri="{9D8B030D-6E8A-4147-A177-3AD203B41FA5}">
                      <a16:colId xmlns:a16="http://schemas.microsoft.com/office/drawing/2014/main" val="2207888628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fontAlgn="b"/>
                      <a:r>
                        <a:rPr lang="fr-FR" b="1" dirty="0" err="1">
                          <a:effectLst/>
                        </a:rPr>
                        <a:t>Métabolomique</a:t>
                      </a:r>
                      <a:endParaRPr lang="fr-FR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dirty="0">
                          <a:solidFill>
                            <a:srgbClr val="222222"/>
                          </a:solidFill>
                          <a:effectLst/>
                        </a:rPr>
                        <a:t>Yann Guitton</a:t>
                      </a:r>
                      <a:endParaRPr lang="fr-FR" sz="1400" b="1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400" dirty="0">
                          <a:effectLst/>
                        </a:rPr>
                        <a:t>ONIRIS PT MELISA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91476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/>
                      <a:endParaRPr lang="fr-FR" b="1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dirty="0">
                          <a:solidFill>
                            <a:srgbClr val="222222"/>
                          </a:solidFill>
                          <a:effectLst/>
                        </a:rPr>
                        <a:t>Juan Chao de la Barca</a:t>
                      </a:r>
                      <a:endParaRPr lang="es-ES" sz="1400" b="1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400" dirty="0" err="1">
                          <a:effectLst/>
                        </a:rPr>
                        <a:t>MitoVasc</a:t>
                      </a:r>
                      <a:r>
                        <a:rPr lang="fr-FR" sz="1400" dirty="0">
                          <a:effectLst/>
                        </a:rPr>
                        <a:t> Angers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82954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"/>
                      <a:r>
                        <a:rPr lang="fr-FR" b="1" dirty="0">
                          <a:effectLst/>
                        </a:rPr>
                        <a:t>Santé et sport</a:t>
                      </a:r>
                      <a:endParaRPr lang="fr-FR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dirty="0">
                          <a:effectLst/>
                        </a:rPr>
                        <a:t>Julie </a:t>
                      </a:r>
                      <a:r>
                        <a:rPr lang="fr-FR" sz="1400" b="1" dirty="0" err="1">
                          <a:effectLst/>
                        </a:rPr>
                        <a:t>Doron</a:t>
                      </a:r>
                      <a:endParaRPr lang="fr-FR" sz="1400" b="1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400" dirty="0">
                          <a:effectLst/>
                        </a:rPr>
                        <a:t>UR 4334 « Motricité, Interactions, Performance »  Nantes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21679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/>
                      <a:endParaRPr lang="fr-FR" b="1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dirty="0">
                          <a:effectLst/>
                        </a:rPr>
                        <a:t>Pierre Abraham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400" dirty="0" err="1">
                          <a:effectLst/>
                        </a:rPr>
                        <a:t>MitoVasc</a:t>
                      </a:r>
                      <a:r>
                        <a:rPr lang="fr-FR" sz="1400" dirty="0">
                          <a:effectLst/>
                        </a:rPr>
                        <a:t> Angers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170806"/>
                  </a:ext>
                </a:extLst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551353" y="2629069"/>
          <a:ext cx="10886957" cy="839848"/>
        </p:xfrm>
        <a:graphic>
          <a:graphicData uri="http://schemas.openxmlformats.org/drawingml/2006/table">
            <a:tbl>
              <a:tblPr/>
              <a:tblGrid>
                <a:gridCol w="2690609">
                  <a:extLst>
                    <a:ext uri="{9D8B030D-6E8A-4147-A177-3AD203B41FA5}">
                      <a16:colId xmlns:a16="http://schemas.microsoft.com/office/drawing/2014/main" val="1372407445"/>
                    </a:ext>
                  </a:extLst>
                </a:gridCol>
                <a:gridCol w="2859578">
                  <a:extLst>
                    <a:ext uri="{9D8B030D-6E8A-4147-A177-3AD203B41FA5}">
                      <a16:colId xmlns:a16="http://schemas.microsoft.com/office/drawing/2014/main" val="3107283028"/>
                    </a:ext>
                  </a:extLst>
                </a:gridCol>
                <a:gridCol w="5336770">
                  <a:extLst>
                    <a:ext uri="{9D8B030D-6E8A-4147-A177-3AD203B41FA5}">
                      <a16:colId xmlns:a16="http://schemas.microsoft.com/office/drawing/2014/main" val="1508264536"/>
                    </a:ext>
                  </a:extLst>
                </a:gridCol>
              </a:tblGrid>
              <a:tr h="298004">
                <a:tc>
                  <a:txBody>
                    <a:bodyPr/>
                    <a:lstStyle/>
                    <a:p>
                      <a:pPr fontAlgn="b"/>
                      <a:r>
                        <a:rPr lang="fr-FR" sz="1800" b="1" dirty="0">
                          <a:effectLst/>
                        </a:rPr>
                        <a:t>Microscopie</a:t>
                      </a:r>
                      <a:endParaRPr lang="fr-FR" sz="1800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C4E5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400" b="1" dirty="0">
                          <a:solidFill>
                            <a:srgbClr val="222222"/>
                          </a:solidFill>
                          <a:effectLst/>
                        </a:rPr>
                        <a:t>Perrine Paul-</a:t>
                      </a:r>
                      <a:r>
                        <a:rPr lang="fr-FR" sz="1400" b="1" dirty="0" err="1">
                          <a:solidFill>
                            <a:srgbClr val="222222"/>
                          </a:solidFill>
                          <a:effectLst/>
                        </a:rPr>
                        <a:t>Gilloteaux</a:t>
                      </a:r>
                      <a:r>
                        <a:rPr lang="fr-FR" sz="1400" b="1" dirty="0">
                          <a:solidFill>
                            <a:srgbClr val="222222"/>
                          </a:solidFill>
                          <a:effectLst/>
                        </a:rPr>
                        <a:t> </a:t>
                      </a:r>
                      <a:endParaRPr lang="fr-FR" sz="1400" b="1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C4E5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400" b="0" dirty="0">
                          <a:solidFill>
                            <a:srgbClr val="222222"/>
                          </a:solidFill>
                          <a:effectLst/>
                        </a:rPr>
                        <a:t>Plate-forme </a:t>
                      </a:r>
                      <a:r>
                        <a:rPr lang="fr-FR" sz="1400" b="0" dirty="0" err="1">
                          <a:solidFill>
                            <a:srgbClr val="222222"/>
                          </a:solidFill>
                          <a:effectLst/>
                        </a:rPr>
                        <a:t>MicroPicell</a:t>
                      </a:r>
                      <a:r>
                        <a:rPr lang="fr-FR" sz="1400" b="0" dirty="0">
                          <a:solidFill>
                            <a:srgbClr val="222222"/>
                          </a:solidFill>
                          <a:effectLst/>
                        </a:rPr>
                        <a:t>  Nantes</a:t>
                      </a:r>
                      <a:endParaRPr lang="fr-FR" sz="1400" b="0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C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485445"/>
                  </a:ext>
                </a:extLst>
              </a:tr>
              <a:tr h="217401">
                <a:tc>
                  <a:txBody>
                    <a:bodyPr/>
                    <a:lstStyle/>
                    <a:p>
                      <a:pPr fontAlgn="base"/>
                      <a:endParaRPr lang="fr-FR" sz="1600" b="1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C4E5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400" b="1" dirty="0">
                          <a:effectLst/>
                        </a:rPr>
                        <a:t>Anne </a:t>
                      </a:r>
                      <a:r>
                        <a:rPr lang="fr-FR" sz="1400" b="1" dirty="0" err="1">
                          <a:effectLst/>
                        </a:rPr>
                        <a:t>Gaignerie</a:t>
                      </a:r>
                      <a:endParaRPr lang="fr-FR" sz="1400" b="1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C4E5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400" b="0" dirty="0">
                          <a:solidFill>
                            <a:srgbClr val="222222"/>
                          </a:solidFill>
                          <a:effectLst/>
                        </a:rPr>
                        <a:t>Plate-forme </a:t>
                      </a:r>
                      <a:r>
                        <a:rPr lang="fr-FR" sz="1400" b="0" dirty="0" err="1">
                          <a:solidFill>
                            <a:srgbClr val="222222"/>
                          </a:solidFill>
                          <a:effectLst/>
                        </a:rPr>
                        <a:t>MicroPicell</a:t>
                      </a:r>
                      <a:r>
                        <a:rPr lang="fr-FR" sz="1400" b="0" dirty="0">
                          <a:solidFill>
                            <a:srgbClr val="222222"/>
                          </a:solidFill>
                          <a:effectLst/>
                        </a:rPr>
                        <a:t>  Nantes</a:t>
                      </a:r>
                      <a:endParaRPr lang="fr-FR" sz="1400" b="0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C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074749"/>
                  </a:ext>
                </a:extLst>
              </a:tr>
              <a:tr h="298004">
                <a:tc>
                  <a:txBody>
                    <a:bodyPr/>
                    <a:lstStyle/>
                    <a:p>
                      <a:pPr fontAlgn="base"/>
                      <a:endParaRPr lang="fr-FR" sz="1600" b="1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C4E5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400" b="1" dirty="0">
                          <a:effectLst/>
                        </a:rPr>
                        <a:t>Arnaud </a:t>
                      </a:r>
                      <a:r>
                        <a:rPr lang="fr-FR" sz="1400" b="1" dirty="0" err="1">
                          <a:effectLst/>
                        </a:rPr>
                        <a:t>Chevrollier</a:t>
                      </a:r>
                      <a:endParaRPr lang="fr-FR" sz="1400" b="1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C4E5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400" b="0" dirty="0">
                          <a:solidFill>
                            <a:srgbClr val="222222"/>
                          </a:solidFill>
                          <a:effectLst/>
                        </a:rPr>
                        <a:t>SCIAM Angers</a:t>
                      </a:r>
                      <a:endParaRPr lang="fr-FR" sz="1400" b="0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C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889208"/>
                  </a:ext>
                </a:extLst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551354" y="4626448"/>
          <a:ext cx="10886957" cy="1901144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937600">
                  <a:extLst>
                    <a:ext uri="{9D8B030D-6E8A-4147-A177-3AD203B41FA5}">
                      <a16:colId xmlns:a16="http://schemas.microsoft.com/office/drawing/2014/main" val="3010071222"/>
                    </a:ext>
                  </a:extLst>
                </a:gridCol>
                <a:gridCol w="4795828">
                  <a:extLst>
                    <a:ext uri="{9D8B030D-6E8A-4147-A177-3AD203B41FA5}">
                      <a16:colId xmlns:a16="http://schemas.microsoft.com/office/drawing/2014/main" val="2439450066"/>
                    </a:ext>
                  </a:extLst>
                </a:gridCol>
                <a:gridCol w="2033945">
                  <a:extLst>
                    <a:ext uri="{9D8B030D-6E8A-4147-A177-3AD203B41FA5}">
                      <a16:colId xmlns:a16="http://schemas.microsoft.com/office/drawing/2014/main" val="2950383734"/>
                    </a:ext>
                  </a:extLst>
                </a:gridCol>
                <a:gridCol w="2119584">
                  <a:extLst>
                    <a:ext uri="{9D8B030D-6E8A-4147-A177-3AD203B41FA5}">
                      <a16:colId xmlns:a16="http://schemas.microsoft.com/office/drawing/2014/main" val="1141178347"/>
                    </a:ext>
                  </a:extLst>
                </a:gridCol>
              </a:tblGrid>
              <a:tr h="246686">
                <a:tc>
                  <a:txBody>
                    <a:bodyPr/>
                    <a:lstStyle/>
                    <a:p>
                      <a:pPr fontAlgn="b"/>
                      <a:r>
                        <a:rPr lang="fr-FR" sz="1200" b="1" dirty="0">
                          <a:effectLst/>
                        </a:rPr>
                        <a:t>Amélie </a:t>
                      </a:r>
                      <a:r>
                        <a:rPr lang="fr-FR" sz="1200" b="1" dirty="0" err="1">
                          <a:effectLst/>
                        </a:rPr>
                        <a:t>Saumonneau</a:t>
                      </a:r>
                      <a:endParaRPr lang="fr-FR" sz="1200" b="1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b="1">
                          <a:effectLst/>
                        </a:rPr>
                        <a:t>consultant scientifique innovation cabinet de conseil</a:t>
                      </a:r>
                      <a:endParaRPr lang="fr-FR" sz="1200" b="1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b="1">
                          <a:effectLst/>
                        </a:rPr>
                        <a:t>Leyton</a:t>
                      </a:r>
                      <a:endParaRPr lang="fr-FR" sz="1200" b="1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b="1">
                          <a:effectLst/>
                        </a:rPr>
                        <a:t>Nantes</a:t>
                      </a:r>
                      <a:endParaRPr lang="fr-FR" sz="1200" b="1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68112088"/>
                  </a:ext>
                </a:extLst>
              </a:tr>
              <a:tr h="246686">
                <a:tc>
                  <a:txBody>
                    <a:bodyPr/>
                    <a:lstStyle/>
                    <a:p>
                      <a:pPr fontAlgn="b"/>
                      <a:r>
                        <a:rPr lang="fr-FR" sz="1200" b="1" dirty="0">
                          <a:effectLst/>
                        </a:rPr>
                        <a:t>Thomas Chabot</a:t>
                      </a:r>
                      <a:endParaRPr lang="fr-FR" sz="1200" b="1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b="1" dirty="0">
                          <a:effectLst/>
                        </a:rPr>
                        <a:t>consultant scientifique innovation cabinet de conseil</a:t>
                      </a:r>
                      <a:endParaRPr lang="fr-FR" sz="1200" b="1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b="1" dirty="0">
                          <a:effectLst/>
                        </a:rPr>
                        <a:t>FI group</a:t>
                      </a:r>
                      <a:endParaRPr lang="fr-FR" sz="1200" b="1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b="1" dirty="0">
                          <a:effectLst/>
                        </a:rPr>
                        <a:t>Nantes</a:t>
                      </a:r>
                      <a:endParaRPr lang="fr-FR" sz="1200" b="1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91639966"/>
                  </a:ext>
                </a:extLst>
              </a:tr>
              <a:tr h="246686">
                <a:tc>
                  <a:txBody>
                    <a:bodyPr/>
                    <a:lstStyle/>
                    <a:p>
                      <a:pPr fontAlgn="b"/>
                      <a:r>
                        <a:rPr lang="fr-FR" sz="1200" b="1">
                          <a:effectLst/>
                        </a:rPr>
                        <a:t>Christophe Frémin</a:t>
                      </a:r>
                      <a:endParaRPr lang="fr-FR" sz="1200" b="1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b="1" dirty="0" err="1">
                          <a:effectLst/>
                        </a:rPr>
                        <a:t>Medical</a:t>
                      </a:r>
                      <a:r>
                        <a:rPr lang="fr-FR" sz="1200" b="1" dirty="0">
                          <a:effectLst/>
                        </a:rPr>
                        <a:t> </a:t>
                      </a:r>
                      <a:r>
                        <a:rPr lang="fr-FR" sz="1200" b="1" dirty="0" err="1">
                          <a:effectLst/>
                        </a:rPr>
                        <a:t>scientific</a:t>
                      </a:r>
                      <a:r>
                        <a:rPr lang="fr-FR" sz="1200" b="1" dirty="0">
                          <a:effectLst/>
                        </a:rPr>
                        <a:t> liaison</a:t>
                      </a:r>
                      <a:endParaRPr lang="fr-FR" sz="1200" b="1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b="1">
                          <a:effectLst/>
                        </a:rPr>
                        <a:t>Daiichi Sankyo</a:t>
                      </a:r>
                      <a:endParaRPr lang="fr-FR" sz="1200" b="1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b="1" dirty="0">
                          <a:effectLst/>
                        </a:rPr>
                        <a:t>Nantes</a:t>
                      </a:r>
                      <a:endParaRPr lang="fr-FR" sz="1200" b="1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18344035"/>
                  </a:ext>
                </a:extLst>
              </a:tr>
              <a:tr h="172071">
                <a:tc>
                  <a:txBody>
                    <a:bodyPr/>
                    <a:lstStyle/>
                    <a:p>
                      <a:pPr fontAlgn="b"/>
                      <a:r>
                        <a:rPr lang="fr-FR" sz="1200" b="1">
                          <a:effectLst/>
                        </a:rPr>
                        <a:t>Yan Thomas</a:t>
                      </a:r>
                      <a:endParaRPr lang="fr-FR" sz="1200" b="1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b="1" dirty="0" err="1">
                          <a:effectLst/>
                        </a:rPr>
                        <a:t>Medical</a:t>
                      </a:r>
                      <a:r>
                        <a:rPr lang="fr-FR" sz="1200" b="1" dirty="0">
                          <a:effectLst/>
                        </a:rPr>
                        <a:t> </a:t>
                      </a:r>
                      <a:r>
                        <a:rPr lang="fr-FR" sz="1200" b="1" dirty="0" err="1">
                          <a:effectLst/>
                        </a:rPr>
                        <a:t>scientific</a:t>
                      </a:r>
                      <a:r>
                        <a:rPr lang="fr-FR" sz="1200" b="1" dirty="0">
                          <a:effectLst/>
                        </a:rPr>
                        <a:t> liaison</a:t>
                      </a:r>
                      <a:endParaRPr lang="fr-FR" sz="1200" b="1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b="1">
                          <a:effectLst/>
                        </a:rPr>
                        <a:t>AstraZeneca</a:t>
                      </a:r>
                      <a:endParaRPr lang="fr-FR" sz="1200" b="1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b="1" dirty="0">
                          <a:effectLst/>
                        </a:rPr>
                        <a:t>Rennes</a:t>
                      </a:r>
                      <a:endParaRPr lang="fr-FR" sz="1200" b="1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3391432"/>
                  </a:ext>
                </a:extLst>
              </a:tr>
              <a:tr h="177636">
                <a:tc>
                  <a:txBody>
                    <a:bodyPr/>
                    <a:lstStyle/>
                    <a:p>
                      <a:pPr fontAlgn="b"/>
                      <a:r>
                        <a:rPr lang="fr-FR" sz="1200">
                          <a:effectLst/>
                        </a:rPr>
                        <a:t>Emmanuelle Abgueguen</a:t>
                      </a:r>
                      <a:endParaRPr lang="fr-FR" sz="120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dirty="0">
                          <a:effectLst/>
                        </a:rPr>
                        <a:t>Scientifique</a:t>
                      </a:r>
                      <a:endParaRPr lang="fr-FR" sz="1200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>
                          <a:effectLst/>
                        </a:rPr>
                        <a:t>Inflectis BioScienc (Start-up)</a:t>
                      </a:r>
                      <a:endParaRPr lang="fr-FR" sz="120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 dirty="0">
                          <a:effectLst/>
                        </a:rPr>
                        <a:t>Nantes</a:t>
                      </a:r>
                      <a:endParaRPr lang="fr-FR" sz="1200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76127593"/>
                  </a:ext>
                </a:extLst>
              </a:tr>
              <a:tr h="17207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>
                          <a:effectLst/>
                        </a:rPr>
                        <a:t>Typhaine Carles</a:t>
                      </a:r>
                      <a:endParaRPr lang="fr-FR" sz="120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dirty="0" err="1">
                          <a:effectLst/>
                        </a:rPr>
                        <a:t>Research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associate</a:t>
                      </a:r>
                      <a:endParaRPr lang="fr-FR" sz="1200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>
                          <a:effectLst/>
                        </a:rPr>
                        <a:t>Evotec</a:t>
                      </a:r>
                      <a:endParaRPr lang="fr-FR" sz="120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>
                          <a:effectLst/>
                        </a:rPr>
                        <a:t>Toulouse </a:t>
                      </a:r>
                      <a:endParaRPr lang="fr-FR" sz="120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62377"/>
                  </a:ext>
                </a:extLst>
              </a:tr>
              <a:tr h="17207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>
                          <a:effectLst/>
                        </a:rPr>
                        <a:t>Ennys Gheyouche</a:t>
                      </a:r>
                      <a:endParaRPr lang="fr-FR" sz="120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dirty="0" err="1">
                          <a:effectLst/>
                        </a:rPr>
                        <a:t>Bioinformaticien</a:t>
                      </a:r>
                      <a:endParaRPr lang="fr-FR" sz="1200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>
                          <a:effectLst/>
                        </a:rPr>
                        <a:t>IKTOS</a:t>
                      </a:r>
                      <a:endParaRPr lang="fr-FR" sz="120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fr-FR" sz="1200">
                          <a:effectLst/>
                        </a:rPr>
                        <a:t>Paris</a:t>
                      </a:r>
                      <a:endParaRPr lang="fr-FR" sz="120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68981014"/>
                  </a:ext>
                </a:extLst>
              </a:tr>
              <a:tr h="17207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>
                          <a:effectLst/>
                        </a:rPr>
                        <a:t>Thomas Anjubault</a:t>
                      </a:r>
                      <a:endParaRPr lang="fr-FR" sz="120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dirty="0">
                          <a:effectLst/>
                        </a:rPr>
                        <a:t>Responsable Commercial Marketing Région Amérique du Nord</a:t>
                      </a:r>
                      <a:endParaRPr lang="fr-FR" sz="1200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>
                          <a:effectLst/>
                        </a:rPr>
                        <a:t>Thermo Fischer</a:t>
                      </a:r>
                      <a:endParaRPr lang="fr-FR" sz="120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>
                          <a:effectLst/>
                        </a:rPr>
                        <a:t>Montréal</a:t>
                      </a:r>
                      <a:endParaRPr lang="fr-FR" sz="120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01414175"/>
                  </a:ext>
                </a:extLst>
              </a:tr>
              <a:tr h="24668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>
                          <a:effectLst/>
                        </a:rPr>
                        <a:t>Juliette Desfrançois</a:t>
                      </a:r>
                      <a:endParaRPr lang="fr-FR" sz="120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dirty="0">
                          <a:effectLst/>
                        </a:rPr>
                        <a:t>Responsable Produits</a:t>
                      </a:r>
                      <a:endParaRPr lang="fr-FR" sz="1200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dirty="0" err="1">
                          <a:effectLst/>
                        </a:rPr>
                        <a:t>Cytek</a:t>
                      </a:r>
                      <a:r>
                        <a:rPr lang="fr-FR" sz="1200" dirty="0">
                          <a:effectLst/>
                        </a:rPr>
                        <a:t> Biosciences</a:t>
                      </a:r>
                      <a:endParaRPr lang="fr-FR" sz="1200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dirty="0">
                          <a:effectLst/>
                        </a:rPr>
                        <a:t>Nantes</a:t>
                      </a:r>
                      <a:endParaRPr lang="fr-FR" sz="1200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68129775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43290" y="813049"/>
            <a:ext cx="5587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fr-FR" b="1" dirty="0"/>
              <a:t>Associer les deux thématiques : </a:t>
            </a:r>
            <a:r>
              <a:rPr lang="fr-FR" b="1" dirty="0" err="1"/>
              <a:t>Métabolomique</a:t>
            </a:r>
            <a:r>
              <a:rPr lang="fr-FR" b="1" dirty="0"/>
              <a:t> et sport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443290" y="2329329"/>
            <a:ext cx="1707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fr-FR" b="1" dirty="0"/>
              <a:t>Ou…pour 2025?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443290" y="4273587"/>
            <a:ext cx="3076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fr-FR" b="1" dirty="0"/>
              <a:t>Profils travaillant dans le privé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6831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9FAD0E-9A18-949A-5659-C51A1B28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Commission formation et suivi des thèses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D750CC-E188-A715-7A05-6C21C1D9B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Proposer un catalogue de formations clair et pertinent pour les doctorants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Sur </a:t>
            </a:r>
            <a:r>
              <a:rPr lang="fr-FR" dirty="0" err="1"/>
              <a:t>Amethis</a:t>
            </a:r>
            <a:r>
              <a:rPr lang="fr-FR" dirty="0"/>
              <a:t>? Guide des formations.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Dont une proportion gratuite pour les laboratoires (min 100h).</a:t>
            </a:r>
          </a:p>
          <a:p>
            <a:pPr lvl="3">
              <a:buFontTx/>
              <a:buChar char="-"/>
            </a:pPr>
            <a:r>
              <a:rPr lang="fr-FR" sz="2000" dirty="0"/>
              <a:t>Financement par la formation continue? Quel étudiant y a droit?</a:t>
            </a:r>
          </a:p>
          <a:p>
            <a:pPr lvl="3">
              <a:buFontTx/>
              <a:buChar char="-"/>
            </a:pPr>
            <a:r>
              <a:rPr lang="fr-FR" sz="2000" dirty="0"/>
              <a:t>Informer les étudiants sur les différentes possibilités de formations (selon affiliation)</a:t>
            </a: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Des formations en anglais pour les étudiants étrangers</a:t>
            </a:r>
          </a:p>
          <a:p>
            <a:pPr lvl="3">
              <a:buFontTx/>
              <a:buChar char="-"/>
            </a:pPr>
            <a:r>
              <a:rPr lang="fr-FR" sz="2000" dirty="0"/>
              <a:t>Répertoire des formations trouvées et suivies par les doctorants hors catalogue ED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54016D-AF76-4B09-BC17-280C60579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215"/>
            <a:ext cx="1655698" cy="65532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622739" y="567559"/>
            <a:ext cx="0" cy="882869"/>
          </a:xfrm>
          <a:prstGeom prst="line">
            <a:avLst/>
          </a:prstGeom>
          <a:ln w="57150">
            <a:solidFill>
              <a:srgbClr val="11B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46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9FAD0E-9A18-949A-5659-C51A1B28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Commission formation et suivi des thèses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D750CC-E188-A715-7A05-6C21C1D9B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Catalogue </a:t>
            </a:r>
            <a:r>
              <a:rPr lang="fr-FR" dirty="0" err="1"/>
              <a:t>BiogenOuest</a:t>
            </a: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formations issues des </a:t>
            </a:r>
            <a:r>
              <a:rPr lang="fr-FR" dirty="0" err="1"/>
              <a:t>Graduate</a:t>
            </a:r>
            <a:r>
              <a:rPr lang="fr-FR" dirty="0"/>
              <a:t> </a:t>
            </a:r>
            <a:r>
              <a:rPr lang="fr-FR" dirty="0" err="1"/>
              <a:t>Schools</a:t>
            </a:r>
            <a:r>
              <a:rPr lang="fr-FR" dirty="0"/>
              <a:t> et </a:t>
            </a:r>
            <a:r>
              <a:rPr lang="fr-FR" dirty="0" err="1"/>
              <a:t>Graduate</a:t>
            </a:r>
            <a:r>
              <a:rPr lang="fr-FR" dirty="0"/>
              <a:t> Programs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formation à l’entreprenariat axé </a:t>
            </a:r>
            <a:r>
              <a:rPr lang="fr-FR" dirty="0" err="1"/>
              <a:t>Biotech</a:t>
            </a:r>
            <a:r>
              <a:rPr lang="fr-FR" dirty="0"/>
              <a:t> et Santé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autres formations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54016D-AF76-4B09-BC17-280C60579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215"/>
            <a:ext cx="1655698" cy="65532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622739" y="567559"/>
            <a:ext cx="0" cy="882869"/>
          </a:xfrm>
          <a:prstGeom prst="line">
            <a:avLst/>
          </a:prstGeom>
          <a:ln w="57150">
            <a:solidFill>
              <a:srgbClr val="11B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415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CCBF92-5FDD-1962-A3AD-ABB9A1F5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GB" b="1" dirty="0"/>
              <a:t>Bioanalyse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C15135-0879-A6C4-A02A-45EFE6C38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4" y="1517513"/>
            <a:ext cx="4311510" cy="4815191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046A48A-A882-8931-3503-F13FC33D6636}"/>
              </a:ext>
            </a:extLst>
          </p:cNvPr>
          <p:cNvCxnSpPr>
            <a:cxnSpLocks/>
          </p:cNvCxnSpPr>
          <p:nvPr/>
        </p:nvCxnSpPr>
        <p:spPr>
          <a:xfrm flipV="1">
            <a:off x="6219939" y="2873958"/>
            <a:ext cx="1009150" cy="1137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B55D44A5-3C93-3DB8-CBF7-BBEA66665BF0}"/>
              </a:ext>
            </a:extLst>
          </p:cNvPr>
          <p:cNvSpPr txBox="1"/>
          <p:nvPr/>
        </p:nvSpPr>
        <p:spPr>
          <a:xfrm>
            <a:off x="6446371" y="1939521"/>
            <a:ext cx="203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</a:t>
            </a:r>
            <a:r>
              <a:rPr lang="fr-GB" dirty="0"/>
              <a:t>évelopper l’équivalent sur Nantes/Angers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DD9BE70-3818-F62A-A901-4CF8FFE97348}"/>
              </a:ext>
            </a:extLst>
          </p:cNvPr>
          <p:cNvSpPr txBox="1"/>
          <p:nvPr/>
        </p:nvSpPr>
        <p:spPr>
          <a:xfrm>
            <a:off x="8334862" y="2505670"/>
            <a:ext cx="3438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GB" b="1" dirty="0">
                <a:solidFill>
                  <a:schemeClr val="accent1"/>
                </a:solidFill>
              </a:rPr>
              <a:t>Un module spec transcriptomique en cours de discussion avec Genobird pour la GS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622739" y="567559"/>
            <a:ext cx="0" cy="88286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434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ECAB1E5-0822-CEF6-4CF7-615BF8894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206" y="1764134"/>
            <a:ext cx="5388531" cy="21457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44E0B5-1E84-E16D-149F-3F5FD2D2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28619" y="4314952"/>
            <a:ext cx="5422118" cy="2045617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F6CBDADA-CAA1-D698-E8B9-52E18034F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40"/>
            <a:ext cx="10515600" cy="1325563"/>
          </a:xfrm>
        </p:spPr>
        <p:txBody>
          <a:bodyPr/>
          <a:lstStyle/>
          <a:p>
            <a:r>
              <a:rPr lang="fr-GB" b="1" dirty="0"/>
              <a:t>Microscopie</a:t>
            </a:r>
            <a:r>
              <a:rPr lang="fr-FR" b="1" dirty="0"/>
              <a:t> -</a:t>
            </a:r>
            <a:r>
              <a:rPr lang="fr-GB" b="1" dirty="0"/>
              <a:t> analyse d’images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17791B-40A1-6638-667B-09220A628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76"/>
          <a:stretch/>
        </p:blipFill>
        <p:spPr>
          <a:xfrm>
            <a:off x="54901" y="3373821"/>
            <a:ext cx="3076431" cy="31547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8940A4-49C4-F00F-159B-8BB53A548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993" y="3183464"/>
            <a:ext cx="3184462" cy="353541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A33F82D-757B-BFE8-36C2-DDB10EED1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65" y="1187623"/>
            <a:ext cx="5577318" cy="2045618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630621" y="212835"/>
            <a:ext cx="0" cy="88286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581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5F16FF-B96B-3421-5FCB-102B1732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903" y="0"/>
            <a:ext cx="10515600" cy="1325563"/>
          </a:xfrm>
        </p:spPr>
        <p:txBody>
          <a:bodyPr/>
          <a:lstStyle/>
          <a:p>
            <a:r>
              <a:rPr lang="fr-GB" b="1" dirty="0"/>
              <a:t>Autres</a:t>
            </a:r>
            <a:r>
              <a:rPr lang="fr-GB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7FDD36-15F5-864F-B4DD-0AC10BC4D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32" y="1325563"/>
            <a:ext cx="4871423" cy="538420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A11292-6DD2-56A9-34B7-35EFDD245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251" y="1325563"/>
            <a:ext cx="4923852" cy="5382666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599212" y="275897"/>
            <a:ext cx="0" cy="88286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721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9FAD0E-9A18-949A-5659-C51A1B28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 Formations issues des GS et GP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D750CC-E188-A715-7A05-6C21C1D9B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Format adapté à partir des modules des différents GS: 18-24h </a:t>
            </a:r>
          </a:p>
          <a:p>
            <a:pPr marL="0" indent="0">
              <a:buNone/>
            </a:pPr>
            <a:r>
              <a:rPr lang="fr-FR" dirty="0"/>
              <a:t>=&gt; à monter avec les responsables des GS</a:t>
            </a:r>
          </a:p>
          <a:p>
            <a:r>
              <a:rPr lang="fr-FR" dirty="0" err="1"/>
              <a:t>Summer</a:t>
            </a:r>
            <a:r>
              <a:rPr lang="fr-FR" dirty="0"/>
              <a:t> </a:t>
            </a:r>
            <a:r>
              <a:rPr lang="fr-FR" dirty="0" err="1"/>
              <a:t>school</a:t>
            </a:r>
            <a:r>
              <a:rPr lang="fr-FR" dirty="0"/>
              <a:t> et formations GP: formations transversales aux GS.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 err="1"/>
              <a:t>Summer</a:t>
            </a:r>
            <a:r>
              <a:rPr lang="fr-FR" dirty="0"/>
              <a:t> </a:t>
            </a:r>
            <a:r>
              <a:rPr lang="fr-FR" dirty="0" err="1"/>
              <a:t>school</a:t>
            </a:r>
            <a:r>
              <a:rPr lang="fr-FR" dirty="0"/>
              <a:t> 2024: </a:t>
            </a:r>
            <a:r>
              <a:rPr lang="fr-FR" dirty="0" err="1"/>
              <a:t>organoïdes</a:t>
            </a:r>
            <a:r>
              <a:rPr lang="fr-FR" dirty="0"/>
              <a:t> et cellules souches: ouvrir aux doctorants? Combien? Seulement à la partie théorique?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 err="1"/>
              <a:t>Summer</a:t>
            </a:r>
            <a:r>
              <a:rPr lang="fr-FR" dirty="0"/>
              <a:t> </a:t>
            </a:r>
            <a:r>
              <a:rPr lang="fr-FR" dirty="0" err="1"/>
              <a:t>school</a:t>
            </a:r>
            <a:r>
              <a:rPr lang="fr-FR" dirty="0"/>
              <a:t> suivantes: ouvertes aux doctorants non GS?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Ouvrir aux doctorants non GS en fonctions du nombre de places disponibles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54016D-AF76-4B09-BC17-280C60579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215"/>
            <a:ext cx="1655698" cy="65532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622739" y="567559"/>
            <a:ext cx="0" cy="88286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334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F2EA6-1C93-B52F-D8E6-DA9ACB30B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42" y="86080"/>
            <a:ext cx="11973910" cy="1325563"/>
          </a:xfrm>
        </p:spPr>
        <p:txBody>
          <a:bodyPr>
            <a:normAutofit/>
          </a:bodyPr>
          <a:lstStyle/>
          <a:p>
            <a:r>
              <a:rPr lang="fr-FR" sz="4000" b="1" dirty="0"/>
              <a:t>Formation entreprenariat et innovation </a:t>
            </a:r>
            <a:r>
              <a:rPr lang="fr-FR" sz="4000" b="1" dirty="0" err="1"/>
              <a:t>Biotech</a:t>
            </a:r>
            <a:r>
              <a:rPr lang="fr-FR" sz="4000" b="1" dirty="0"/>
              <a:t> santé</a:t>
            </a:r>
            <a:endParaRPr lang="fr-GB" sz="4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798E05-5505-9968-B41A-563AF835D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145" y="1321129"/>
            <a:ext cx="10809890" cy="4351338"/>
          </a:xfrm>
        </p:spPr>
        <p:txBody>
          <a:bodyPr>
            <a:normAutofit fontScale="92500" lnSpcReduction="10000"/>
          </a:bodyPr>
          <a:lstStyle/>
          <a:p>
            <a:r>
              <a:rPr lang="fr-GB" dirty="0"/>
              <a:t>Un module général proposé par le CD</a:t>
            </a:r>
            <a:r>
              <a:rPr lang="fr-FR" dirty="0"/>
              <a:t>. 2h</a:t>
            </a:r>
            <a:endParaRPr lang="fr-GB" dirty="0"/>
          </a:p>
          <a:p>
            <a:r>
              <a:rPr lang="fr-GB" dirty="0"/>
              <a:t>En cours d’élaboration : un module spécifique à la santé</a:t>
            </a:r>
            <a:r>
              <a:rPr lang="fr-FR" dirty="0"/>
              <a:t> </a:t>
            </a:r>
            <a:r>
              <a:rPr lang="fr-FR" dirty="0" err="1"/>
              <a:t>biotech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	Basé que cas concrets d’entreprises nantaises dans domaine </a:t>
            </a:r>
            <a:r>
              <a:rPr lang="fr-FR" dirty="0" err="1"/>
              <a:t>biotech</a:t>
            </a:r>
            <a:r>
              <a:rPr lang="fr-FR" dirty="0"/>
              <a:t> santé – choix fait au niveau de la propriété intellectuelle et les conséquences.</a:t>
            </a:r>
          </a:p>
          <a:p>
            <a:pPr marL="0" indent="0">
              <a:buNone/>
            </a:pPr>
            <a:r>
              <a:rPr lang="fr-FR" dirty="0"/>
              <a:t>	Personne morale vs </a:t>
            </a:r>
            <a:r>
              <a:rPr lang="fr-FR" dirty="0" err="1"/>
              <a:t>persone</a:t>
            </a:r>
            <a:r>
              <a:rPr lang="fr-FR" dirty="0"/>
              <a:t> physique</a:t>
            </a:r>
          </a:p>
          <a:p>
            <a:pPr marL="0" indent="0">
              <a:buNone/>
            </a:pPr>
            <a:r>
              <a:rPr lang="fr-FR" dirty="0"/>
              <a:t>	Comment les chercheurs peuvent s’impliquer dans une entreprise.</a:t>
            </a:r>
          </a:p>
          <a:p>
            <a:pPr marL="0" indent="0">
              <a:buNone/>
            </a:pPr>
            <a:r>
              <a:rPr lang="fr-FR" dirty="0"/>
              <a:t>	Les différents acteurs: SATT, cellule de valorisation, INSERM transfert…</a:t>
            </a:r>
          </a:p>
          <a:p>
            <a:pPr marL="0" indent="0">
              <a:buNone/>
            </a:pPr>
            <a:r>
              <a:rPr lang="fr-FR" dirty="0"/>
              <a:t>Nombre d’étudiants: 25</a:t>
            </a:r>
          </a:p>
          <a:p>
            <a:pPr marL="0" indent="0">
              <a:buNone/>
            </a:pPr>
            <a:r>
              <a:rPr lang="fr-FR" dirty="0"/>
              <a:t>Coût: heures de vacation pour les intervenants</a:t>
            </a:r>
          </a:p>
          <a:p>
            <a:pPr marL="0" indent="0">
              <a:buNone/>
            </a:pPr>
            <a:r>
              <a:rPr lang="fr-FR" dirty="0"/>
              <a:t>=&gt; À formaliser et programmer</a:t>
            </a:r>
            <a:endParaRPr lang="fr-GB" dirty="0"/>
          </a:p>
        </p:txBody>
      </p:sp>
      <p:sp>
        <p:nvSpPr>
          <p:cNvPr id="4" name="ZoneTexte 3"/>
          <p:cNvSpPr txBox="1"/>
          <p:nvPr/>
        </p:nvSpPr>
        <p:spPr>
          <a:xfrm>
            <a:off x="362607" y="5896304"/>
            <a:ext cx="11250900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i="1" dirty="0"/>
              <a:t>En lien avec la </a:t>
            </a:r>
            <a:r>
              <a:rPr lang="fr-FR" sz="2000" b="1" i="1" dirty="0"/>
              <a:t>commission Animation Scientifique</a:t>
            </a:r>
            <a:r>
              <a:rPr lang="fr-FR" sz="2000" i="1" dirty="0"/>
              <a:t>:</a:t>
            </a:r>
          </a:p>
          <a:p>
            <a:r>
              <a:rPr lang="fr-FR" sz="2000" dirty="0"/>
              <a:t>Autre support pour aider l’insertion pro hors recherche académique: </a:t>
            </a:r>
            <a:r>
              <a:rPr lang="fr-FR" sz="2000" dirty="0" err="1"/>
              <a:t>linkedIn</a:t>
            </a:r>
            <a:r>
              <a:rPr lang="fr-FR" sz="2000" dirty="0"/>
              <a:t>, portraits de professionnels…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338960" y="307428"/>
            <a:ext cx="0" cy="88286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038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9FAD0E-9A18-949A-5659-C51A1B28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Ordre du 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D750CC-E188-A715-7A05-6C21C1D9B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Amethis</a:t>
            </a:r>
            <a:endParaRPr lang="fr-FR" dirty="0"/>
          </a:p>
          <a:p>
            <a:r>
              <a:rPr lang="fr-FR" dirty="0"/>
              <a:t>VAE</a:t>
            </a:r>
          </a:p>
          <a:p>
            <a:r>
              <a:rPr lang="fr-FR" dirty="0"/>
              <a:t>Thèse sur articles et précédent de publication</a:t>
            </a:r>
          </a:p>
          <a:p>
            <a:r>
              <a:rPr lang="fr-FR" dirty="0"/>
              <a:t>Les journées scientifiques  : structure, transversal, dates</a:t>
            </a:r>
          </a:p>
          <a:p>
            <a:r>
              <a:rPr lang="fr-FR" dirty="0"/>
              <a:t>Point formation</a:t>
            </a:r>
          </a:p>
          <a:p>
            <a:r>
              <a:rPr lang="fr-FR" dirty="0"/>
              <a:t>AO mobilité : bilan</a:t>
            </a:r>
          </a:p>
          <a:p>
            <a:r>
              <a:rPr lang="fr-FR" dirty="0"/>
              <a:t>Prochains conseils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54016D-AF76-4B09-BC17-280C60579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215"/>
            <a:ext cx="1655698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52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F2EA6-1C93-B52F-D8E6-DA9ACB30B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Autres formations plus transversales</a:t>
            </a:r>
            <a:endParaRPr lang="fr-GB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798E05-5505-9968-B41A-563AF835D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…mais avec des spécificités liées au domaine Biologie Santé</a:t>
            </a:r>
          </a:p>
          <a:p>
            <a:r>
              <a:rPr lang="fr-FR" dirty="0"/>
              <a:t>Formation à la pédagogie et à l’art oratoire (à organiser avec le CDP)</a:t>
            </a:r>
            <a:endParaRPr lang="fr-GB" dirty="0"/>
          </a:p>
          <a:p>
            <a:r>
              <a:rPr lang="fr-FR" dirty="0"/>
              <a:t>Formation au management (contact IAE GP)</a:t>
            </a:r>
          </a:p>
          <a:p>
            <a:r>
              <a:rPr lang="fr-FR" dirty="0"/>
              <a:t>Formation à la rédaction d’articles scientifiques (à créer)</a:t>
            </a:r>
          </a:p>
          <a:p>
            <a:r>
              <a:rPr lang="fr-FR" dirty="0"/>
              <a:t>…</a:t>
            </a:r>
            <a:endParaRPr lang="fr-GB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622739" y="567559"/>
            <a:ext cx="0" cy="88286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95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590704" y="-16894"/>
            <a:ext cx="5146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cap="small" dirty="0">
                <a:solidFill>
                  <a:srgbClr val="002060"/>
                </a:solidFill>
              </a:rPr>
              <a:t>ACTIVITE DE LA COMMISION INTERNATIONALE</a:t>
            </a:r>
          </a:p>
          <a:p>
            <a:pPr algn="ctr"/>
            <a:r>
              <a:rPr lang="fr-FR" sz="2000" b="1" cap="small" dirty="0">
                <a:solidFill>
                  <a:srgbClr val="002060"/>
                </a:solidFill>
              </a:rPr>
              <a:t>DEPUIS LE CONSEIL DU 30/07/23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1547" y="1151606"/>
            <a:ext cx="3817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cap="small" dirty="0">
                <a:solidFill>
                  <a:srgbClr val="002060"/>
                </a:solidFill>
              </a:rPr>
              <a:t>1- AO mobilité internationale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82" y="1716059"/>
            <a:ext cx="587504" cy="5875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95686" y="1500555"/>
            <a:ext cx="7534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Session 2023 (Juin – Sept 2023)</a:t>
            </a:r>
          </a:p>
          <a:p>
            <a:pPr marL="285750" indent="-285750">
              <a:buFontTx/>
              <a:buChar char="-"/>
            </a:pPr>
            <a:r>
              <a:rPr lang="fr-FR" dirty="0"/>
              <a:t>Reliquat / budget disponible = </a:t>
            </a:r>
            <a:r>
              <a:rPr lang="fr-FR" b="1" u="sng" dirty="0">
                <a:solidFill>
                  <a:srgbClr val="00B050"/>
                </a:solidFill>
              </a:rPr>
              <a:t>1100</a:t>
            </a:r>
            <a:r>
              <a:rPr lang="fr-FR" u="sng" dirty="0"/>
              <a:t> </a:t>
            </a:r>
            <a:r>
              <a:rPr lang="fr-FR" b="1" u="sng" dirty="0">
                <a:solidFill>
                  <a:srgbClr val="00B050"/>
                </a:solidFill>
              </a:rPr>
              <a:t>€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6157" y="4541131"/>
            <a:ext cx="2150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cap="small" dirty="0">
                <a:solidFill>
                  <a:srgbClr val="002060"/>
                </a:solidFill>
              </a:rPr>
              <a:t>2- Post LinkedIn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447" y="94571"/>
            <a:ext cx="2481810" cy="1851446"/>
          </a:xfrm>
          <a:prstGeom prst="rect">
            <a:avLst/>
          </a:prstGeom>
        </p:spPr>
      </p:pic>
      <p:pic>
        <p:nvPicPr>
          <p:cNvPr id="24" name="Image 23" descr="Une image contenant texte&#10;&#10;Description générée automatiquement"/>
          <p:cNvPicPr/>
          <p:nvPr/>
        </p:nvPicPr>
        <p:blipFill>
          <a:blip r:embed="rId4"/>
          <a:stretch>
            <a:fillRect/>
          </a:stretch>
        </p:blipFill>
        <p:spPr>
          <a:xfrm>
            <a:off x="-257490" y="-72006"/>
            <a:ext cx="1797222" cy="82383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11178" y="2186773"/>
            <a:ext cx="7534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>
                <a:solidFill>
                  <a:srgbClr val="C00000"/>
                </a:solidFill>
              </a:rPr>
              <a:t>5 candidatures reçues, </a:t>
            </a:r>
            <a:r>
              <a:rPr lang="fr-FR" dirty="0">
                <a:solidFill>
                  <a:srgbClr val="C00000"/>
                </a:solidFill>
              </a:rPr>
              <a:t>2 non recevables ? (poster à congrès)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36" y="4967982"/>
            <a:ext cx="587504" cy="5875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882" y="5034274"/>
            <a:ext cx="3135312" cy="16504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8848" y="4047228"/>
            <a:ext cx="2799280" cy="275951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7867" y="4275669"/>
            <a:ext cx="2495266" cy="24544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0923" y="5453205"/>
            <a:ext cx="3823800" cy="127687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8447" y="4047228"/>
            <a:ext cx="2549291" cy="273445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0"/>
          <a:srcRect r="18973"/>
          <a:stretch/>
        </p:blipFill>
        <p:spPr>
          <a:xfrm>
            <a:off x="1367018" y="2634113"/>
            <a:ext cx="6976882" cy="122872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1116" y="2634113"/>
            <a:ext cx="790575" cy="1228725"/>
          </a:xfrm>
          <a:prstGeom prst="rect">
            <a:avLst/>
          </a:prstGeom>
        </p:spPr>
      </p:pic>
      <p:sp>
        <p:nvSpPr>
          <p:cNvPr id="1024" name="ZoneTexte 1023"/>
          <p:cNvSpPr txBox="1"/>
          <p:nvPr/>
        </p:nvSpPr>
        <p:spPr>
          <a:xfrm rot="19066017">
            <a:off x="8380080" y="2165063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C00000"/>
                </a:solidFill>
              </a:rPr>
              <a:t>Scénario 1 ?</a:t>
            </a:r>
          </a:p>
        </p:txBody>
      </p:sp>
      <p:sp>
        <p:nvSpPr>
          <p:cNvPr id="34" name="ZoneTexte 33"/>
          <p:cNvSpPr txBox="1"/>
          <p:nvPr/>
        </p:nvSpPr>
        <p:spPr>
          <a:xfrm rot="19066017">
            <a:off x="9603042" y="2128014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C00000"/>
                </a:solidFill>
              </a:rPr>
              <a:t>Scénario 2 ?</a:t>
            </a:r>
          </a:p>
          <a:p>
            <a:endParaRPr lang="fr-FR" sz="1200" dirty="0">
              <a:solidFill>
                <a:srgbClr val="C00000"/>
              </a:solidFill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10"/>
          <a:srcRect l="90722"/>
          <a:stretch/>
        </p:blipFill>
        <p:spPr>
          <a:xfrm>
            <a:off x="8427004" y="2634113"/>
            <a:ext cx="798920" cy="12287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49464" y="2634113"/>
            <a:ext cx="790575" cy="122872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 rot="19066017">
            <a:off x="10559865" y="2128014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C00000"/>
                </a:solidFill>
              </a:rPr>
              <a:t>Scénario 3 ?</a:t>
            </a:r>
          </a:p>
          <a:p>
            <a:endParaRPr lang="fr-FR" sz="1200" dirty="0">
              <a:solidFill>
                <a:srgbClr val="C00000"/>
              </a:solidFill>
            </a:endParaRPr>
          </a:p>
        </p:txBody>
      </p:sp>
      <p:sp>
        <p:nvSpPr>
          <p:cNvPr id="12" name="Flèche droite 11"/>
          <p:cNvSpPr/>
          <p:nvPr/>
        </p:nvSpPr>
        <p:spPr>
          <a:xfrm rot="20218072">
            <a:off x="8417352" y="3791638"/>
            <a:ext cx="436295" cy="184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droite 24"/>
          <p:cNvSpPr/>
          <p:nvPr/>
        </p:nvSpPr>
        <p:spPr>
          <a:xfrm rot="20218072">
            <a:off x="9414463" y="3806862"/>
            <a:ext cx="436295" cy="184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droite 26"/>
          <p:cNvSpPr/>
          <p:nvPr/>
        </p:nvSpPr>
        <p:spPr>
          <a:xfrm rot="20218072">
            <a:off x="10472116" y="3805247"/>
            <a:ext cx="436295" cy="1843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79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45535" y="975109"/>
            <a:ext cx="1551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cap="small" dirty="0">
                <a:solidFill>
                  <a:srgbClr val="002060"/>
                </a:solidFill>
              </a:rPr>
              <a:t>3- Sondage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818899" y="1452259"/>
            <a:ext cx="7194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Mieux connaitre l’expérience des doctorants de l’ED à l’international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880" y="485464"/>
            <a:ext cx="2479572" cy="26273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Rectangle 6"/>
          <p:cNvSpPr/>
          <p:nvPr/>
        </p:nvSpPr>
        <p:spPr>
          <a:xfrm>
            <a:off x="818899" y="1799118"/>
            <a:ext cx="10795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Questionnaire élaboré, en attente de diffusion aux doctorants.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Plateforme compatible avec exigences NU 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1431" y="6493934"/>
            <a:ext cx="17591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/>
              <a:t>CONSEIL ED-BS / 091023</a:t>
            </a:r>
          </a:p>
        </p:txBody>
      </p:sp>
      <p:pic>
        <p:nvPicPr>
          <p:cNvPr id="9" name="Picture 2" descr="Sablier doré en ver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0" r="24081"/>
          <a:stretch/>
        </p:blipFill>
        <p:spPr bwMode="auto">
          <a:xfrm>
            <a:off x="219744" y="1003148"/>
            <a:ext cx="532380" cy="112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00100" y="3653135"/>
            <a:ext cx="1584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cap="small" dirty="0">
                <a:solidFill>
                  <a:srgbClr val="002060"/>
                </a:solidFill>
              </a:rPr>
              <a:t>4- AO 2024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5633">
            <a:off x="9478863" y="4545716"/>
            <a:ext cx="2365134" cy="8659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62082" y="5197249"/>
            <a:ext cx="7534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=&gt; En 2023 les demandes ont émané de 6 laboratoires sur les 23 de l’ED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8899" y="4253952"/>
            <a:ext cx="10410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La commission se réunira fin 2023 pour réfléchir aux modalités de l’AO Mobilité internationale en 2024.</a:t>
            </a:r>
          </a:p>
          <a:p>
            <a:endParaRPr lang="fr-FR" dirty="0"/>
          </a:p>
          <a:p>
            <a:r>
              <a:rPr lang="fr-FR" dirty="0"/>
              <a:t>Il s’agira notamment de réfléchir à la manière d’impliquer plus de laboratoires</a:t>
            </a:r>
          </a:p>
        </p:txBody>
      </p:sp>
    </p:spTree>
    <p:extLst>
      <p:ext uri="{BB962C8B-B14F-4D97-AF65-F5344CB8AC3E}">
        <p14:creationId xmlns:p14="http://schemas.microsoft.com/office/powerpoint/2010/main" val="194520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9FAD0E-9A18-949A-5659-C51A1B28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Conseils 2023/2024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D750CC-E188-A715-7A05-6C21C1D9B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Lundi 22/01/2024 : </a:t>
            </a:r>
            <a:r>
              <a:rPr lang="fr-FR" dirty="0" err="1"/>
              <a:t>visio</a:t>
            </a:r>
            <a:endParaRPr lang="fr-FR" dirty="0"/>
          </a:p>
          <a:p>
            <a:r>
              <a:rPr lang="fr-FR" dirty="0"/>
              <a:t>Lundi 08/04/2024 : </a:t>
            </a:r>
            <a:r>
              <a:rPr lang="fr-FR" dirty="0" err="1"/>
              <a:t>visio</a:t>
            </a:r>
            <a:endParaRPr lang="fr-FR" dirty="0"/>
          </a:p>
          <a:p>
            <a:r>
              <a:rPr lang="fr-FR" dirty="0"/>
              <a:t>Mercredi 3/07/2024 après midi : Nantes, concours les 1 et 2 juillet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54016D-AF76-4B09-BC17-280C60579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215"/>
            <a:ext cx="1655698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6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7A9A4-4FEA-B973-A354-D4F9467D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GB" dirty="0"/>
              <a:t>VAE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5B51B9B-099A-2373-1C58-B5ECCF0AD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3" y="1229326"/>
            <a:ext cx="6347412" cy="132556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BE26A7A-F93D-3F38-5CC3-3C09F7B0D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3" y="2130581"/>
            <a:ext cx="6788285" cy="18792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087C2CC-E9C3-3FA5-FA19-2766E08A8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3" y="4412713"/>
            <a:ext cx="6650666" cy="225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6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D88378-FBE4-7A00-FF8D-352124AC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GB" dirty="0"/>
              <a:t>Géraldine Carne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81EFB5-4662-737D-7F47-9FD607E88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GB" dirty="0"/>
              <a:t>Coordinatrice d’expertise à l’ANSES depuis le 1/01/2015 : conduite d’expertise et coordination d’équipe</a:t>
            </a:r>
          </a:p>
          <a:p>
            <a:r>
              <a:rPr lang="fr-GB" dirty="0"/>
              <a:t>Evaluatrice scientifique à l’ANSES</a:t>
            </a:r>
          </a:p>
          <a:p>
            <a:r>
              <a:rPr lang="fr-GB" dirty="0"/>
              <a:t>12 ans à l’ANSES</a:t>
            </a:r>
          </a:p>
          <a:p>
            <a:r>
              <a:rPr lang="fr-GB" dirty="0"/>
              <a:t>Diverses activités d’enseignement et de formation</a:t>
            </a:r>
          </a:p>
          <a:p>
            <a:r>
              <a:rPr lang="fr-GB" dirty="0"/>
              <a:t>Expertise : </a:t>
            </a:r>
            <a:r>
              <a:rPr lang="fr-FR" dirty="0"/>
              <a:t>protection des consommateurs vis-à-vis des dangers chimiques identifiés dans l’alimentation – </a:t>
            </a:r>
            <a:r>
              <a:rPr lang="fr-FR" dirty="0" err="1"/>
              <a:t>exposome</a:t>
            </a:r>
            <a:r>
              <a:rPr lang="fr-FR" dirty="0"/>
              <a:t>-toxicologie- risque alimentaire sanitaire- pollutions des sols</a:t>
            </a:r>
          </a:p>
          <a:p>
            <a:br>
              <a:rPr lang="fr-FR" dirty="0"/>
            </a:br>
            <a:r>
              <a:rPr lang="fr-FR" dirty="0"/>
              <a:t>Master en analyse du risque toxicologique</a:t>
            </a:r>
          </a:p>
          <a:p>
            <a:r>
              <a:rPr lang="fr-FR" dirty="0"/>
              <a:t>Finalité du travail actuel : rendre compte d’une activité ou projet de recherche et d’expertise dans le domaine des risques chimiques liés aux</a:t>
            </a:r>
            <a:br>
              <a:rPr lang="fr-FR" dirty="0"/>
            </a:br>
            <a:r>
              <a:rPr lang="fr-FR" dirty="0"/>
              <a:t>aliments</a:t>
            </a:r>
          </a:p>
          <a:p>
            <a:r>
              <a:rPr lang="fr-FR" dirty="0"/>
              <a:t>Cadrage scientifique de départ, formulation de la problématique, mise en place d’une démarche de recherche, coordination d’une équipe pluridisciplinaire</a:t>
            </a:r>
          </a:p>
        </p:txBody>
      </p:sp>
    </p:spTree>
    <p:extLst>
      <p:ext uri="{BB962C8B-B14F-4D97-AF65-F5344CB8AC3E}">
        <p14:creationId xmlns:p14="http://schemas.microsoft.com/office/powerpoint/2010/main" val="2293072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31BFA2-0FFF-7E25-9298-8F5316F9D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</a:t>
            </a:r>
            <a:r>
              <a:rPr lang="fr-GB" dirty="0"/>
              <a:t>aits marquants et publications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F5C105-CB58-56B3-04A1-752EC32F4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Participe au </a:t>
            </a:r>
            <a:r>
              <a:rPr lang="fr-GB" dirty="0"/>
              <a:t>WP 6 </a:t>
            </a:r>
            <a:r>
              <a:rPr lang="fr-FR" dirty="0"/>
              <a:t>« partenariat européen pour l'évaluation des risques liés aux substances chimiques » (PARC) du programme-</a:t>
            </a:r>
            <a:br>
              <a:rPr lang="fr-FR" dirty="0"/>
            </a:br>
            <a:r>
              <a:rPr lang="fr-FR" dirty="0"/>
              <a:t>cadre de l'Union européenne « Horizon Europe » 2021-2027</a:t>
            </a:r>
          </a:p>
          <a:p>
            <a:r>
              <a:rPr lang="fr-FR" dirty="0"/>
              <a:t>5AO dont 2 en premier auteur</a:t>
            </a:r>
          </a:p>
          <a:p>
            <a:r>
              <a:rPr lang="fr-FR" dirty="0"/>
              <a:t>Jean J., Carne G. (2018). Co-auteur du chapitre « Évaluation des risques alimentaires liés au cadmium» de l’ouvrage Risques chimiques liés aux aliments : principes et applications</a:t>
            </a:r>
          </a:p>
          <a:p>
            <a:r>
              <a:rPr lang="fr-FR" dirty="0"/>
              <a:t>Plus d’une vingtaine de rapport de l’ANSES</a:t>
            </a:r>
          </a:p>
          <a:p>
            <a:r>
              <a:rPr lang="fr-FR" dirty="0"/>
              <a:t>2 rapport du PARC </a:t>
            </a:r>
            <a:r>
              <a:rPr lang="fr-FR"/>
              <a:t>(européen)</a:t>
            </a:r>
            <a:endParaRPr lang="fr-GB" dirty="0"/>
          </a:p>
        </p:txBody>
      </p:sp>
    </p:spTree>
    <p:extLst>
      <p:ext uri="{BB962C8B-B14F-4D97-AF65-F5344CB8AC3E}">
        <p14:creationId xmlns:p14="http://schemas.microsoft.com/office/powerpoint/2010/main" val="2975866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6384DE9-BBDB-401E-800A-76879C95B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580" y="1846335"/>
            <a:ext cx="10275277" cy="1190627"/>
          </a:xfrm>
        </p:spPr>
        <p:txBody>
          <a:bodyPr anchor="b">
            <a:normAutofit/>
          </a:bodyPr>
          <a:lstStyle/>
          <a:p>
            <a:r>
              <a:rPr lang="fr-FR" sz="3800" b="1" dirty="0">
                <a:solidFill>
                  <a:srgbClr val="56A891"/>
                </a:solidFill>
              </a:rPr>
              <a:t>Préparation des Journées Scientifiques de l’école doctorale Biologie-Santé 2024 (JBS 2024)</a:t>
            </a:r>
            <a:endParaRPr lang="fr-FR" sz="3800" dirty="0">
              <a:solidFill>
                <a:srgbClr val="56A89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-134" r="5217" b="60855"/>
          <a:stretch/>
        </p:blipFill>
        <p:spPr>
          <a:xfrm>
            <a:off x="0" y="-8164"/>
            <a:ext cx="7527471" cy="16473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44831" r="54972" b="34589"/>
          <a:stretch/>
        </p:blipFill>
        <p:spPr>
          <a:xfrm>
            <a:off x="7742589" y="298504"/>
            <a:ext cx="1543879" cy="141135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549" y="434978"/>
            <a:ext cx="3980415" cy="1138407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297476" y="3795942"/>
            <a:ext cx="5657276" cy="225916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latin typeface="Century Gothic" panose="020B0502020202020204" pitchFamily="34" charset="0"/>
              </a:rPr>
              <a:t>LinkedIn: </a:t>
            </a:r>
            <a:r>
              <a:rPr lang="fr-FR" sz="2000" b="1" dirty="0">
                <a:latin typeface="Century Gothic" panose="020B0502020202020204" pitchFamily="34" charset="0"/>
              </a:rPr>
              <a:t>Appel à candidature (09/09/23)</a:t>
            </a:r>
          </a:p>
          <a:p>
            <a:r>
              <a:rPr lang="fr-FR" sz="2000" b="1" dirty="0">
                <a:latin typeface="Century Gothic" panose="020B0502020202020204" pitchFamily="34" charset="0"/>
              </a:rPr>
              <a:t>1 seule candidate : Cassandre Jeannot </a:t>
            </a:r>
          </a:p>
          <a:p>
            <a:r>
              <a:rPr lang="fr-FR" sz="2000" b="1" dirty="0">
                <a:latin typeface="Century Gothic" panose="020B0502020202020204" pitchFamily="34" charset="0"/>
              </a:rPr>
              <a:t>Relance mais aucun retour, merci de motiver vos doctorants!</a:t>
            </a:r>
          </a:p>
          <a:p>
            <a:endParaRPr lang="fr-FR" sz="2000" b="1" dirty="0"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956" y="3309912"/>
            <a:ext cx="4867024" cy="30339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5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905" y="1327791"/>
            <a:ext cx="7004539" cy="5004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800" b="1" dirty="0">
                <a:solidFill>
                  <a:srgbClr val="56A891"/>
                </a:solidFill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Angers – Belle-</a:t>
            </a:r>
            <a:r>
              <a:rPr lang="fr-FR" sz="2800" b="1" dirty="0" err="1">
                <a:solidFill>
                  <a:srgbClr val="56A891"/>
                </a:solidFill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Beille</a:t>
            </a:r>
            <a:endParaRPr lang="fr-FR" sz="2800" b="1" dirty="0">
              <a:solidFill>
                <a:srgbClr val="56A891"/>
              </a:solidFill>
              <a:latin typeface="Calibri" panose="020F0502020204030204" pitchFamily="34" charset="0"/>
              <a:ea typeface="Symbol" panose="05050102010706020507" pitchFamily="18" charset="2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800" b="1" dirty="0">
                <a:solidFill>
                  <a:srgbClr val="56A891"/>
                </a:solidFill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Mardi 16 avril 2024</a:t>
            </a:r>
            <a:endParaRPr lang="fr-FR" sz="2800" b="1" dirty="0">
              <a:solidFill>
                <a:srgbClr val="56A891"/>
              </a:solidFill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endParaRPr lang="fr-FR" sz="2400" dirty="0">
              <a:latin typeface="Calibri" panose="020F0502020204030204" pitchFamily="34" charset="0"/>
              <a:ea typeface="Symbol" panose="05050102010706020507" pitchFamily="18" charset="2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La Parenthèse « </a:t>
            </a:r>
            <a:r>
              <a:rPr lang="fr-FR" sz="2400" dirty="0" err="1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Evenément</a:t>
            </a: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 social, </a:t>
            </a:r>
            <a:r>
              <a:rPr lang="fr-FR" sz="2400" dirty="0" err="1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after</a:t>
            </a: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work</a:t>
            </a: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 »</a:t>
            </a:r>
          </a:p>
          <a:p>
            <a:pPr marL="742950" lvl="1" indent="-285750" algn="just">
              <a:lnSpc>
                <a:spcPct val="107000"/>
              </a:lnSpc>
              <a:buSzPts val="1100"/>
              <a:buFont typeface="Wingdings" panose="05000000000000000000" pitchFamily="2" charset="2"/>
              <a:buChar char="Ø"/>
              <a:tabLst>
                <a:tab pos="528955" algn="l"/>
                <a:tab pos="529590" algn="l"/>
              </a:tabLst>
            </a:pP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Lieu de vie étudiant, de diffusion culturelle, artistique et d'animation </a:t>
            </a:r>
            <a:r>
              <a:rPr lang="fr-FR" sz="2400" dirty="0" err="1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co-géré</a:t>
            </a: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 par le CROUS Nantes Pays de la Loire et l'Université d'Angers.</a:t>
            </a:r>
          </a:p>
          <a:p>
            <a:pPr marL="742950" lvl="1" indent="-285750" algn="just">
              <a:lnSpc>
                <a:spcPct val="107000"/>
              </a:lnSpc>
              <a:buSzPts val="1100"/>
              <a:buFont typeface="Wingdings" panose="05000000000000000000" pitchFamily="2" charset="2"/>
              <a:buChar char="Ø"/>
              <a:tabLst>
                <a:tab pos="528955" algn="l"/>
                <a:tab pos="529590" algn="l"/>
              </a:tabLst>
            </a:pPr>
            <a:endParaRPr lang="fr-FR" sz="2400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5"/>
              </a:spcBef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CROUS Restaurant Universitaire, salle privatisée</a:t>
            </a:r>
          </a:p>
          <a:p>
            <a:pPr marL="342900" lvl="0" indent="-342900" algn="just">
              <a:lnSpc>
                <a:spcPct val="107000"/>
              </a:lnSpc>
              <a:spcBef>
                <a:spcPts val="125"/>
              </a:spcBef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endParaRPr lang="fr-FR" sz="2400" dirty="0">
              <a:latin typeface="Calibri" panose="020F0502020204030204" pitchFamily="34" charset="0"/>
              <a:ea typeface="Symbol" panose="05050102010706020507" pitchFamily="18" charset="2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5"/>
              </a:spcBef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Amphis : deux choix en fonction du nombre de doctorants.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6384DE9-BBDB-401E-800A-76879C95B766}"/>
              </a:ext>
            </a:extLst>
          </p:cNvPr>
          <p:cNvSpPr txBox="1">
            <a:spLocks/>
          </p:cNvSpPr>
          <p:nvPr/>
        </p:nvSpPr>
        <p:spPr>
          <a:xfrm>
            <a:off x="344115" y="293063"/>
            <a:ext cx="7825774" cy="643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b="1" dirty="0">
                <a:solidFill>
                  <a:srgbClr val="56A891"/>
                </a:solidFill>
              </a:rPr>
              <a:t>Propositions  : Lieux et date </a:t>
            </a:r>
            <a:endParaRPr lang="fr-FR" sz="3800" dirty="0">
              <a:solidFill>
                <a:srgbClr val="56A89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611" y="68746"/>
            <a:ext cx="3980415" cy="11384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317" y="1461606"/>
            <a:ext cx="3677859" cy="2456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317" y="4090581"/>
            <a:ext cx="3677859" cy="24568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23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68" y="3686170"/>
            <a:ext cx="4589289" cy="26923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282" y="3686171"/>
            <a:ext cx="4817815" cy="26903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282" y="553101"/>
            <a:ext cx="4817815" cy="2421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77569" y="466518"/>
            <a:ext cx="6122294" cy="2595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800" b="1" dirty="0">
                <a:solidFill>
                  <a:srgbClr val="56A891"/>
                </a:solidFill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La Passerelle</a:t>
            </a:r>
          </a:p>
          <a:p>
            <a:pPr marL="342900" indent="-342900" algn="just">
              <a:lnSpc>
                <a:spcPct val="107000"/>
              </a:lnSpc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800" b="1" dirty="0">
                <a:solidFill>
                  <a:srgbClr val="56A891"/>
                </a:solidFill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96 places</a:t>
            </a:r>
            <a:endParaRPr lang="fr-FR" sz="2800" b="1" dirty="0">
              <a:solidFill>
                <a:srgbClr val="56A891"/>
              </a:solidFill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endParaRPr lang="fr-FR" sz="2400" dirty="0">
              <a:latin typeface="Calibri" panose="020F0502020204030204" pitchFamily="34" charset="0"/>
              <a:ea typeface="Symbol" panose="05050102010706020507" pitchFamily="18" charset="2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Hall pour pause café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Grilles possibles dans hall et mur de l’amphi.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Chaleureux mais trop petit</a:t>
            </a:r>
          </a:p>
        </p:txBody>
      </p:sp>
    </p:spTree>
    <p:extLst>
      <p:ext uri="{BB962C8B-B14F-4D97-AF65-F5344CB8AC3E}">
        <p14:creationId xmlns:p14="http://schemas.microsoft.com/office/powerpoint/2010/main" val="3122493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514069"/>
            <a:ext cx="4856399" cy="2724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810" y="3514069"/>
            <a:ext cx="4846714" cy="2724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77569" y="466518"/>
            <a:ext cx="6122294" cy="2595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800" b="1" dirty="0">
                <a:solidFill>
                  <a:srgbClr val="56A891"/>
                </a:solidFill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Faculté de Lettres</a:t>
            </a:r>
          </a:p>
          <a:p>
            <a:pPr marL="342900" indent="-342900" algn="just">
              <a:lnSpc>
                <a:spcPct val="107000"/>
              </a:lnSpc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800" b="1" dirty="0">
                <a:solidFill>
                  <a:srgbClr val="56A891"/>
                </a:solidFill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150 places</a:t>
            </a:r>
            <a:endParaRPr lang="fr-FR" sz="2800" b="1" dirty="0">
              <a:solidFill>
                <a:srgbClr val="56A891"/>
              </a:solidFill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endParaRPr lang="fr-FR" sz="2400" dirty="0">
              <a:latin typeface="Calibri" panose="020F0502020204030204" pitchFamily="34" charset="0"/>
              <a:ea typeface="Symbol" panose="05050102010706020507" pitchFamily="18" charset="2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Hall pour pause café à confirmer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Grilles possibles dans hall à confirmer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100"/>
              <a:buFont typeface="Symbol" panose="05050102010706020507" pitchFamily="18" charset="2"/>
              <a:buChar char=""/>
              <a:tabLst>
                <a:tab pos="528955" algn="l"/>
                <a:tab pos="529590" algn="l"/>
              </a:tabLst>
            </a:pPr>
            <a:r>
              <a:rPr lang="fr-FR" sz="2400" dirty="0">
                <a:latin typeface="Calibri" panose="020F0502020204030204" pitchFamily="34" charset="0"/>
                <a:ea typeface="Symbol" panose="05050102010706020507" pitchFamily="18" charset="2"/>
                <a:cs typeface="Calibri" panose="020F0502020204030204" pitchFamily="34" charset="0"/>
              </a:rPr>
              <a:t>Plus spacieux</a:t>
            </a:r>
          </a:p>
        </p:txBody>
      </p:sp>
    </p:spTree>
    <p:extLst>
      <p:ext uri="{BB962C8B-B14F-4D97-AF65-F5344CB8AC3E}">
        <p14:creationId xmlns:p14="http://schemas.microsoft.com/office/powerpoint/2010/main" val="29579232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</TotalTime>
  <Words>1156</Words>
  <Application>Microsoft Office PowerPoint</Application>
  <PresentationFormat>Grand écran</PresentationFormat>
  <Paragraphs>198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Courier New</vt:lpstr>
      <vt:lpstr>Symbol</vt:lpstr>
      <vt:lpstr>Wingdings</vt:lpstr>
      <vt:lpstr>Thème Office</vt:lpstr>
      <vt:lpstr>Conseil de l’ED biologie santé</vt:lpstr>
      <vt:lpstr>Ordre du jour</vt:lpstr>
      <vt:lpstr>VAE</vt:lpstr>
      <vt:lpstr>Géraldine Carne</vt:lpstr>
      <vt:lpstr>Faits marquants et publications</vt:lpstr>
      <vt:lpstr>Préparation des Journées Scientifiques de l’école doctorale Biologie-Santé 2024 (JBS 2024)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Commission formation et suivi des thèses</vt:lpstr>
      <vt:lpstr>Commission formation et suivi des thèses</vt:lpstr>
      <vt:lpstr>Bioanalyse</vt:lpstr>
      <vt:lpstr>Microscopie - analyse d’images</vt:lpstr>
      <vt:lpstr>Autres </vt:lpstr>
      <vt:lpstr> Formations issues des GS et GP</vt:lpstr>
      <vt:lpstr>Formation entreprenariat et innovation Biotech santé</vt:lpstr>
      <vt:lpstr>Autres formations plus transversales</vt:lpstr>
      <vt:lpstr>Présentation PowerPoint</vt:lpstr>
      <vt:lpstr>Présentation PowerPoint</vt:lpstr>
      <vt:lpstr>Conseils 2023/2024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Conseil de l’ED biologie santé</dc:title>
  <dc:creator>Xavier Prieur</dc:creator>
  <cp:lastModifiedBy>Stéphanie REGERE</cp:lastModifiedBy>
  <cp:revision>26</cp:revision>
  <dcterms:created xsi:type="dcterms:W3CDTF">2023-06-20T16:56:49Z</dcterms:created>
  <dcterms:modified xsi:type="dcterms:W3CDTF">2026-03-04T09:14:14Z</dcterms:modified>
</cp:coreProperties>
</file>