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90" r:id="rId4"/>
    <p:sldId id="391" r:id="rId5"/>
    <p:sldId id="265" r:id="rId6"/>
    <p:sldId id="266" r:id="rId7"/>
    <p:sldId id="259" r:id="rId8"/>
    <p:sldId id="267" r:id="rId9"/>
    <p:sldId id="389" r:id="rId10"/>
    <p:sldId id="258" r:id="rId11"/>
  </p:sldIdLst>
  <p:sldSz cx="12192000" cy="6858000"/>
  <p:notesSz cx="6858000" cy="9144000"/>
  <p:defaultTextStyle>
    <a:defPPr>
      <a:defRPr lang="fr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78966-4F37-DA3E-5675-04939D976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22FDA8-2E51-7F03-F3F3-F0BCDE3A9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93EF51-783F-065E-915B-900B48D6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B724CC-6029-A47E-840B-850FAFF9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8EC1E1-F0D0-BC89-D062-59165409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1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0AB89-56A8-BB93-1E37-ABB95A6F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B3AF7C-6F47-6571-1FDF-0F77152EE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C7EB6-1136-4CC7-A95C-6340B4BF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177163-5BB9-2D18-44D4-5ED5C8FE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7F546-2578-111F-3906-C5677D60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6DE973-4B4A-6D1A-9430-35F5220A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6DAD63-8497-A4CB-4F0A-B1BCEACAF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7A815-B646-D662-CE8E-F06659B5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8A213F-ACCA-F6E9-F170-82D40D22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C6766-C917-8C2B-43EE-99C32471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50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85F92-0B9C-A092-0D72-69B475AB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F347F-0583-16FF-0E03-C4C123E3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107EC4-6E79-D887-7332-5D1006D7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E59E8-D901-2CA3-5574-7D75F241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A080E-D8BE-7836-7184-85FC2012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6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30013-38C2-D1E0-95B5-C393C61E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6251B6-6CF3-97A4-657B-65551188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24490-6EB1-EEE8-1399-06F96C75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F3160-7D27-44AA-4736-3EEEB7E1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7E28B2-8F9D-DF1A-6987-AF8ED3F9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6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86A9E-F677-42DE-274F-326531B0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20B20-D548-1F69-7EDC-D98FFB89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75EFF-E79E-EBC9-C7F2-00753758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B910C0-7664-4D45-C2A4-1741BC60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9F3325-5317-125E-686B-467AD8F1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C37C95-E1E8-A95E-3D1E-C1D8CBD6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47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838DC-7AFB-ADA4-335C-E507FBBD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CBD95C-CD5E-FA80-E3B1-2CE336B55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C9B763-1B10-C75B-4573-829B62751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79A39D-B382-C233-1188-1083607E8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085A6A-C451-E459-8DE5-66CF6D2DE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7F0FC9-F7F2-3D38-C39E-97F11C58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8262F8-62F1-6459-1513-616C66CF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894D9A-7193-A54B-817B-95F048CA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86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64008-33D2-F35C-DAAC-1C0DC262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902307-C9A1-63AD-749E-ECCB582F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C9B9C6-C537-FDAC-4F27-B69FB6A5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FFEB20-8DA7-183E-EA57-63D8BAA4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29894F-ABCE-D185-5C7D-96760705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89C827-D069-A8AF-9541-B6BBECFB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9EF2BF-7234-D731-2882-1B865D71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54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684CC-11AA-C860-052C-D2593BEC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5E462-A18E-E347-911F-E3378E0B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C98736-852B-0FD6-C068-F1FD3CF87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BE3C55-45BB-7BF4-562C-9D4CB71A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5319F9-24D6-6BA9-9C1D-6038B26C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1CFD43-CFB5-94DB-6A36-E9EEAA8A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22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04F67-1499-BBF6-B3E3-0FEE50F1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4AC7D8-9393-EEBE-A54C-B1FAB63BD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5808C-EB60-AD1A-A2A9-FA2337E25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B77707-A045-AB71-23A1-AF44F51A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35A807-F13B-7BD7-A6CB-F4AC3EEB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CAD4B0-4A85-E0BF-6DAA-510FA5D0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2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8E07FE-CA09-E324-B6F6-B3AC1E2E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72220B-F5D4-7F15-BD36-5D514184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4D8AC4-58AE-E5D1-6D58-FA0BDBF7E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4769C-D19E-D223-2A29-ED21D41E6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232B7C-2E40-42C3-AB16-0214EA6C3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5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A4075-E1E9-D589-C7B4-165DB0830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572"/>
            <a:ext cx="9144000" cy="2387600"/>
          </a:xfrm>
        </p:spPr>
        <p:txBody>
          <a:bodyPr/>
          <a:lstStyle/>
          <a:p>
            <a:r>
              <a:rPr lang="fr-FR" dirty="0"/>
              <a:t>Conseil de l’ED biologie santé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39E2EB-0DD3-58F4-BF3A-8152CB467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247"/>
            <a:ext cx="9144000" cy="1655762"/>
          </a:xfrm>
        </p:spPr>
        <p:txBody>
          <a:bodyPr/>
          <a:lstStyle/>
          <a:p>
            <a:r>
              <a:rPr lang="fr-FR"/>
              <a:t>08/04/2024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0F294D-6171-1B59-D697-60C2FC4D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0"/>
            <a:ext cx="7251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FAD0E-9A18-949A-5659-C51A1B2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750CC-E188-A715-7A05-6C21C1D9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Mercredi 3/07/2024 après midi : Nantes, concours les 1 et 2 juillet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6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FAD0E-9A18-949A-5659-C51A1B2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750CC-E188-A715-7A05-6C21C1D9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Commission recherche : retour FRM et procédure</a:t>
            </a:r>
          </a:p>
          <a:p>
            <a:r>
              <a:rPr lang="fr-FR" dirty="0"/>
              <a:t>Formation :équivalence </a:t>
            </a:r>
          </a:p>
          <a:p>
            <a:r>
              <a:rPr lang="fr-FR" dirty="0"/>
              <a:t>Les journées scientifiques  2024</a:t>
            </a:r>
          </a:p>
          <a:p>
            <a:r>
              <a:rPr lang="fr-FR" dirty="0"/>
              <a:t>International : bilan de l’AO en cours</a:t>
            </a:r>
          </a:p>
          <a:p>
            <a:r>
              <a:rPr lang="fr-FR" dirty="0"/>
              <a:t>Nouvelle unité : présentation par la DU adjointe</a:t>
            </a:r>
          </a:p>
          <a:p>
            <a:r>
              <a:rPr lang="fr-FR" dirty="0"/>
              <a:t>Contrat d’adhésion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E6EFC-E049-89C9-83A8-242B1736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C2C33-0867-EA37-757E-A830CCFE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5" y="1368424"/>
            <a:ext cx="10515600" cy="4351338"/>
          </a:xfrm>
        </p:spPr>
        <p:txBody>
          <a:bodyPr>
            <a:noAutofit/>
          </a:bodyPr>
          <a:lstStyle/>
          <a:p>
            <a:r>
              <a:rPr lang="fr-FR" dirty="0"/>
              <a:t>15 dossiers</a:t>
            </a:r>
          </a:p>
          <a:p>
            <a:r>
              <a:rPr lang="fr-FR" dirty="0"/>
              <a:t>7 dossiers considérés</a:t>
            </a:r>
          </a:p>
          <a:p>
            <a:r>
              <a:rPr lang="fr-FR" dirty="0"/>
              <a:t>3 dossiers discutés</a:t>
            </a:r>
          </a:p>
          <a:p>
            <a:r>
              <a:rPr lang="fr-FR" dirty="0"/>
              <a:t>Lauréats : </a:t>
            </a:r>
          </a:p>
          <a:p>
            <a:r>
              <a:rPr lang="fr-FR" dirty="0"/>
              <a:t>Lucas Otero-</a:t>
            </a:r>
            <a:r>
              <a:rPr lang="fr-FR" dirty="0" err="1"/>
              <a:t>Laudouar</a:t>
            </a:r>
            <a:r>
              <a:rPr lang="fr-FR" dirty="0"/>
              <a:t>, Etudes de médecine, école de </a:t>
            </a:r>
            <a:r>
              <a:rPr lang="fr-FR" dirty="0" err="1"/>
              <a:t>l’inserm</a:t>
            </a:r>
            <a:r>
              <a:rPr lang="fr-FR" dirty="0"/>
              <a:t>, stage à Mont </a:t>
            </a:r>
            <a:r>
              <a:rPr lang="fr-FR" dirty="0" err="1"/>
              <a:t>Sinai</a:t>
            </a:r>
            <a:r>
              <a:rPr lang="fr-FR" dirty="0"/>
              <a:t> (NY), CR2TI, Jérôme Martin, </a:t>
            </a:r>
            <a:r>
              <a:rPr lang="fr-FR" dirty="0" err="1">
                <a:effectLst/>
              </a:rPr>
              <a:t>Caractérisation</a:t>
            </a:r>
            <a:r>
              <a:rPr lang="fr-FR" dirty="0">
                <a:effectLst/>
              </a:rPr>
              <a:t> du remodelage cellulaire et </a:t>
            </a:r>
            <a:r>
              <a:rPr lang="fr-FR" dirty="0" err="1">
                <a:effectLst/>
              </a:rPr>
              <a:t>moléculaire</a:t>
            </a:r>
            <a:r>
              <a:rPr lang="fr-FR" dirty="0">
                <a:effectLst/>
              </a:rPr>
              <a:t> du micro- environnement muqueux au cours des </a:t>
            </a:r>
            <a:r>
              <a:rPr lang="fr-FR" dirty="0" err="1">
                <a:effectLst/>
              </a:rPr>
              <a:t>états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précancéreux</a:t>
            </a:r>
            <a:r>
              <a:rPr lang="fr-FR" dirty="0">
                <a:effectLst/>
              </a:rPr>
              <a:t> digestifs humains </a:t>
            </a:r>
            <a:endParaRPr lang="fr-FR" dirty="0"/>
          </a:p>
          <a:p>
            <a:r>
              <a:rPr lang="fr-FR" dirty="0"/>
              <a:t>Naomie </a:t>
            </a:r>
            <a:r>
              <a:rPr lang="fr-FR" dirty="0" err="1"/>
              <a:t>Belletoise</a:t>
            </a:r>
            <a:r>
              <a:rPr lang="fr-FR" dirty="0"/>
              <a:t>, M2 BMTI Nantes, 5/280 L3, 1 en M1 et M2, équipe IGEM, CRCI2NA, Christelle Harly « </a:t>
            </a:r>
            <a:r>
              <a:rPr lang="fr-FR" dirty="0">
                <a:effectLst/>
              </a:rPr>
              <a:t>Analyse du mécanisme d’action de NFIL3 au cours de la transformation tumorale « 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89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384DE9-BBDB-401E-800A-76879C95B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647" y="615143"/>
            <a:ext cx="3918537" cy="2238940"/>
          </a:xfrm>
        </p:spPr>
        <p:txBody>
          <a:bodyPr anchor="b">
            <a:normAutofit fontScale="90000"/>
          </a:bodyPr>
          <a:lstStyle/>
          <a:p>
            <a:r>
              <a:rPr lang="fr-FR" sz="3800" b="1" dirty="0">
                <a:solidFill>
                  <a:srgbClr val="56A891"/>
                </a:solidFill>
              </a:rPr>
              <a:t>Journée Scientifique de l’école doctorale Biologie-Santé 2024 (JBS 2024)</a:t>
            </a:r>
            <a:endParaRPr lang="fr-FR" sz="3800" dirty="0">
              <a:solidFill>
                <a:srgbClr val="56A89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17603" y="4392069"/>
          <a:ext cx="7586596" cy="1828800"/>
        </p:xfrm>
        <a:graphic>
          <a:graphicData uri="http://schemas.openxmlformats.org/drawingml/2006/table">
            <a:tbl>
              <a:tblPr/>
              <a:tblGrid>
                <a:gridCol w="1783945">
                  <a:extLst>
                    <a:ext uri="{9D8B030D-6E8A-4147-A177-3AD203B41FA5}">
                      <a16:colId xmlns:a16="http://schemas.microsoft.com/office/drawing/2014/main" val="2359243634"/>
                    </a:ext>
                  </a:extLst>
                </a:gridCol>
                <a:gridCol w="1844760">
                  <a:extLst>
                    <a:ext uri="{9D8B030D-6E8A-4147-A177-3AD203B41FA5}">
                      <a16:colId xmlns:a16="http://schemas.microsoft.com/office/drawing/2014/main" val="3863173488"/>
                    </a:ext>
                  </a:extLst>
                </a:gridCol>
                <a:gridCol w="702463">
                  <a:extLst>
                    <a:ext uri="{9D8B030D-6E8A-4147-A177-3AD203B41FA5}">
                      <a16:colId xmlns:a16="http://schemas.microsoft.com/office/drawing/2014/main" val="1627609093"/>
                    </a:ext>
                  </a:extLst>
                </a:gridCol>
                <a:gridCol w="3255428">
                  <a:extLst>
                    <a:ext uri="{9D8B030D-6E8A-4147-A177-3AD203B41FA5}">
                      <a16:colId xmlns:a16="http://schemas.microsoft.com/office/drawing/2014/main" val="3162125228"/>
                    </a:ext>
                  </a:extLst>
                </a:gridCol>
              </a:tblGrid>
              <a:tr h="257088">
                <a:tc>
                  <a:txBody>
                    <a:bodyPr/>
                    <a:lstStyle/>
                    <a:p>
                      <a:pPr fontAlgn="b"/>
                      <a:r>
                        <a:rPr lang="fr-FR" sz="1700">
                          <a:solidFill>
                            <a:srgbClr val="006100"/>
                          </a:solidFill>
                          <a:effectLst/>
                        </a:rPr>
                        <a:t>Cassandre JEANNOT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solidFill>
                            <a:srgbClr val="222222"/>
                          </a:solidFill>
                          <a:effectLst/>
                        </a:rPr>
                        <a:t>ANSES à Maisons-Alfort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ONIRIS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2ème année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30787"/>
                  </a:ext>
                </a:extLst>
              </a:tr>
              <a:tr h="257088">
                <a:tc>
                  <a:txBody>
                    <a:bodyPr/>
                    <a:lstStyle/>
                    <a:p>
                      <a:pPr fontAlgn="b"/>
                      <a:r>
                        <a:rPr lang="fr-FR" sz="1700">
                          <a:solidFill>
                            <a:srgbClr val="006100"/>
                          </a:solidFill>
                          <a:effectLst/>
                        </a:rPr>
                        <a:t>Chloé LEFEBVRE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300" dirty="0">
                          <a:solidFill>
                            <a:srgbClr val="222222"/>
                          </a:solidFill>
                          <a:effectLst/>
                        </a:rPr>
                        <a:t>Team 7 - CRCI²NA</a:t>
                      </a:r>
                      <a:endParaRPr lang="en-US" sz="1700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Nantes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2ème année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864978"/>
                  </a:ext>
                </a:extLst>
              </a:tr>
              <a:tr h="257088">
                <a:tc>
                  <a:txBody>
                    <a:bodyPr/>
                    <a:lstStyle/>
                    <a:p>
                      <a:pPr fontAlgn="b"/>
                      <a:r>
                        <a:rPr lang="fr-FR" sz="1700">
                          <a:solidFill>
                            <a:srgbClr val="006100"/>
                          </a:solidFill>
                          <a:effectLst/>
                        </a:rPr>
                        <a:t>Chloé CHEVALIER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</a:rPr>
                        <a:t>Team 4 </a:t>
                      </a:r>
                      <a:r>
                        <a:rPr lang="fr-FR" sz="1300" baseline="0" dirty="0">
                          <a:solidFill>
                            <a:srgbClr val="222222"/>
                          </a:solidFill>
                          <a:effectLst/>
                        </a:rPr>
                        <a:t> - Institut d</a:t>
                      </a: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</a:rPr>
                        <a:t>u thorax</a:t>
                      </a:r>
                      <a:endParaRPr lang="fr-FR" sz="17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Nantes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 dirty="0">
                          <a:effectLst/>
                        </a:rPr>
                        <a:t>2ème année</a:t>
                      </a:r>
                      <a:endParaRPr lang="fr-FR" sz="1700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413923"/>
                  </a:ext>
                </a:extLst>
              </a:tr>
              <a:tr h="257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700">
                          <a:solidFill>
                            <a:srgbClr val="006100"/>
                          </a:solidFill>
                          <a:effectLst/>
                        </a:rPr>
                        <a:t>Zoe BEGUE-RACAPE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</a:rPr>
                        <a:t>Team 4 </a:t>
                      </a:r>
                      <a:r>
                        <a:rPr lang="fr-FR" sz="1800" baseline="0" dirty="0">
                          <a:solidFill>
                            <a:srgbClr val="222222"/>
                          </a:solidFill>
                          <a:effectLst/>
                        </a:rPr>
                        <a:t>- </a:t>
                      </a:r>
                      <a:r>
                        <a:rPr lang="fr-FR" sz="1300" b="0" baseline="0" dirty="0">
                          <a:solidFill>
                            <a:srgbClr val="222222"/>
                          </a:solidFill>
                          <a:effectLst/>
                        </a:rPr>
                        <a:t>Institut d</a:t>
                      </a:r>
                      <a:r>
                        <a:rPr lang="fr-FR" sz="1300" b="0" dirty="0">
                          <a:solidFill>
                            <a:srgbClr val="222222"/>
                          </a:solidFill>
                          <a:effectLst/>
                        </a:rPr>
                        <a:t>u thorax</a:t>
                      </a:r>
                      <a:endParaRPr lang="fr-FR" sz="1300" b="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Nantes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1ère année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071102"/>
                  </a:ext>
                </a:extLst>
              </a:tr>
              <a:tr h="257088">
                <a:tc>
                  <a:txBody>
                    <a:bodyPr/>
                    <a:lstStyle/>
                    <a:p>
                      <a:pPr fontAlgn="b"/>
                      <a:r>
                        <a:rPr lang="fr-FR" sz="1700">
                          <a:solidFill>
                            <a:srgbClr val="006100"/>
                          </a:solidFill>
                          <a:effectLst/>
                        </a:rPr>
                        <a:t>Morgane JOLY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 dirty="0">
                          <a:effectLst/>
                        </a:rPr>
                        <a:t>LABERCA ONIRIS et LCH</a:t>
                      </a:r>
                      <a:endParaRPr lang="fr-FR" sz="1700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ONIRIS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1ère année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58926"/>
                  </a:ext>
                </a:extLst>
              </a:tr>
              <a:tr h="257088">
                <a:tc>
                  <a:txBody>
                    <a:bodyPr/>
                    <a:lstStyle/>
                    <a:p>
                      <a:pPr fontAlgn="b"/>
                      <a:r>
                        <a:rPr lang="fr-FR" sz="1700">
                          <a:solidFill>
                            <a:srgbClr val="006100"/>
                          </a:solidFill>
                          <a:effectLst/>
                        </a:rPr>
                        <a:t>Léo Couillard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MitoVasc 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Angers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1ère année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852805"/>
                  </a:ext>
                </a:extLst>
              </a:tr>
              <a:tr h="257088">
                <a:tc>
                  <a:txBody>
                    <a:bodyPr/>
                    <a:lstStyle/>
                    <a:p>
                      <a:pPr fontAlgn="b"/>
                      <a:r>
                        <a:rPr lang="fr-FR" sz="1700">
                          <a:solidFill>
                            <a:srgbClr val="006100"/>
                          </a:solidFill>
                          <a:effectLst/>
                        </a:rPr>
                        <a:t>Solenn Plouzennec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 dirty="0" err="1">
                          <a:effectLst/>
                        </a:rPr>
                        <a:t>MitoVasc</a:t>
                      </a:r>
                      <a:r>
                        <a:rPr lang="fr-FR" sz="1300" dirty="0">
                          <a:effectLst/>
                        </a:rPr>
                        <a:t> </a:t>
                      </a:r>
                      <a:endParaRPr lang="fr-FR" sz="1700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>
                          <a:effectLst/>
                        </a:rPr>
                        <a:t>Angers</a:t>
                      </a:r>
                      <a:endParaRPr lang="fr-FR" sz="170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300" dirty="0">
                          <a:effectLst/>
                        </a:rPr>
                        <a:t>1ère année</a:t>
                      </a:r>
                      <a:endParaRPr lang="fr-FR" sz="1700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406610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74" y="107261"/>
            <a:ext cx="762106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1" y="0"/>
            <a:ext cx="5030339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85" y="0"/>
            <a:ext cx="5200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585" y="272072"/>
            <a:ext cx="6650182" cy="3978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r>
              <a:rPr lang="fr-FR" sz="2800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Angers – Mardi 16 avril 2024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endParaRPr lang="fr-FR" sz="2800" b="1" dirty="0">
              <a:solidFill>
                <a:srgbClr val="56A891"/>
              </a:solidFill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Lieu: Campus de Belle-</a:t>
            </a:r>
            <a:r>
              <a:rPr lang="fr-FR" sz="2000" dirty="0" err="1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Beille</a:t>
            </a: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, Faculté des lettres, langues et sciences humaines, amphithéâtre J, Angers.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endParaRPr lang="fr-FR" sz="2400" dirty="0"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endParaRPr lang="fr-FR" sz="2400" dirty="0"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endParaRPr lang="fr-FR" sz="2400" dirty="0"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endParaRPr lang="fr-FR" sz="2400" dirty="0"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endParaRPr lang="fr-FR" sz="2400" dirty="0"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« Social </a:t>
            </a:r>
            <a:r>
              <a:rPr lang="fr-FR" sz="2000" dirty="0" err="1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event</a:t>
            </a: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» : à la Parenthèse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60" y="2013935"/>
            <a:ext cx="2926819" cy="1642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16" y="2013935"/>
            <a:ext cx="2920982" cy="1642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192" y="4579598"/>
            <a:ext cx="2942587" cy="1965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116" y="4579598"/>
            <a:ext cx="2942587" cy="1965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371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215" y="380137"/>
            <a:ext cx="5370022" cy="21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r>
              <a:rPr lang="fr-FR" sz="2800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106 doctorants inscrits</a:t>
            </a:r>
          </a:p>
          <a:p>
            <a:pPr marL="800100" lvl="1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r>
              <a:rPr lang="fr-FR" sz="24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Angers : 19</a:t>
            </a:r>
          </a:p>
          <a:p>
            <a:pPr marL="800100" lvl="1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r>
              <a:rPr lang="fr-FR" sz="24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Nantes : 97</a:t>
            </a:r>
          </a:p>
          <a:p>
            <a:pPr marL="800100" lvl="1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528955" algn="l"/>
                <a:tab pos="529590" algn="l"/>
              </a:tabLst>
            </a:pPr>
            <a:r>
              <a:rPr lang="fr-FR" sz="2400" dirty="0" err="1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Oniris</a:t>
            </a:r>
            <a:r>
              <a:rPr lang="fr-FR" sz="24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: 10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endParaRPr lang="fr-FR" sz="2400" dirty="0"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172988" y="1163781"/>
          <a:ext cx="246888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745">
                  <a:extLst>
                    <a:ext uri="{9D8B030D-6E8A-4147-A177-3AD203B41FA5}">
                      <a16:colId xmlns:a16="http://schemas.microsoft.com/office/drawing/2014/main" val="2539340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7522005"/>
                    </a:ext>
                  </a:extLst>
                </a:gridCol>
                <a:gridCol w="501957">
                  <a:extLst>
                    <a:ext uri="{9D8B030D-6E8A-4147-A177-3AD203B41FA5}">
                      <a16:colId xmlns:a16="http://schemas.microsoft.com/office/drawing/2014/main" val="590557967"/>
                    </a:ext>
                  </a:extLst>
                </a:gridCol>
                <a:gridCol w="432262">
                  <a:extLst>
                    <a:ext uri="{9D8B030D-6E8A-4147-A177-3AD203B41FA5}">
                      <a16:colId xmlns:a16="http://schemas.microsoft.com/office/drawing/2014/main" val="28177903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747505517"/>
                    </a:ext>
                  </a:extLst>
                </a:gridCol>
              </a:tblGrid>
              <a:tr h="15775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4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Inscrits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179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71352" y="2757679"/>
            <a:ext cx="697899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10 communications orales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Environ 90 posters (Thèses CIFRE)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9 posters présentés en début de soirée de manière informelle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1352" y="4081471"/>
            <a:ext cx="697899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1 prix du public de la meilleure communication orale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1 prix du jury de la meilleure communication orale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9 posters sélectionnés par le public (3 posters par session)</a:t>
            </a:r>
          </a:p>
          <a:p>
            <a:pPr marL="742950" lvl="1" indent="-285750" algn="just">
              <a:lnSpc>
                <a:spcPct val="107000"/>
              </a:lnSpc>
              <a:buSzPts val="1100"/>
              <a:buFont typeface="Wingdings" panose="05000000000000000000" pitchFamily="2" charset="2"/>
              <a:buChar char="Ø"/>
              <a:tabLst>
                <a:tab pos="528955" algn="l"/>
                <a:tab pos="529590" algn="l"/>
              </a:tabLst>
            </a:pP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3 prix poster par le jury parmi les 9. </a:t>
            </a:r>
          </a:p>
        </p:txBody>
      </p:sp>
    </p:spTree>
    <p:extLst>
      <p:ext uri="{BB962C8B-B14F-4D97-AF65-F5344CB8AC3E}">
        <p14:creationId xmlns:p14="http://schemas.microsoft.com/office/powerpoint/2010/main" val="243424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84DE9-BBDB-401E-800A-76879C95B766}"/>
              </a:ext>
            </a:extLst>
          </p:cNvPr>
          <p:cNvSpPr txBox="1">
            <a:spLocks/>
          </p:cNvSpPr>
          <p:nvPr/>
        </p:nvSpPr>
        <p:spPr>
          <a:xfrm>
            <a:off x="2403251" y="540327"/>
            <a:ext cx="1683582" cy="6433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dirty="0">
                <a:solidFill>
                  <a:srgbClr val="56A891"/>
                </a:solidFill>
              </a:rPr>
              <a:t>Budget</a:t>
            </a:r>
            <a:endParaRPr lang="fr-FR" sz="3800" dirty="0">
              <a:solidFill>
                <a:srgbClr val="56A89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6384DE9-BBDB-401E-800A-76879C95B766}"/>
              </a:ext>
            </a:extLst>
          </p:cNvPr>
          <p:cNvSpPr txBox="1">
            <a:spLocks/>
          </p:cNvSpPr>
          <p:nvPr/>
        </p:nvSpPr>
        <p:spPr>
          <a:xfrm>
            <a:off x="7779072" y="540327"/>
            <a:ext cx="2096448" cy="6433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dirty="0">
                <a:solidFill>
                  <a:srgbClr val="56A891"/>
                </a:solidFill>
              </a:rPr>
              <a:t>Sponsors</a:t>
            </a:r>
            <a:endParaRPr lang="fr-FR" sz="3800" dirty="0">
              <a:solidFill>
                <a:srgbClr val="56A89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35709" y="1517688"/>
          <a:ext cx="541866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633873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45537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Restauration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56A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Pause café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Grosseron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6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Repas midi CROUS et pause-café après-midi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7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Restauration en soirée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Sous-total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62207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5709" y="3745958"/>
          <a:ext cx="54186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532154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97837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Transport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56A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0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6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0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78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Sous-total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4015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5709" y="5600158"/>
          <a:ext cx="54186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833123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81867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5565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3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  <a:r>
                        <a:rPr lang="fr-FR" baseline="0" dirty="0"/>
                        <a:t> après sponsor</a:t>
                      </a:r>
                      <a:endParaRPr lang="fr-FR" dirty="0"/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5065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17775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942667" y="1511376"/>
          <a:ext cx="4216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54645865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6330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Montant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6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SFR </a:t>
                      </a:r>
                      <a:r>
                        <a:rPr lang="fr-FR" dirty="0" err="1"/>
                        <a:t>Bonamy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4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SFR ICAT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81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Labex</a:t>
                      </a:r>
                      <a:r>
                        <a:rPr lang="fr-FR" dirty="0"/>
                        <a:t> 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0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Grosseron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Pause-café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INSERM</a:t>
                      </a:r>
                      <a:r>
                        <a:rPr lang="fr-FR" baseline="0" dirty="0"/>
                        <a:t> Grand-ouest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Goodies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60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55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176A0-A7CA-7B30-C990-ACAE5A9F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dirty="0">
                <a:effectLst/>
                <a:latin typeface="+mn-lt"/>
                <a:ea typeface="Times New Roman" panose="02020603050405020304" pitchFamily="18" charset="0"/>
              </a:rPr>
              <a:t>CONTRAT D’ADHESION AU RESEAU DOCTORAL EN SANTE PUBLIQUE</a:t>
            </a:r>
            <a:r>
              <a:rPr lang="fr-FR" sz="4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br>
              <a:rPr lang="fr-GB" sz="4400" b="1" dirty="0">
                <a:effectLst/>
                <a:latin typeface="+mn-lt"/>
                <a:ea typeface="Times New Roman" panose="02020603050405020304" pitchFamily="18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318A2F-2B08-453F-9DA9-EAA9E5D9A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49580" algn="just">
              <a:lnSpc>
                <a:spcPct val="150000"/>
              </a:lnSpc>
            </a:pPr>
            <a:r>
              <a:rPr lang="fr-FR" sz="1800" b="1" dirty="0">
                <a:effectLst/>
                <a:ea typeface="Times New Roman" panose="02020603050405020304" pitchFamily="18" charset="0"/>
              </a:rPr>
              <a:t>Entre</a:t>
            </a:r>
            <a:r>
              <a:rPr lang="fr-FR" sz="1800" dirty="0">
                <a:effectLst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ea typeface="Times New Roman" panose="02020603050405020304" pitchFamily="18" charset="0"/>
              </a:rPr>
              <a:t>l’Ecole des Hautes Etudes en Santé Publique</a:t>
            </a:r>
            <a:r>
              <a:rPr lang="fr-FR" sz="1800" dirty="0">
                <a:effectLst/>
                <a:ea typeface="Times New Roman" panose="02020603050405020304" pitchFamily="18" charset="0"/>
              </a:rPr>
              <a:t> (ci-dessous désignée « l’EHESP »), </a:t>
            </a:r>
            <a:endParaRPr lang="fr-GB" sz="1800" dirty="0">
              <a:effectLst/>
              <a:ea typeface="Times New Roman" panose="02020603050405020304" pitchFamily="18" charset="0"/>
            </a:endParaRPr>
          </a:p>
          <a:p>
            <a:pPr marL="449580" algn="just">
              <a:lnSpc>
                <a:spcPct val="150000"/>
              </a:lnSpc>
            </a:pPr>
            <a:r>
              <a:rPr lang="fr-FR" sz="1800" dirty="0">
                <a:effectLst/>
                <a:ea typeface="Times New Roman" panose="02020603050405020304" pitchFamily="18" charset="0"/>
              </a:rPr>
              <a:t>établissement-composante de l’Université de Rennes (établissement public expérimental),</a:t>
            </a:r>
            <a:endParaRPr lang="fr-GB" sz="1800" dirty="0">
              <a:effectLst/>
              <a:ea typeface="Times New Roman" panose="02020603050405020304" pitchFamily="18" charset="0"/>
            </a:endParaRPr>
          </a:p>
          <a:p>
            <a:pPr marL="449580" algn="just">
              <a:lnSpc>
                <a:spcPct val="150000"/>
              </a:lnSpc>
            </a:pPr>
            <a:r>
              <a:rPr lang="fr-FR" sz="1800" dirty="0">
                <a:effectLst/>
                <a:ea typeface="Times New Roman" panose="02020603050405020304" pitchFamily="18" charset="0"/>
              </a:rPr>
              <a:t>responsable de l’animation du Réseau doctoral en santé publique (ci-dessous désigné « le Réseau doctoral »)    </a:t>
            </a:r>
            <a:endParaRPr lang="fr-GB" sz="18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fr-FR" sz="1800" b="1" dirty="0">
                <a:effectLst/>
                <a:ea typeface="Times New Roman" panose="02020603050405020304" pitchFamily="18" charset="0"/>
              </a:rPr>
              <a:t>Objectifs du Réseau doctoral</a:t>
            </a:r>
            <a:endParaRPr lang="fr-GB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Réseau doctoral vise à faciliter la formation pluridisciplinaire des doctorants et à développer leur pratique interdisciplinaire et internationale, pour aboutir à long terme à l’émergence d’une communauté de professionnels et de chercheurs partageant une culture commune en santé publique. Dans cette optique, les doctorants suivent une formation pluridisciplinaire en santé publique, complémentaire à la formation qu’ils suivent dans leur école doctorale. Le Réseau doctoral encourage également les doctorants à effectuer un séjour de recherche dans un laboratoire étranger.</a:t>
            </a:r>
            <a:endParaRPr lang="fr-GB" sz="18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fr-FR" sz="1800" b="1" dirty="0">
                <a:effectLst/>
                <a:ea typeface="Times New Roman" panose="02020603050405020304" pitchFamily="18" charset="0"/>
              </a:rPr>
              <a:t>3.2 : Direction et animation du Réseau doctoral</a:t>
            </a:r>
            <a:endParaRPr lang="fr-GB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dirty="0">
                <a:effectLst/>
                <a:ea typeface="Times New Roman" panose="02020603050405020304" pitchFamily="18" charset="0"/>
              </a:rPr>
              <a:t>La direction et l’animation du Réseau doctoral sont assurées par l’EHESP. </a:t>
            </a:r>
            <a:endParaRPr lang="fr-GB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4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17978</TotalTime>
  <Words>539</Words>
  <Application>Microsoft Office PowerPoint</Application>
  <PresentationFormat>Grand écran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Conseil de l’ED biologie santé</vt:lpstr>
      <vt:lpstr>Ordre du jour</vt:lpstr>
      <vt:lpstr>FRM</vt:lpstr>
      <vt:lpstr>Journée Scientifique de l’école doctorale Biologie-Santé 2024 (JBS 2024)</vt:lpstr>
      <vt:lpstr>Présentation PowerPoint</vt:lpstr>
      <vt:lpstr>Présentation PowerPoint</vt:lpstr>
      <vt:lpstr>Présentation PowerPoint</vt:lpstr>
      <vt:lpstr>Présentation PowerPoint</vt:lpstr>
      <vt:lpstr>CONTRAT D’ADHESION AU RESEAU DOCTORAL EN SANTE PUBLIQUE  </vt:lpstr>
      <vt:lpstr>Conseils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 l’ED biologie santé</dc:title>
  <dc:creator>Xavier Prieur</dc:creator>
  <cp:lastModifiedBy>Stéphanie REGERE</cp:lastModifiedBy>
  <cp:revision>38</cp:revision>
  <dcterms:created xsi:type="dcterms:W3CDTF">2023-06-20T16:56:49Z</dcterms:created>
  <dcterms:modified xsi:type="dcterms:W3CDTF">2026-03-04T10:28:27Z</dcterms:modified>
</cp:coreProperties>
</file>