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3" r:id="rId4"/>
    <p:sldId id="265" r:id="rId5"/>
    <p:sldId id="264" r:id="rId6"/>
    <p:sldId id="267" r:id="rId7"/>
    <p:sldId id="268" r:id="rId8"/>
    <p:sldId id="269" r:id="rId9"/>
    <p:sldId id="270" r:id="rId10"/>
    <p:sldId id="271" r:id="rId11"/>
    <p:sldId id="272" r:id="rId12"/>
    <p:sldId id="260" r:id="rId13"/>
    <p:sldId id="274" r:id="rId14"/>
    <p:sldId id="275" r:id="rId15"/>
    <p:sldId id="262" r:id="rId16"/>
    <p:sldId id="258" r:id="rId17"/>
  </p:sldIdLst>
  <p:sldSz cx="12192000" cy="6858000"/>
  <p:notesSz cx="6858000" cy="9144000"/>
  <p:defaultTextStyle>
    <a:defPPr>
      <a:defRPr lang="fr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B7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8"/>
    <p:restoredTop sz="96405"/>
  </p:normalViewPr>
  <p:slideViewPr>
    <p:cSldViewPr snapToGrid="0">
      <p:cViewPr varScale="1">
        <p:scale>
          <a:sx n="111" d="100"/>
          <a:sy n="111" d="100"/>
        </p:scale>
        <p:origin x="5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1E78966-4F37-DA3E-5675-04939D976E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722FDA8-2E51-7F03-F3F3-F0BCDE3A9A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493EF51-783F-065E-915B-900B48D61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2B724CC-6029-A47E-840B-850FAFF99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E8EC1E1-F0D0-BC89-D062-591654099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7819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20AB89-56A8-BB93-1E37-ABB95A6F1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6B3AF7C-6F47-6571-1FDF-0F77152EEF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89C7EB6-1136-4CC7-A95C-6340B4BF2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1177163-5BB9-2D18-44D4-5ED5C8FE7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F7F546-2578-111F-3906-C5677D60B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1688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76DE973-4B4A-6D1A-9430-35F5220AEB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16DAD63-8497-A4CB-4F0A-B1BCEACAF8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287A815-B646-D662-CE8E-F06659B51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38A213F-ACCA-F6E9-F170-82D40D22F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35C6766-C917-8C2B-43EE-99C324715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8500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B85F92-0B9C-A092-0D72-69B475ABD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03F347F-0583-16FF-0E03-C4C123E3AE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6107EC4-6E79-D887-7332-5D1006D76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5FE59E8-D901-2CA3-5574-7D75F241D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6A080E-D8BE-7836-7184-85FC2012D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6168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330013-38C2-D1E0-95B5-C393C61E9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6251B6-6CF3-97A4-657B-6555118826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9824490-6EB1-EEE8-1399-06F96C75C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5AF3160-7D27-44AA-4736-3EEEB7E14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B7E28B2-8F9D-DF1A-6987-AF8ED3F9D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0963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486A9E-F677-42DE-274F-326531B0D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BF20B20-D548-1F69-7EDC-D98FFB89A9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0075EFF-E79E-EBC9-C7F2-007537580D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4B910C0-7664-4D45-C2A4-1741BC60D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E9F3325-5317-125E-686B-467AD8F16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4C37C95-E1E8-A95E-3D1E-C1D8CBD67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3473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0838DC-7AFB-ADA4-335C-E507FBBDD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9CBD95C-CD5E-FA80-E3B1-2CE336B555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0C9B763-1B10-C75B-4573-829B627518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D79A39D-B382-C233-1188-1083607E8D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E085A6A-C451-E459-8DE5-66CF6D2DE8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17F0FC9-F7F2-3D38-C39E-97F11C589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968262F8-62F1-6459-1513-616C66CF6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C894D9A-7193-A54B-817B-95F048CAD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9861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C64008-33D2-F35C-DAAC-1C0DC2628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5902307-C9A1-63AD-749E-ECCB582FB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8C9B9C6-C537-FDAC-4F27-B69FB6A53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2FFEB20-8DA7-183E-EA57-63D8BAA4F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517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629894F-ABCE-D185-5C7D-967607056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E89C827-D069-A8AF-9541-B6BBECFB1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29EF2BF-7234-D731-2882-1B865D710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4545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0684CC-11AA-C860-052C-D2593BEC3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8F5E462-A18E-E347-911F-E3378E0B08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2C98736-852B-0FD6-C068-F1FD3CF87E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BE3C55-45BB-7BF4-562C-9D4CB71A1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E5319F9-24D6-6BA9-9C1D-6038B26C7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01CFD43-CFB5-94DB-6A36-E9EEAA8A5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9227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F04F67-1499-BBF6-B3E3-0FEE50F10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54AC7D8-9393-EEBE-A54C-B1FAB63BD1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475808C-EB60-AD1A-A2A9-FA2337E251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7B77707-A045-AB71-23A1-AF44F51AA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735A807-F13B-7BD7-A6CB-F4AC3EEBD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ACAD4B0-4A85-E0BF-6DAA-510FA5D00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7924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28E07FE-CA09-E324-B6F6-B3AC1E2E5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972220B-F5D4-7F15-BD36-5D51418487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14D8AC4-58AE-E5D1-6D58-FA0BDBF7E3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0BE6BC-FD20-DB41-B893-2DE4AE69249B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EC4769C-D19E-D223-2A29-ED21D41E65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9232B7C-2E40-42C3-AB16-0214EA6C32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8851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3.jpeg"/><Relationship Id="rId7" Type="http://schemas.openxmlformats.org/officeDocument/2006/relationships/image" Target="../media/image16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5.png"/><Relationship Id="rId4" Type="http://schemas.openxmlformats.org/officeDocument/2006/relationships/image" Target="../media/image14.jpeg"/><Relationship Id="rId9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8A4075-E1E9-D589-C7B4-165DB0830D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93572"/>
            <a:ext cx="9144000" cy="2387600"/>
          </a:xfrm>
        </p:spPr>
        <p:txBody>
          <a:bodyPr/>
          <a:lstStyle/>
          <a:p>
            <a:r>
              <a:rPr lang="fr-FR" dirty="0"/>
              <a:t>Conseil de l’ED biologie santé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F39E2EB-0DD3-58F4-BF3A-8152CB4677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73247"/>
            <a:ext cx="9144000" cy="1655762"/>
          </a:xfrm>
        </p:spPr>
        <p:txBody>
          <a:bodyPr/>
          <a:lstStyle/>
          <a:p>
            <a:r>
              <a:rPr lang="fr-FR" dirty="0"/>
              <a:t>03/07/204, Nantes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D0F294D-6171-1B59-D697-60C2FC4D65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0150" y="0"/>
            <a:ext cx="7251700" cy="287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3589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C:\Users\linda.grimaud\Documents\Administratif\ED BS\2023-2024\Photos\der jds et doctorant\Day\20240416_08553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93"/>
          <a:stretch/>
        </p:blipFill>
        <p:spPr bwMode="auto">
          <a:xfrm>
            <a:off x="267999" y="163570"/>
            <a:ext cx="5417906" cy="270700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pic>
        <p:nvPicPr>
          <p:cNvPr id="10" name="Image 9" descr="C:\Users\linda.grimaud\Documents\Administratif\ED BS\2023-2024\Photos\der jds et doctorant\Day\20240416_14203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076" y="1014008"/>
            <a:ext cx="2762885" cy="467741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pic>
        <p:nvPicPr>
          <p:cNvPr id="11" name="Image 10" descr="C:\Users\linda.grimaud\Documents\Administratif\ED BS\2023-2024\Photos\der jds et doctorant\Social event\IMG_1997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93"/>
          <a:stretch/>
        </p:blipFill>
        <p:spPr bwMode="auto">
          <a:xfrm>
            <a:off x="6585672" y="3911137"/>
            <a:ext cx="5409594" cy="273973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pic>
        <p:nvPicPr>
          <p:cNvPr id="12" name="Image 11" descr="C:\Users\linda.grimaud\Documents\Administratif\ED BS\2023-2024\Photos\der jds et doctorant\Social event\IMG_2012.jpg"/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905" y="4903644"/>
            <a:ext cx="2783840" cy="185547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3" name="Image 12" descr="C:\Users\linda.grimaud\Documents\Administratif\ED BS\2023-2024\Photos\der jds et doctorant\Day\20240416_110654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106"/>
          <a:stretch/>
        </p:blipFill>
        <p:spPr bwMode="auto">
          <a:xfrm>
            <a:off x="819759" y="2667606"/>
            <a:ext cx="2708275" cy="352442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pic>
        <p:nvPicPr>
          <p:cNvPr id="14" name="Image 13" descr="C:\Users\linda.grimaud\Documents\Administratif\ED BS\2023-2024\Photos\der jds et doctorant\Day\20240416_185755.jp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06" r="16660"/>
          <a:stretch/>
        </p:blipFill>
        <p:spPr bwMode="auto">
          <a:xfrm>
            <a:off x="6497465" y="71179"/>
            <a:ext cx="3868507" cy="2912427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Image 14" descr="C:\Users\linda.grimaud\Documents\Administratif\ED BS\2023-2024\Photos\der jds et doctorant\Day\20240416_185705.jpg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02" r="17876"/>
          <a:stretch/>
        </p:blipFill>
        <p:spPr bwMode="auto">
          <a:xfrm rot="5400000">
            <a:off x="9548928" y="2051917"/>
            <a:ext cx="2528338" cy="1863379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968317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/>
        </p:nvGraphicFramePr>
        <p:xfrm>
          <a:off x="2032000" y="719666"/>
          <a:ext cx="8128000" cy="51866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406179842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4648638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2800" dirty="0"/>
                        <a:t>A conserver</a:t>
                      </a:r>
                    </a:p>
                  </a:txBody>
                  <a:tcPr>
                    <a:solidFill>
                      <a:srgbClr val="56A89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dirty="0"/>
                        <a:t>Propositions</a:t>
                      </a:r>
                    </a:p>
                  </a:txBody>
                  <a:tcPr>
                    <a:solidFill>
                      <a:srgbClr val="56A89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1556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Durée</a:t>
                      </a:r>
                      <a:r>
                        <a:rPr lang="fr-FR" baseline="0" dirty="0"/>
                        <a:t> : 1 jour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Lieu entre Angers et Nantes (Budget?)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58250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Session « Après la thèse 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Durée</a:t>
                      </a:r>
                      <a:r>
                        <a:rPr lang="fr-FR" baseline="0" dirty="0"/>
                        <a:t> de présentation des orateurs moins longue avec temps de discussion augmenté. Ateliers?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06245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Communications</a:t>
                      </a:r>
                      <a:r>
                        <a:rPr lang="fr-FR" baseline="0" dirty="0"/>
                        <a:t> orales des doctorants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Doctorants</a:t>
                      </a:r>
                      <a:r>
                        <a:rPr lang="fr-FR" baseline="0" dirty="0"/>
                        <a:t> 2</a:t>
                      </a:r>
                      <a:r>
                        <a:rPr lang="fr-FR" baseline="30000" dirty="0"/>
                        <a:t>ème</a:t>
                      </a:r>
                      <a:r>
                        <a:rPr lang="fr-FR" baseline="0" dirty="0"/>
                        <a:t> année : </a:t>
                      </a:r>
                      <a:r>
                        <a:rPr lang="fr-FR" dirty="0"/>
                        <a:t>3</a:t>
                      </a:r>
                      <a:r>
                        <a:rPr lang="fr-FR" baseline="0" dirty="0"/>
                        <a:t>-5 minutes</a:t>
                      </a:r>
                    </a:p>
                    <a:p>
                      <a:r>
                        <a:rPr lang="fr-FR" baseline="0" dirty="0"/>
                        <a:t>Doctorants 3</a:t>
                      </a:r>
                      <a:r>
                        <a:rPr lang="fr-FR" baseline="30000" dirty="0"/>
                        <a:t>ème</a:t>
                      </a:r>
                      <a:r>
                        <a:rPr lang="fr-FR" baseline="0" dirty="0"/>
                        <a:t> année : 10 minutes</a:t>
                      </a:r>
                    </a:p>
                    <a:p>
                      <a:r>
                        <a:rPr lang="fr-FR" baseline="0" dirty="0"/>
                        <a:t>Tables-rondes par thématique?</a:t>
                      </a:r>
                    </a:p>
                    <a:p>
                      <a:r>
                        <a:rPr lang="fr-FR" baseline="0" dirty="0"/>
                        <a:t>Choix à l’inscription sur le site internet? 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11828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Posters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Une « vraie » session sans pause café avec jury</a:t>
                      </a:r>
                      <a:r>
                        <a:rPr lang="fr-FR" baseline="0" dirty="0"/>
                        <a:t> (extérieur?)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5905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Un</a:t>
                      </a:r>
                      <a:r>
                        <a:rPr lang="fr-FR" baseline="0" dirty="0"/>
                        <a:t> seul conférencier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Thématique assez générale? Prix Inserm?</a:t>
                      </a:r>
                    </a:p>
                    <a:p>
                      <a:r>
                        <a:rPr lang="fr-FR" dirty="0"/>
                        <a:t>Ancien doctorant</a:t>
                      </a:r>
                      <a:r>
                        <a:rPr lang="fr-FR" baseline="0" dirty="0"/>
                        <a:t> ayant reçu un prix lors de sa thèse?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12613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Soirée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Sur inscription?</a:t>
                      </a:r>
                    </a:p>
                    <a:p>
                      <a:r>
                        <a:rPr lang="fr-FR" dirty="0"/>
                        <a:t>Temps d’échange sans présentations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23029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81964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DE4DEA-90B6-A6CF-920F-8E2F9C933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Des nouvelles formations sur l’ED BS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239088C-2B82-F2A3-95F1-C34257A2D2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Formation microscopie </a:t>
            </a:r>
            <a:r>
              <a:rPr lang="fr-FR" dirty="0" err="1"/>
              <a:t>Vibrationelle</a:t>
            </a:r>
            <a:r>
              <a:rPr lang="fr-FR" dirty="0"/>
              <a:t> et </a:t>
            </a:r>
            <a:r>
              <a:rPr lang="fr-FR" dirty="0" err="1"/>
              <a:t>éléctronique;entrée</a:t>
            </a:r>
            <a:r>
              <a:rPr lang="fr-FR" dirty="0"/>
              <a:t> sur </a:t>
            </a:r>
            <a:r>
              <a:rPr lang="fr-FR" dirty="0" err="1"/>
              <a:t>amethis</a:t>
            </a:r>
            <a:r>
              <a:rPr lang="fr-FR" dirty="0"/>
              <a:t>, session en attente (Nantes et Angers)</a:t>
            </a:r>
          </a:p>
          <a:p>
            <a:r>
              <a:rPr lang="fr-FR" dirty="0"/>
              <a:t>Vésicule extra cellulaire (EUR) : a eu lieu à Nantes en Juin, 11 </a:t>
            </a:r>
            <a:r>
              <a:rPr lang="fr-FR" dirty="0" err="1"/>
              <a:t>inscrit.es</a:t>
            </a:r>
            <a:endParaRPr lang="fr-FR" dirty="0"/>
          </a:p>
          <a:p>
            <a:r>
              <a:rPr lang="fr-FR" dirty="0"/>
              <a:t>Bio-analyse : Niveau I ouvert; Niveau II ouverture prévue en Juin; Niveau III à finaliser ( Nantes)</a:t>
            </a:r>
          </a:p>
          <a:p>
            <a:r>
              <a:rPr lang="fr-FR" dirty="0"/>
              <a:t>Séquençage haut débit : fiche finalisée à créer sous </a:t>
            </a:r>
            <a:r>
              <a:rPr lang="fr-FR" dirty="0" err="1"/>
              <a:t>amethis</a:t>
            </a:r>
            <a:r>
              <a:rPr lang="fr-FR" dirty="0"/>
              <a:t>, à Angers en </a:t>
            </a:r>
            <a:r>
              <a:rPr lang="fr-FR" dirty="0" err="1"/>
              <a:t>nov</a:t>
            </a:r>
            <a:r>
              <a:rPr lang="fr-FR" dirty="0"/>
              <a:t> 2024 </a:t>
            </a:r>
          </a:p>
          <a:p>
            <a:r>
              <a:rPr lang="fr-FR" dirty="0"/>
              <a:t>Sexe et genre en recherche biomédicale :  lancement prochaine rentrée, sessions </a:t>
            </a:r>
            <a:r>
              <a:rPr lang="fr-FR" dirty="0" err="1"/>
              <a:t>prevues</a:t>
            </a:r>
            <a:r>
              <a:rPr lang="fr-FR" dirty="0"/>
              <a:t> en </a:t>
            </a:r>
            <a:r>
              <a:rPr lang="fr-FR" dirty="0" err="1"/>
              <a:t>nov</a:t>
            </a:r>
            <a:r>
              <a:rPr lang="fr-FR" dirty="0"/>
              <a:t> et </a:t>
            </a:r>
            <a:r>
              <a:rPr lang="fr-FR" dirty="0" err="1"/>
              <a:t>dec</a:t>
            </a:r>
            <a:r>
              <a:rPr lang="fr-FR" dirty="0"/>
              <a:t> 2024, fiches en cours de finalisation pour juillet, création </a:t>
            </a:r>
            <a:r>
              <a:rPr lang="fr-FR" dirty="0" err="1"/>
              <a:t>Amethis</a:t>
            </a:r>
            <a:r>
              <a:rPr lang="fr-FR" dirty="0"/>
              <a:t> en septembre</a:t>
            </a:r>
          </a:p>
        </p:txBody>
      </p:sp>
    </p:spTree>
    <p:extLst>
      <p:ext uri="{BB962C8B-B14F-4D97-AF65-F5344CB8AC3E}">
        <p14:creationId xmlns:p14="http://schemas.microsoft.com/office/powerpoint/2010/main" val="13428069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4580C6-D90D-8C48-B562-478639CEA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1B6F2CC-64B9-064A-B3E1-7D282E90BC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5F81CF7-9701-924A-8E28-98F2EAA132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74" y="365125"/>
            <a:ext cx="12016651" cy="500200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B706E2F-BB9C-DA4E-BB6D-EF15E41D134B}"/>
              </a:ext>
            </a:extLst>
          </p:cNvPr>
          <p:cNvSpPr txBox="1"/>
          <p:nvPr/>
        </p:nvSpPr>
        <p:spPr>
          <a:xfrm>
            <a:off x="4969565" y="5502067"/>
            <a:ext cx="1818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Merci Stéphanie!</a:t>
            </a:r>
          </a:p>
        </p:txBody>
      </p:sp>
    </p:spTree>
    <p:extLst>
      <p:ext uri="{BB962C8B-B14F-4D97-AF65-F5344CB8AC3E}">
        <p14:creationId xmlns:p14="http://schemas.microsoft.com/office/powerpoint/2010/main" val="11205253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65CBB3F-DE3D-5C4B-A952-C7FB7DEC1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93BBDA-96F0-7C45-986F-982F73F33F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F7B15A4-83B9-FB4D-8E22-FD8D6552AC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4589" y="0"/>
            <a:ext cx="49228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4117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DD595E-8945-8FB1-DBB7-BA28B1D0A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VAE Emilie Roy-</a:t>
            </a:r>
            <a:r>
              <a:rPr lang="fr-FR" dirty="0" err="1"/>
              <a:t>Vessieres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B261F8E-638E-133B-088D-A61387FA60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Ingénieur d’études depuis 2006 à MITOVASC</a:t>
            </a:r>
          </a:p>
          <a:p>
            <a:r>
              <a:rPr lang="fr-FR" dirty="0"/>
              <a:t>Responsable technique de la plateforme </a:t>
            </a:r>
            <a:r>
              <a:rPr lang="fr-FR" dirty="0" err="1"/>
              <a:t>CarFi</a:t>
            </a:r>
            <a:r>
              <a:rPr lang="fr-FR" dirty="0"/>
              <a:t> (</a:t>
            </a:r>
            <a:r>
              <a:rPr lang="fr-FR" dirty="0" err="1"/>
              <a:t>CardioVascular</a:t>
            </a:r>
            <a:r>
              <a:rPr lang="fr-FR" dirty="0"/>
              <a:t> </a:t>
            </a:r>
            <a:r>
              <a:rPr lang="fr-FR" dirty="0" err="1"/>
              <a:t>Function</a:t>
            </a:r>
            <a:r>
              <a:rPr lang="fr-FR" dirty="0"/>
              <a:t> In vitro)</a:t>
            </a:r>
          </a:p>
          <a:p>
            <a:r>
              <a:rPr lang="fr-FR" dirty="0"/>
              <a:t>Développement technique dans son domaine</a:t>
            </a:r>
          </a:p>
          <a:p>
            <a:r>
              <a:rPr lang="fr-FR" dirty="0"/>
              <a:t>Volonté de devenir IR</a:t>
            </a:r>
          </a:p>
          <a:p>
            <a:r>
              <a:rPr lang="fr-FR" dirty="0"/>
              <a:t>Deux projets ANR avec une implication forte : mise au point technique pour répondre à une question scientifique</a:t>
            </a:r>
          </a:p>
          <a:p>
            <a:r>
              <a:rPr lang="fr-FR" dirty="0"/>
              <a:t>47 AO, 8 en premier, dont un e-life</a:t>
            </a:r>
          </a:p>
          <a:p>
            <a:r>
              <a:rPr lang="fr-FR" dirty="0"/>
              <a:t>3 Com orale</a:t>
            </a:r>
          </a:p>
          <a:p>
            <a:r>
              <a:rPr lang="fr-FR" dirty="0"/>
              <a:t>4 posters</a:t>
            </a:r>
          </a:p>
          <a:p>
            <a:r>
              <a:rPr lang="fr-FR" dirty="0"/>
              <a:t>Cohérence thématique très forte et diversité </a:t>
            </a:r>
            <a:r>
              <a:rPr lang="fr-FR"/>
              <a:t>des approches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211277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9FAD0E-9A18-949A-5659-C51A1B28E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Conseils 2025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6D750CC-E188-A715-7A05-6C21C1D9BA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Lundi 14/10/24 Angers matin 10h00</a:t>
            </a:r>
          </a:p>
          <a:p>
            <a:r>
              <a:rPr lang="fr-FR" dirty="0"/>
              <a:t>Lundi 13/01 Visio 14h00</a:t>
            </a:r>
          </a:p>
          <a:p>
            <a:r>
              <a:rPr lang="fr-FR" dirty="0"/>
              <a:t>Lundi 31/03 14h00</a:t>
            </a:r>
          </a:p>
          <a:p>
            <a:r>
              <a:rPr lang="fr-FR" dirty="0"/>
              <a:t>Mercredi 2/07 Nantes 10h00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54016D-AF76-4B09-BC17-280C605796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65215"/>
            <a:ext cx="1655698" cy="65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967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9FAD0E-9A18-949A-5659-C51A1B28E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Ordre du jour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6D750CC-E188-A715-7A05-6C21C1D9BA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Procédure de sélection 2024</a:t>
            </a:r>
          </a:p>
          <a:p>
            <a:r>
              <a:rPr lang="fr-FR" dirty="0"/>
              <a:t>Les journées scientifiques : bilan 2024 et perspectives 2025</a:t>
            </a:r>
          </a:p>
          <a:p>
            <a:r>
              <a:rPr lang="fr-FR" dirty="0"/>
              <a:t>Formations : mise en place</a:t>
            </a:r>
          </a:p>
          <a:p>
            <a:r>
              <a:rPr lang="fr-FR" dirty="0"/>
              <a:t>Dossier de VAE</a:t>
            </a:r>
          </a:p>
          <a:p>
            <a:r>
              <a:rPr lang="fr-FR" b="1" dirty="0"/>
              <a:t>Annonce :  15 septembre Correction du RI</a:t>
            </a:r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54016D-AF76-4B09-BC17-280C605796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65215"/>
            <a:ext cx="1655698" cy="65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3527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2A4704FF-62D9-E0E9-9308-89319FC475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85" y="144236"/>
            <a:ext cx="32512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6976165-5271-651D-2DEB-4CDA7655C476}"/>
              </a:ext>
            </a:extLst>
          </p:cNvPr>
          <p:cNvSpPr txBox="1"/>
          <p:nvPr/>
        </p:nvSpPr>
        <p:spPr>
          <a:xfrm>
            <a:off x="4551355" y="293076"/>
            <a:ext cx="31581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i="1" dirty="0"/>
              <a:t>Concours site Angers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CFFEE5E-1A3A-C88E-DD9F-1C536C0F9183}"/>
              </a:ext>
            </a:extLst>
          </p:cNvPr>
          <p:cNvSpPr txBox="1"/>
          <p:nvPr/>
        </p:nvSpPr>
        <p:spPr>
          <a:xfrm>
            <a:off x="4365788" y="912070"/>
            <a:ext cx="34857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i="1" dirty="0"/>
              <a:t>4 CDE / 11 candidats auditionnés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66B70488-A003-0BAA-E509-62BFF522CA6F}"/>
              </a:ext>
            </a:extLst>
          </p:cNvPr>
          <p:cNvGraphicFramePr>
            <a:graphicFrameLocks noGrp="1"/>
          </p:cNvGraphicFramePr>
          <p:nvPr/>
        </p:nvGraphicFramePr>
        <p:xfrm>
          <a:off x="9704615" y="436339"/>
          <a:ext cx="2349500" cy="1625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17800">
                  <a:extLst>
                    <a:ext uri="{9D8B030D-6E8A-4147-A177-3AD203B41FA5}">
                      <a16:colId xmlns:a16="http://schemas.microsoft.com/office/drawing/2014/main" val="454587767"/>
                    </a:ext>
                  </a:extLst>
                </a:gridCol>
                <a:gridCol w="799020">
                  <a:extLst>
                    <a:ext uri="{9D8B030D-6E8A-4147-A177-3AD203B41FA5}">
                      <a16:colId xmlns:a16="http://schemas.microsoft.com/office/drawing/2014/main" val="3530186409"/>
                    </a:ext>
                  </a:extLst>
                </a:gridCol>
                <a:gridCol w="532680">
                  <a:extLst>
                    <a:ext uri="{9D8B030D-6E8A-4147-A177-3AD203B41FA5}">
                      <a16:colId xmlns:a16="http://schemas.microsoft.com/office/drawing/2014/main" val="3473961893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>
                          <a:effectLst/>
                        </a:rPr>
                        <a:t>BECK</a:t>
                      </a:r>
                      <a:endParaRPr lang="fr-FR" sz="1200" b="0" i="0" u="none" strike="noStrike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Sarah</a:t>
                      </a:r>
                      <a:endParaRPr lang="fr-FR" sz="1100" b="0" i="0" u="none" strike="noStrike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u="none" strike="noStrike">
                          <a:effectLst/>
                        </a:rPr>
                        <a:t>Nantes</a:t>
                      </a:r>
                      <a:endParaRPr lang="fr-FR" sz="1100" b="0" i="0" u="none" strike="noStrike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9971853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>
                          <a:effectLst/>
                        </a:rPr>
                        <a:t>BOSCH</a:t>
                      </a:r>
                      <a:endParaRPr lang="fr-FR" sz="1200" b="0" i="0" u="none" strike="noStrike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Steffi</a:t>
                      </a:r>
                      <a:endParaRPr lang="fr-FR" sz="1100" b="0" i="0" u="none" strike="noStrike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u="none" strike="noStrike">
                          <a:effectLst/>
                        </a:rPr>
                        <a:t>Nantes</a:t>
                      </a:r>
                      <a:endParaRPr lang="fr-FR" sz="1100" b="0" i="0" u="none" strike="noStrike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6834195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>
                          <a:effectLst/>
                        </a:rPr>
                        <a:t>BERTHELOT</a:t>
                      </a:r>
                      <a:endParaRPr lang="fr-FR" sz="1200" b="0" i="0" u="none" strike="noStrike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Laureline</a:t>
                      </a:r>
                      <a:endParaRPr lang="fr-FR" sz="1100" b="0" i="0" u="none" strike="noStrike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u="none" strike="noStrike">
                          <a:effectLst/>
                        </a:rPr>
                        <a:t>Nantes</a:t>
                      </a:r>
                      <a:endParaRPr lang="fr-FR" sz="1100" b="0" i="0" u="none" strike="noStrike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87722257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>
                          <a:effectLst/>
                        </a:rPr>
                        <a:t>DESCATHAT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Alexis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u="none" strike="noStrike">
                          <a:effectLst/>
                        </a:rPr>
                        <a:t>Angers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191987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>
                          <a:effectLst/>
                        </a:rPr>
                        <a:t>PAPON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Nicolas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u="none" strike="noStrike">
                          <a:effectLst/>
                        </a:rPr>
                        <a:t>Angers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3723150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>
                          <a:effectLst/>
                          <a:highlight>
                            <a:srgbClr val="FCE4D6"/>
                          </a:highlight>
                        </a:rPr>
                        <a:t>MUNIER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CE4D6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  <a:highlight>
                            <a:srgbClr val="FCE4D6"/>
                          </a:highlight>
                        </a:rPr>
                        <a:t>Mathilde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CE4D6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u="none" strike="noStrike">
                          <a:effectLst/>
                        </a:rPr>
                        <a:t>Angers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1442183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>
                          <a:effectLst/>
                          <a:highlight>
                            <a:srgbClr val="FCE4D6"/>
                          </a:highlight>
                        </a:rPr>
                        <a:t>CALVIGNAC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CE4D6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  <a:highlight>
                            <a:srgbClr val="FCE4D6"/>
                          </a:highlight>
                        </a:rPr>
                        <a:t>Brice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CE4D6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u="none" strike="noStrike">
                          <a:effectLst/>
                        </a:rPr>
                        <a:t>Angers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50976426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>
                          <a:effectLst/>
                        </a:rPr>
                        <a:t>GIRAUD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Sandrine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u="none" strike="noStrike" dirty="0">
                          <a:effectLst/>
                        </a:rPr>
                        <a:t>Angers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53867748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01FF77E2-12F7-C0E8-45E8-90E4C9160D30}"/>
              </a:ext>
            </a:extLst>
          </p:cNvPr>
          <p:cNvSpPr txBox="1"/>
          <p:nvPr/>
        </p:nvSpPr>
        <p:spPr>
          <a:xfrm>
            <a:off x="9660167" y="30721"/>
            <a:ext cx="6065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Jury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13A178CF-E266-6A62-6169-B3C0FBCE2F04}"/>
              </a:ext>
            </a:extLst>
          </p:cNvPr>
          <p:cNvGraphicFramePr>
            <a:graphicFrameLocks noGrp="1"/>
          </p:cNvGraphicFramePr>
          <p:nvPr/>
        </p:nvGraphicFramePr>
        <p:xfrm>
          <a:off x="137885" y="2219419"/>
          <a:ext cx="5471916" cy="24940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12607">
                  <a:extLst>
                    <a:ext uri="{9D8B030D-6E8A-4147-A177-3AD203B41FA5}">
                      <a16:colId xmlns:a16="http://schemas.microsoft.com/office/drawing/2014/main" val="1804168849"/>
                    </a:ext>
                  </a:extLst>
                </a:gridCol>
                <a:gridCol w="979151">
                  <a:extLst>
                    <a:ext uri="{9D8B030D-6E8A-4147-A177-3AD203B41FA5}">
                      <a16:colId xmlns:a16="http://schemas.microsoft.com/office/drawing/2014/main" val="3932347029"/>
                    </a:ext>
                  </a:extLst>
                </a:gridCol>
                <a:gridCol w="827050">
                  <a:extLst>
                    <a:ext uri="{9D8B030D-6E8A-4147-A177-3AD203B41FA5}">
                      <a16:colId xmlns:a16="http://schemas.microsoft.com/office/drawing/2014/main" val="2635643909"/>
                    </a:ext>
                  </a:extLst>
                </a:gridCol>
                <a:gridCol w="1341563">
                  <a:extLst>
                    <a:ext uri="{9D8B030D-6E8A-4147-A177-3AD203B41FA5}">
                      <a16:colId xmlns:a16="http://schemas.microsoft.com/office/drawing/2014/main" val="1652745625"/>
                    </a:ext>
                  </a:extLst>
                </a:gridCol>
                <a:gridCol w="1411545">
                  <a:extLst>
                    <a:ext uri="{9D8B030D-6E8A-4147-A177-3AD203B41FA5}">
                      <a16:colId xmlns:a16="http://schemas.microsoft.com/office/drawing/2014/main" val="90153275"/>
                    </a:ext>
                  </a:extLst>
                </a:gridCol>
              </a:tblGrid>
              <a:tr h="277314"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fr-FR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GOURHAND</a:t>
                      </a: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Clara</a:t>
                      </a:r>
                      <a:endParaRPr lang="fr-FR" sz="12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>
                          <a:solidFill>
                            <a:schemeClr val="tx1"/>
                          </a:solidFill>
                          <a:effectLst/>
                        </a:rPr>
                        <a:t>L Loufrani</a:t>
                      </a:r>
                      <a:endParaRPr lang="fr-F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CARME (MITOVASC)</a:t>
                      </a:r>
                      <a:endParaRPr lang="fr-F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891785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fr-FR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BARBOTIN</a:t>
                      </a: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Mathis</a:t>
                      </a:r>
                      <a:endParaRPr lang="fr-FR" sz="12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 </a:t>
                      </a:r>
                      <a:r>
                        <a:rPr lang="fr-FR" sz="12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Garcion</a:t>
                      </a:r>
                      <a:endParaRPr lang="fr-F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GLIAD</a:t>
                      </a:r>
                      <a:endParaRPr lang="fr-F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134250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u="none" strike="noStrike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fr-FR" sz="11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MENIER</a:t>
                      </a: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Camille</a:t>
                      </a:r>
                      <a:endParaRPr lang="fr-FR" sz="12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 Lepeltier</a:t>
                      </a:r>
                      <a:endParaRPr lang="fr-F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MINT</a:t>
                      </a:r>
                      <a:endParaRPr lang="fr-F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053351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u="none" strike="noStrike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fr-FR" sz="11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NANDRAJOG</a:t>
                      </a: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Abhinandan</a:t>
                      </a:r>
                      <a:endParaRPr lang="fr-FR" sz="12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G Bastiat</a:t>
                      </a:r>
                      <a:endParaRPr lang="fr-F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MINT</a:t>
                      </a:r>
                      <a:endParaRPr lang="fr-F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8962088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u="none" strike="noStrike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fr-FR" sz="11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PINON</a:t>
                      </a: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Romain</a:t>
                      </a:r>
                      <a:endParaRPr lang="fr-FR" sz="12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P </a:t>
                      </a:r>
                      <a:r>
                        <a:rPr lang="fr-FR" sz="12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Vidi</a:t>
                      </a:r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/Y </a:t>
                      </a:r>
                      <a:r>
                        <a:rPr lang="fr-FR" sz="12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Delneste</a:t>
                      </a:r>
                      <a:endParaRPr lang="fr-F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Eq 4 CRCI2NA</a:t>
                      </a:r>
                      <a:endParaRPr lang="fr-F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345691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fr-FR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LAKAS</a:t>
                      </a: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Abdenour</a:t>
                      </a:r>
                      <a:endParaRPr lang="fr-FR" sz="12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F </a:t>
                      </a:r>
                      <a:r>
                        <a:rPr lang="fr-FR" sz="12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Letournel</a:t>
                      </a:r>
                      <a:endParaRPr lang="fr-F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MINT</a:t>
                      </a:r>
                      <a:endParaRPr lang="fr-F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1389750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fr-FR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DUVERGER</a:t>
                      </a: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Solène</a:t>
                      </a:r>
                      <a:endParaRPr lang="fr-FR" sz="12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V </a:t>
                      </a:r>
                      <a:r>
                        <a:rPr lang="fr-FR" sz="12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Desquiret</a:t>
                      </a:r>
                      <a:endParaRPr lang="fr-F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Mitolab</a:t>
                      </a:r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(MITOVASC)</a:t>
                      </a:r>
                      <a:endParaRPr lang="fr-F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37205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fr-FR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TAPON</a:t>
                      </a: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Julie</a:t>
                      </a:r>
                      <a:endParaRPr lang="fr-FR" sz="12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P Jeannin</a:t>
                      </a:r>
                      <a:endParaRPr lang="fr-F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Eq 4 CRCI2NA</a:t>
                      </a:r>
                      <a:endParaRPr lang="fr-F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024781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u="none" strike="noStrike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fr-FR" sz="11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LEMEUNIER-LELIEVRE</a:t>
                      </a: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Thomas</a:t>
                      </a:r>
                      <a:endParaRPr lang="fr-FR" sz="12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D </a:t>
                      </a:r>
                      <a:r>
                        <a:rPr lang="fr-FR" sz="12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Luque</a:t>
                      </a:r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-Paz</a:t>
                      </a:r>
                      <a:endParaRPr lang="fr-F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Eq 4 CRCI2NA</a:t>
                      </a:r>
                      <a:endParaRPr lang="fr-F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2980348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u="none" strike="noStrike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fr-FR" sz="11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TRINH</a:t>
                      </a: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Thu Ha</a:t>
                      </a:r>
                      <a:endParaRPr lang="fr-FR" sz="12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M Ferré</a:t>
                      </a:r>
                      <a:endParaRPr lang="fr-F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Mitolab</a:t>
                      </a:r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(MITOVASC)</a:t>
                      </a:r>
                      <a:endParaRPr lang="fr-F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175724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fr-FR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VINCENT</a:t>
                      </a: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Théo</a:t>
                      </a:r>
                      <a:endParaRPr lang="fr-FR" sz="12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S Faure</a:t>
                      </a:r>
                      <a:endParaRPr lang="fr-F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POPS</a:t>
                      </a:r>
                      <a:endParaRPr lang="fr-F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8291671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7B48A845-A31D-6F51-1471-ECD03B25EA2F}"/>
              </a:ext>
            </a:extLst>
          </p:cNvPr>
          <p:cNvSpPr txBox="1"/>
          <p:nvPr/>
        </p:nvSpPr>
        <p:spPr>
          <a:xfrm flipH="1">
            <a:off x="137885" y="1708183"/>
            <a:ext cx="5207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Classement à l’issu de l’oral (40%M2 + 60% oral)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22CD189-FBA9-532A-EB60-4DF876C3F79E}"/>
              </a:ext>
            </a:extLst>
          </p:cNvPr>
          <p:cNvSpPr txBox="1"/>
          <p:nvPr/>
        </p:nvSpPr>
        <p:spPr>
          <a:xfrm flipH="1">
            <a:off x="6132535" y="2962487"/>
            <a:ext cx="5207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Classement validé par l’UA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2AB4C77-B6A2-F925-B0BB-6D7B1111F884}"/>
              </a:ext>
            </a:extLst>
          </p:cNvPr>
          <p:cNvGraphicFramePr>
            <a:graphicFrameLocks noGrp="1"/>
          </p:cNvGraphicFramePr>
          <p:nvPr/>
        </p:nvGraphicFramePr>
        <p:xfrm>
          <a:off x="6130441" y="3466468"/>
          <a:ext cx="5471916" cy="24091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12607">
                  <a:extLst>
                    <a:ext uri="{9D8B030D-6E8A-4147-A177-3AD203B41FA5}">
                      <a16:colId xmlns:a16="http://schemas.microsoft.com/office/drawing/2014/main" val="1804168849"/>
                    </a:ext>
                  </a:extLst>
                </a:gridCol>
                <a:gridCol w="896900">
                  <a:extLst>
                    <a:ext uri="{9D8B030D-6E8A-4147-A177-3AD203B41FA5}">
                      <a16:colId xmlns:a16="http://schemas.microsoft.com/office/drawing/2014/main" val="3932347029"/>
                    </a:ext>
                  </a:extLst>
                </a:gridCol>
                <a:gridCol w="903515">
                  <a:extLst>
                    <a:ext uri="{9D8B030D-6E8A-4147-A177-3AD203B41FA5}">
                      <a16:colId xmlns:a16="http://schemas.microsoft.com/office/drawing/2014/main" val="2635643909"/>
                    </a:ext>
                  </a:extLst>
                </a:gridCol>
                <a:gridCol w="1347349">
                  <a:extLst>
                    <a:ext uri="{9D8B030D-6E8A-4147-A177-3AD203B41FA5}">
                      <a16:colId xmlns:a16="http://schemas.microsoft.com/office/drawing/2014/main" val="1652745625"/>
                    </a:ext>
                  </a:extLst>
                </a:gridCol>
                <a:gridCol w="1411545">
                  <a:extLst>
                    <a:ext uri="{9D8B030D-6E8A-4147-A177-3AD203B41FA5}">
                      <a16:colId xmlns:a16="http://schemas.microsoft.com/office/drawing/2014/main" val="90153275"/>
                    </a:ext>
                  </a:extLst>
                </a:gridCol>
              </a:tblGrid>
              <a:tr h="164012"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fr-FR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GOURHAND</a:t>
                      </a: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Clara</a:t>
                      </a:r>
                      <a:endParaRPr lang="fr-FR" sz="12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>
                          <a:solidFill>
                            <a:schemeClr val="tx1"/>
                          </a:solidFill>
                          <a:effectLst/>
                        </a:rPr>
                        <a:t>L Loufrani</a:t>
                      </a:r>
                      <a:endParaRPr lang="fr-F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CARME (MITOVASC)</a:t>
                      </a:r>
                      <a:endParaRPr lang="fr-F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891785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fr-FR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BARBOTIN</a:t>
                      </a:r>
                      <a:endParaRPr lang="fr-FR" sz="12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Mathis</a:t>
                      </a:r>
                      <a:endParaRPr lang="fr-FR" sz="1200" b="0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 </a:t>
                      </a:r>
                      <a:r>
                        <a:rPr lang="fr-FR" sz="12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Garcion</a:t>
                      </a:r>
                      <a:endParaRPr lang="fr-F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GLIAD</a:t>
                      </a:r>
                      <a:endParaRPr lang="fr-F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134250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u="none" strike="noStrike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fr-FR" sz="11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MENIER</a:t>
                      </a: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Camille</a:t>
                      </a:r>
                      <a:endParaRPr lang="fr-FR" sz="12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 Lepeltier</a:t>
                      </a:r>
                      <a:endParaRPr lang="fr-F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MINT</a:t>
                      </a:r>
                      <a:endParaRPr lang="fr-F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053351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u="none" strike="noStrike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fr-FR" sz="11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PINON</a:t>
                      </a: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Romain</a:t>
                      </a:r>
                      <a:endParaRPr lang="fr-FR" sz="12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P </a:t>
                      </a:r>
                      <a:r>
                        <a:rPr lang="fr-FR" sz="12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Vidi</a:t>
                      </a:r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/Y </a:t>
                      </a:r>
                      <a:r>
                        <a:rPr lang="fr-FR" sz="12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Delneste</a:t>
                      </a:r>
                      <a:endParaRPr lang="fr-F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Eq 4 CRCI2NA</a:t>
                      </a:r>
                      <a:endParaRPr lang="fr-F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8962088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fr-FR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NANDRAJOG</a:t>
                      </a: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Abhinandan</a:t>
                      </a:r>
                      <a:endParaRPr lang="fr-FR" sz="12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G. Bastiat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MINT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345691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fr-FR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LAKAS</a:t>
                      </a: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Abdenour</a:t>
                      </a:r>
                      <a:endParaRPr lang="fr-FR" sz="12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F </a:t>
                      </a:r>
                      <a:r>
                        <a:rPr lang="fr-FR" sz="12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Letournel</a:t>
                      </a:r>
                      <a:endParaRPr lang="fr-F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MINT</a:t>
                      </a:r>
                      <a:endParaRPr lang="fr-F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1389750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fr-FR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DUVERGER</a:t>
                      </a: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Solène</a:t>
                      </a:r>
                      <a:endParaRPr lang="fr-FR" sz="12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V </a:t>
                      </a:r>
                      <a:r>
                        <a:rPr lang="fr-FR" sz="12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Desquiret</a:t>
                      </a:r>
                      <a:endParaRPr lang="fr-F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Mitolab</a:t>
                      </a:r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(MITOVASC)</a:t>
                      </a:r>
                      <a:endParaRPr lang="fr-F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37205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fr-FR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TAPON</a:t>
                      </a: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Julie</a:t>
                      </a:r>
                      <a:endParaRPr lang="fr-FR" sz="12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P Jeannin</a:t>
                      </a:r>
                      <a:endParaRPr lang="fr-F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Eq 4 CRCI2NA</a:t>
                      </a:r>
                      <a:endParaRPr lang="fr-F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024781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fr-FR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LEMEUNIER-LELIEVRE</a:t>
                      </a: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Thomas</a:t>
                      </a:r>
                      <a:endParaRPr lang="fr-FR" sz="12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D </a:t>
                      </a:r>
                      <a:r>
                        <a:rPr lang="fr-FR" sz="12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Luque</a:t>
                      </a:r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-Paz</a:t>
                      </a:r>
                      <a:endParaRPr lang="fr-F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Eq 4 CRCI2NA</a:t>
                      </a:r>
                      <a:endParaRPr lang="fr-F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2980348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fr-FR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TRINH</a:t>
                      </a: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Thu Ha</a:t>
                      </a:r>
                      <a:endParaRPr lang="fr-FR" sz="12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M Ferré</a:t>
                      </a:r>
                      <a:endParaRPr lang="fr-F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Mitolab</a:t>
                      </a:r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(MITOVASC)</a:t>
                      </a:r>
                      <a:endParaRPr lang="fr-F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175724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fr-FR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VINCENT</a:t>
                      </a: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Théo</a:t>
                      </a:r>
                      <a:endParaRPr lang="fr-FR" sz="12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S Faure</a:t>
                      </a:r>
                      <a:endParaRPr lang="fr-F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POPS</a:t>
                      </a:r>
                      <a:endParaRPr lang="fr-F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82916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9004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A6CACE-FAD4-DFDF-EFAE-438C225EA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Nantes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827636-80D7-923A-FA32-616B3E4703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34 candidatures, 5 désistements</a:t>
            </a:r>
          </a:p>
          <a:p>
            <a:r>
              <a:rPr lang="fr-FR" dirty="0"/>
              <a:t>22 retenues à l’oral</a:t>
            </a:r>
          </a:p>
          <a:p>
            <a:r>
              <a:rPr lang="fr-FR" dirty="0"/>
              <a:t>1 désistement</a:t>
            </a:r>
          </a:p>
          <a:p>
            <a:endParaRPr lang="fr-FR" dirty="0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D9BED5A5-05DB-52DF-0CEF-407F1CB78D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3640450"/>
              </p:ext>
            </p:extLst>
          </p:nvPr>
        </p:nvGraphicFramePr>
        <p:xfrm>
          <a:off x="7598924" y="1499527"/>
          <a:ext cx="3522912" cy="385894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1165">
                  <a:extLst>
                    <a:ext uri="{9D8B030D-6E8A-4147-A177-3AD203B41FA5}">
                      <a16:colId xmlns:a16="http://schemas.microsoft.com/office/drawing/2014/main" val="1709824889"/>
                    </a:ext>
                  </a:extLst>
                </a:gridCol>
                <a:gridCol w="945759">
                  <a:extLst>
                    <a:ext uri="{9D8B030D-6E8A-4147-A177-3AD203B41FA5}">
                      <a16:colId xmlns:a16="http://schemas.microsoft.com/office/drawing/2014/main" val="2377386693"/>
                    </a:ext>
                  </a:extLst>
                </a:gridCol>
                <a:gridCol w="1755988">
                  <a:extLst>
                    <a:ext uri="{9D8B030D-6E8A-4147-A177-3AD203B41FA5}">
                      <a16:colId xmlns:a16="http://schemas.microsoft.com/office/drawing/2014/main" val="1019473985"/>
                    </a:ext>
                  </a:extLst>
                </a:gridCol>
              </a:tblGrid>
              <a:tr h="62336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Le </a:t>
                      </a:r>
                      <a:r>
                        <a:rPr lang="en-GB" sz="12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Guiner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7" marR="9167" marT="91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Caroline 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7" marR="9167" marT="91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TARGET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7" marR="9167" marT="9167" marB="0" anchor="b"/>
                </a:tc>
                <a:extLst>
                  <a:ext uri="{0D108BD9-81ED-4DB2-BD59-A6C34878D82A}">
                    <a16:rowId xmlns:a16="http://schemas.microsoft.com/office/drawing/2014/main" val="627091806"/>
                  </a:ext>
                </a:extLst>
              </a:tr>
              <a:tr h="62336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Eyer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7" marR="9167" marT="91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Joel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7" marR="9167" marT="91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MINT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7" marR="9167" marT="9167" marB="0" anchor="b"/>
                </a:tc>
                <a:extLst>
                  <a:ext uri="{0D108BD9-81ED-4DB2-BD59-A6C34878D82A}">
                    <a16:rowId xmlns:a16="http://schemas.microsoft.com/office/drawing/2014/main" val="2284502188"/>
                  </a:ext>
                </a:extLst>
              </a:tr>
              <a:tr h="62336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Libouban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7" marR="9167" marT="91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Hélène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7" marR="9167" marT="91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Rmes</a:t>
                      </a:r>
                      <a:r>
                        <a:rPr lang="en-GB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/REGOS Angers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7" marR="9167" marT="9167" marB="0" anchor="b"/>
                </a:tc>
                <a:extLst>
                  <a:ext uri="{0D108BD9-81ED-4DB2-BD59-A6C34878D82A}">
                    <a16:rowId xmlns:a16="http://schemas.microsoft.com/office/drawing/2014/main" val="2146389353"/>
                  </a:ext>
                </a:extLst>
              </a:tr>
              <a:tr h="437828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Fradin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7" marR="9167" marT="91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Delphine</a:t>
                      </a:r>
                    </a:p>
                  </a:txBody>
                  <a:tcPr marL="9167" marR="9167" marT="91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CRCI2NA</a:t>
                      </a:r>
                    </a:p>
                  </a:txBody>
                  <a:tcPr marL="9167" marR="9167" marT="9167" marB="0" anchor="b"/>
                </a:tc>
                <a:extLst>
                  <a:ext uri="{0D108BD9-81ED-4DB2-BD59-A6C34878D82A}">
                    <a16:rowId xmlns:a16="http://schemas.microsoft.com/office/drawing/2014/main" val="3950368036"/>
                  </a:ext>
                </a:extLst>
              </a:tr>
              <a:tr h="609119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Derkinderen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7" marR="9167" marT="91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Malvyne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7" marR="9167" marT="91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Tens</a:t>
                      </a:r>
                    </a:p>
                  </a:txBody>
                  <a:tcPr marL="9167" marR="9167" marT="9167" marB="0" anchor="b"/>
                </a:tc>
                <a:extLst>
                  <a:ext uri="{0D108BD9-81ED-4DB2-BD59-A6C34878D82A}">
                    <a16:rowId xmlns:a16="http://schemas.microsoft.com/office/drawing/2014/main" val="5416197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Vince</a:t>
                      </a:r>
                    </a:p>
                  </a:txBody>
                  <a:tcPr marL="9167" marR="9167" marT="91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Nicolas</a:t>
                      </a:r>
                    </a:p>
                  </a:txBody>
                  <a:tcPr marL="9167" marR="9167" marT="91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CRTI</a:t>
                      </a:r>
                    </a:p>
                  </a:txBody>
                  <a:tcPr marL="9167" marR="9167" marT="9167" marB="0" anchor="b"/>
                </a:tc>
                <a:extLst>
                  <a:ext uri="{0D108BD9-81ED-4DB2-BD59-A6C34878D82A}">
                    <a16:rowId xmlns:a16="http://schemas.microsoft.com/office/drawing/2014/main" val="12691916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Le May</a:t>
                      </a:r>
                    </a:p>
                  </a:txBody>
                  <a:tcPr marL="9167" marR="9167" marT="916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Cédric</a:t>
                      </a:r>
                    </a:p>
                    <a:p>
                      <a:pPr algn="l" fontAlgn="b"/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7" marR="9167" marT="91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ITX</a:t>
                      </a:r>
                    </a:p>
                  </a:txBody>
                  <a:tcPr marL="9167" marR="9167" marT="9167" marB="0" anchor="b"/>
                </a:tc>
                <a:extLst>
                  <a:ext uri="{0D108BD9-81ED-4DB2-BD59-A6C34878D82A}">
                    <a16:rowId xmlns:a16="http://schemas.microsoft.com/office/drawing/2014/main" val="33472390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Lelievere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7" marR="9167" marT="91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Eric</a:t>
                      </a:r>
                    </a:p>
                  </a:txBody>
                  <a:tcPr marL="9167" marR="9167" marT="91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CRCI2NA</a:t>
                      </a:r>
                    </a:p>
                  </a:txBody>
                  <a:tcPr marL="9167" marR="9167" marT="9167" marB="0" anchor="b"/>
                </a:tc>
                <a:extLst>
                  <a:ext uri="{0D108BD9-81ED-4DB2-BD59-A6C34878D82A}">
                    <a16:rowId xmlns:a16="http://schemas.microsoft.com/office/drawing/2014/main" val="25497014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57990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6AD2C0-FBEE-D54F-2CA4-379FF0CB1E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010F9726-C614-237B-A1C5-A021B46980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44" y="194553"/>
            <a:ext cx="12186956" cy="6089514"/>
          </a:xfrm>
        </p:spPr>
      </p:pic>
    </p:spTree>
    <p:extLst>
      <p:ext uri="{BB962C8B-B14F-4D97-AF65-F5344CB8AC3E}">
        <p14:creationId xmlns:p14="http://schemas.microsoft.com/office/powerpoint/2010/main" val="3292700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A6384DE9-BBDB-401E-800A-76879C95B7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8143" y="3152475"/>
            <a:ext cx="7825774" cy="1855976"/>
          </a:xfrm>
        </p:spPr>
        <p:txBody>
          <a:bodyPr anchor="b">
            <a:normAutofit/>
          </a:bodyPr>
          <a:lstStyle/>
          <a:p>
            <a:r>
              <a:rPr lang="fr-FR" sz="3800" b="1" dirty="0">
                <a:solidFill>
                  <a:srgbClr val="56A891"/>
                </a:solidFill>
              </a:rPr>
              <a:t>Compte rendu de la Journée Scientifique de l’école doctorale Biologie-Santé 2024 (JBS 2024)</a:t>
            </a:r>
            <a:endParaRPr lang="fr-FR" sz="3800" dirty="0">
              <a:solidFill>
                <a:srgbClr val="56A891"/>
              </a:solidFill>
            </a:endParaRP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379" r="45088" b="9925"/>
          <a:stretch/>
        </p:blipFill>
        <p:spPr>
          <a:xfrm>
            <a:off x="2087218" y="5671930"/>
            <a:ext cx="4621153" cy="1123277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3"/>
          <a:srcRect t="43244"/>
          <a:stretch/>
        </p:blipFill>
        <p:spPr>
          <a:xfrm>
            <a:off x="8337669" y="5584719"/>
            <a:ext cx="1666105" cy="1221805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3"/>
          <a:srcRect b="57439"/>
          <a:stretch/>
        </p:blipFill>
        <p:spPr>
          <a:xfrm>
            <a:off x="6605872" y="5693868"/>
            <a:ext cx="1731797" cy="952354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89"/>
          <a:stretch/>
        </p:blipFill>
        <p:spPr>
          <a:xfrm>
            <a:off x="-100287" y="-130497"/>
            <a:ext cx="6584213" cy="29402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948" y="-1"/>
            <a:ext cx="5955053" cy="2818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93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74020" y="1898181"/>
            <a:ext cx="7394713" cy="404732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Bef>
                <a:spcPts val="125"/>
              </a:spcBef>
              <a:spcAft>
                <a:spcPts val="0"/>
              </a:spcAft>
              <a:buSzPts val="1100"/>
              <a:tabLst>
                <a:tab pos="528955" algn="l"/>
                <a:tab pos="529590" algn="l"/>
              </a:tabLst>
            </a:pPr>
            <a:r>
              <a:rPr lang="fr-FR" dirty="0"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•	</a:t>
            </a:r>
            <a:r>
              <a:rPr lang="fr-FR" b="1" dirty="0">
                <a:solidFill>
                  <a:srgbClr val="56A891"/>
                </a:solidFill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106</a:t>
            </a:r>
            <a:r>
              <a:rPr lang="fr-FR" dirty="0"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doctorants</a:t>
            </a:r>
          </a:p>
          <a:p>
            <a:pPr lvl="0" algn="just">
              <a:lnSpc>
                <a:spcPct val="107000"/>
              </a:lnSpc>
              <a:spcBef>
                <a:spcPts val="125"/>
              </a:spcBef>
              <a:spcAft>
                <a:spcPts val="0"/>
              </a:spcAft>
              <a:buSzPts val="1100"/>
              <a:tabLst>
                <a:tab pos="528955" algn="l"/>
                <a:tab pos="529590" algn="l"/>
              </a:tabLst>
            </a:pPr>
            <a:r>
              <a:rPr lang="fr-FR" dirty="0"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•	</a:t>
            </a:r>
            <a:r>
              <a:rPr lang="fr-FR" b="1" dirty="0">
                <a:solidFill>
                  <a:srgbClr val="56A891"/>
                </a:solidFill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98</a:t>
            </a:r>
            <a:r>
              <a:rPr lang="fr-FR" b="1" dirty="0"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fr-FR" dirty="0"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résumés déposés</a:t>
            </a:r>
          </a:p>
          <a:p>
            <a:pPr lvl="0" algn="just">
              <a:lnSpc>
                <a:spcPct val="107000"/>
              </a:lnSpc>
              <a:spcBef>
                <a:spcPts val="125"/>
              </a:spcBef>
              <a:spcAft>
                <a:spcPts val="0"/>
              </a:spcAft>
              <a:buSzPts val="1100"/>
              <a:tabLst>
                <a:tab pos="528955" algn="l"/>
                <a:tab pos="529590" algn="l"/>
              </a:tabLst>
            </a:pPr>
            <a:r>
              <a:rPr lang="fr-FR" dirty="0"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•	</a:t>
            </a:r>
            <a:r>
              <a:rPr lang="fr-FR" b="1" dirty="0">
                <a:solidFill>
                  <a:srgbClr val="56A891"/>
                </a:solidFill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10</a:t>
            </a:r>
            <a:r>
              <a:rPr lang="fr-FR" dirty="0"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présentations orales 10 minutes + 5 minutes de questions </a:t>
            </a:r>
          </a:p>
          <a:p>
            <a:pPr lvl="0" algn="just">
              <a:lnSpc>
                <a:spcPct val="107000"/>
              </a:lnSpc>
              <a:spcBef>
                <a:spcPts val="125"/>
              </a:spcBef>
              <a:spcAft>
                <a:spcPts val="0"/>
              </a:spcAft>
              <a:buSzPts val="1100"/>
              <a:tabLst>
                <a:tab pos="528955" algn="l"/>
                <a:tab pos="529590" algn="l"/>
              </a:tabLst>
            </a:pPr>
            <a:r>
              <a:rPr lang="fr-FR" dirty="0"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•	</a:t>
            </a:r>
            <a:r>
              <a:rPr lang="fr-FR" b="1" dirty="0">
                <a:solidFill>
                  <a:srgbClr val="56A891"/>
                </a:solidFill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82</a:t>
            </a:r>
            <a:r>
              <a:rPr lang="fr-FR" dirty="0"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communications posters sur 3 sessions</a:t>
            </a:r>
          </a:p>
          <a:p>
            <a:pPr lvl="0" algn="just">
              <a:lnSpc>
                <a:spcPct val="107000"/>
              </a:lnSpc>
              <a:spcBef>
                <a:spcPts val="125"/>
              </a:spcBef>
              <a:spcAft>
                <a:spcPts val="0"/>
              </a:spcAft>
              <a:buSzPts val="1100"/>
              <a:tabLst>
                <a:tab pos="528955" algn="l"/>
                <a:tab pos="529590" algn="l"/>
              </a:tabLst>
            </a:pPr>
            <a:r>
              <a:rPr lang="fr-FR" dirty="0"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•	</a:t>
            </a:r>
            <a:r>
              <a:rPr lang="fr-FR" b="1" dirty="0">
                <a:solidFill>
                  <a:srgbClr val="56A891"/>
                </a:solidFill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2</a:t>
            </a:r>
            <a:r>
              <a:rPr lang="fr-FR" dirty="0"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intervenants extérieurs (Conférenciers invités)</a:t>
            </a:r>
          </a:p>
          <a:p>
            <a:pPr lvl="0" algn="just">
              <a:lnSpc>
                <a:spcPct val="107000"/>
              </a:lnSpc>
              <a:spcBef>
                <a:spcPts val="125"/>
              </a:spcBef>
              <a:spcAft>
                <a:spcPts val="0"/>
              </a:spcAft>
              <a:buSzPts val="1100"/>
              <a:tabLst>
                <a:tab pos="528955" algn="l"/>
                <a:tab pos="529590" algn="l"/>
              </a:tabLst>
            </a:pPr>
            <a:r>
              <a:rPr lang="fr-FR" dirty="0"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•	</a:t>
            </a:r>
            <a:r>
              <a:rPr lang="fr-FR" b="1" dirty="0">
                <a:solidFill>
                  <a:srgbClr val="56A891"/>
                </a:solidFill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4</a:t>
            </a:r>
            <a:r>
              <a:rPr lang="fr-FR" dirty="0"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intervenants extérieurs (Session « Après-thèse »)</a:t>
            </a:r>
          </a:p>
          <a:p>
            <a:pPr lvl="0" algn="just">
              <a:lnSpc>
                <a:spcPct val="107000"/>
              </a:lnSpc>
              <a:spcBef>
                <a:spcPts val="125"/>
              </a:spcBef>
              <a:spcAft>
                <a:spcPts val="0"/>
              </a:spcAft>
              <a:buSzPts val="1100"/>
              <a:tabLst>
                <a:tab pos="528955" algn="l"/>
                <a:tab pos="529590" algn="l"/>
              </a:tabLst>
            </a:pPr>
            <a:r>
              <a:rPr lang="fr-FR" dirty="0"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•	Coût total 5468 € sans les sponsors, </a:t>
            </a:r>
            <a:r>
              <a:rPr lang="fr-FR" b="1" dirty="0">
                <a:solidFill>
                  <a:srgbClr val="56A891"/>
                </a:solidFill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4968 €</a:t>
            </a:r>
            <a:r>
              <a:rPr lang="fr-FR" dirty="0"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avec les sponsors (Voir 	budget en annexe 2).</a:t>
            </a:r>
          </a:p>
          <a:p>
            <a:pPr lvl="0" algn="just">
              <a:lnSpc>
                <a:spcPct val="107000"/>
              </a:lnSpc>
              <a:spcBef>
                <a:spcPts val="125"/>
              </a:spcBef>
              <a:spcAft>
                <a:spcPts val="0"/>
              </a:spcAft>
              <a:buSzPts val="1100"/>
              <a:tabLst>
                <a:tab pos="528955" algn="l"/>
                <a:tab pos="529590" algn="l"/>
              </a:tabLst>
            </a:pPr>
            <a:r>
              <a:rPr lang="fr-FR" dirty="0"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•	</a:t>
            </a:r>
            <a:r>
              <a:rPr lang="fr-FR" b="1" dirty="0">
                <a:solidFill>
                  <a:srgbClr val="56A891"/>
                </a:solidFill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500</a:t>
            </a:r>
            <a:r>
              <a:rPr lang="fr-FR" dirty="0"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euros de sponsoring (</a:t>
            </a:r>
            <a:r>
              <a:rPr lang="fr-FR" dirty="0" err="1"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Labex</a:t>
            </a:r>
            <a:r>
              <a:rPr lang="fr-FR" dirty="0"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fr-FR" dirty="0" err="1"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Igo</a:t>
            </a:r>
            <a:r>
              <a:rPr lang="fr-FR" dirty="0"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) et une </a:t>
            </a:r>
            <a:r>
              <a:rPr lang="fr-FR" b="1" dirty="0">
                <a:solidFill>
                  <a:srgbClr val="56A891"/>
                </a:solidFill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pause-café</a:t>
            </a:r>
            <a:r>
              <a:rPr lang="fr-FR" dirty="0"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financée 	(</a:t>
            </a:r>
            <a:r>
              <a:rPr lang="fr-FR" dirty="0" err="1"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Grosseron</a:t>
            </a:r>
            <a:r>
              <a:rPr lang="fr-FR" dirty="0"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), </a:t>
            </a:r>
            <a:r>
              <a:rPr lang="fr-FR" b="1" dirty="0">
                <a:solidFill>
                  <a:srgbClr val="56A891"/>
                </a:solidFill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500</a:t>
            </a:r>
            <a:r>
              <a:rPr lang="fr-FR" dirty="0"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euros de prix donnés par la SFR ICAT et la SFR </a:t>
            </a:r>
            <a:r>
              <a:rPr lang="fr-FR" dirty="0" err="1"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Bonamy</a:t>
            </a:r>
            <a:r>
              <a:rPr lang="fr-FR" dirty="0"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, 	</a:t>
            </a:r>
            <a:r>
              <a:rPr lang="fr-FR" b="1" dirty="0">
                <a:solidFill>
                  <a:srgbClr val="56A891"/>
                </a:solidFill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goodies</a:t>
            </a:r>
            <a:r>
              <a:rPr lang="fr-FR" dirty="0"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par l’Inserm Grand ouest et l’entreprise </a:t>
            </a:r>
            <a:r>
              <a:rPr lang="fr-FR" dirty="0" err="1"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Dutscher</a:t>
            </a:r>
            <a:r>
              <a:rPr lang="fr-FR" dirty="0"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.</a:t>
            </a:r>
          </a:p>
          <a:p>
            <a:pPr lvl="0" algn="just">
              <a:lnSpc>
                <a:spcPct val="107000"/>
              </a:lnSpc>
              <a:spcBef>
                <a:spcPts val="125"/>
              </a:spcBef>
              <a:spcAft>
                <a:spcPts val="0"/>
              </a:spcAft>
              <a:buSzPts val="1100"/>
              <a:tabLst>
                <a:tab pos="528955" algn="l"/>
                <a:tab pos="529590" algn="l"/>
              </a:tabLst>
            </a:pPr>
            <a:r>
              <a:rPr lang="fr-FR" dirty="0"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•	</a:t>
            </a:r>
            <a:r>
              <a:rPr lang="fr-FR" b="1" dirty="0">
                <a:solidFill>
                  <a:srgbClr val="56A891"/>
                </a:solidFill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50%</a:t>
            </a:r>
            <a:r>
              <a:rPr lang="fr-FR" dirty="0"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de réponses à l’enquête de satisfaction (49 réponses)</a:t>
            </a:r>
          </a:p>
          <a:p>
            <a:pPr lvl="0" algn="just">
              <a:lnSpc>
                <a:spcPct val="107000"/>
              </a:lnSpc>
              <a:spcBef>
                <a:spcPts val="125"/>
              </a:spcBef>
              <a:spcAft>
                <a:spcPts val="0"/>
              </a:spcAft>
              <a:buSzPts val="1100"/>
              <a:tabLst>
                <a:tab pos="528955" algn="l"/>
                <a:tab pos="529590" algn="l"/>
              </a:tabLst>
            </a:pPr>
            <a:endParaRPr lang="fr-FR" dirty="0">
              <a:effectLst/>
              <a:latin typeface="Calibri" panose="020F050202020403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A6384DE9-BBDB-401E-800A-76879C95B766}"/>
              </a:ext>
            </a:extLst>
          </p:cNvPr>
          <p:cNvSpPr txBox="1">
            <a:spLocks/>
          </p:cNvSpPr>
          <p:nvPr/>
        </p:nvSpPr>
        <p:spPr>
          <a:xfrm>
            <a:off x="2274020" y="394324"/>
            <a:ext cx="7825774" cy="64339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800" b="1" dirty="0">
                <a:solidFill>
                  <a:srgbClr val="56A891"/>
                </a:solidFill>
              </a:rPr>
              <a:t>Quelques chiffres</a:t>
            </a:r>
            <a:endParaRPr lang="fr-FR" sz="3800" dirty="0">
              <a:solidFill>
                <a:srgbClr val="56A89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0611" y="68746"/>
            <a:ext cx="3980415" cy="1138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337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/>
          <p:nvPr/>
        </p:nvPicPr>
        <p:blipFill>
          <a:blip r:embed="rId2"/>
          <a:stretch>
            <a:fillRect/>
          </a:stretch>
        </p:blipFill>
        <p:spPr>
          <a:xfrm>
            <a:off x="620280" y="0"/>
            <a:ext cx="4874433" cy="6858000"/>
          </a:xfrm>
          <a:prstGeom prst="rect">
            <a:avLst/>
          </a:prstGeom>
        </p:spPr>
      </p:pic>
      <p:pic>
        <p:nvPicPr>
          <p:cNvPr id="5" name="Image 4"/>
          <p:cNvPicPr/>
          <p:nvPr/>
        </p:nvPicPr>
        <p:blipFill>
          <a:blip r:embed="rId3"/>
          <a:stretch>
            <a:fillRect/>
          </a:stretch>
        </p:blipFill>
        <p:spPr>
          <a:xfrm>
            <a:off x="6098368" y="-4445"/>
            <a:ext cx="4741430" cy="6862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9232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24266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20178</TotalTime>
  <Words>756</Words>
  <Application>Microsoft Office PowerPoint</Application>
  <PresentationFormat>Grand écran</PresentationFormat>
  <Paragraphs>228</Paragraphs>
  <Slides>16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Thème Office</vt:lpstr>
      <vt:lpstr>Conseil de l’ED biologie santé</vt:lpstr>
      <vt:lpstr>Ordre du jour</vt:lpstr>
      <vt:lpstr>Présentation PowerPoint</vt:lpstr>
      <vt:lpstr>Nantes</vt:lpstr>
      <vt:lpstr>Présentation PowerPoint</vt:lpstr>
      <vt:lpstr>Compte rendu de la Journée Scientifique de l’école doctorale Biologie-Santé 2024 (JBS 2024)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Des nouvelles formations sur l’ED BS </vt:lpstr>
      <vt:lpstr>Présentation PowerPoint</vt:lpstr>
      <vt:lpstr>Présentation PowerPoint</vt:lpstr>
      <vt:lpstr>VAE Emilie Roy-Vessieres</vt:lpstr>
      <vt:lpstr>Conseils 2025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Conseil de l’ED biologie santé</dc:title>
  <dc:creator>Xavier Prieur</dc:creator>
  <cp:lastModifiedBy>Stéphanie REGERE</cp:lastModifiedBy>
  <cp:revision>47</cp:revision>
  <dcterms:created xsi:type="dcterms:W3CDTF">2023-06-20T16:56:49Z</dcterms:created>
  <dcterms:modified xsi:type="dcterms:W3CDTF">2026-03-04T11:24:07Z</dcterms:modified>
</cp:coreProperties>
</file>