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4" r:id="rId14"/>
    <p:sldId id="275" r:id="rId15"/>
    <p:sldId id="262" r:id="rId16"/>
    <p:sldId id="258" r:id="rId17"/>
  </p:sldIdLst>
  <p:sldSz cx="12192000" cy="6858000"/>
  <p:notesSz cx="6858000" cy="9144000"/>
  <p:defaultTextStyle>
    <a:defPPr>
      <a:defRPr lang="fr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6405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78966-4F37-DA3E-5675-04939D97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22FDA8-2E51-7F03-F3F3-F0BCDE3A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3EF51-783F-065E-915B-900B48D6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B724CC-6029-A47E-840B-850FAFF9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EC1E1-F0D0-BC89-D062-59165409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1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0AB89-56A8-BB93-1E37-ABB95A6F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B3AF7C-6F47-6571-1FDF-0F77152E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C7EB6-1136-4CC7-A95C-6340B4BF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77163-5BB9-2D18-44D4-5ED5C8FE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7F546-2578-111F-3906-C5677D60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6DE973-4B4A-6D1A-9430-35F5220A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6DAD63-8497-A4CB-4F0A-B1BCEACA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7A815-B646-D662-CE8E-F06659B5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A213F-ACCA-F6E9-F170-82D40D22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C6766-C917-8C2B-43EE-99C32471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0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85F92-0B9C-A092-0D72-69B475A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F347F-0583-16FF-0E03-C4C123E3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07EC4-6E79-D887-7332-5D1006D7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E59E8-D901-2CA3-5574-7D75F24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A080E-D8BE-7836-7184-85FC2012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30013-38C2-D1E0-95B5-C393C61E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6251B6-6CF3-97A4-657B-65551188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24490-6EB1-EEE8-1399-06F96C75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F3160-7D27-44AA-4736-3EEEB7E1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E28B2-8F9D-DF1A-6987-AF8ED3F9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86A9E-F677-42DE-274F-326531B0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20B20-D548-1F69-7EDC-D98FFB89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75EFF-E79E-EBC9-C7F2-00753758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B910C0-7664-4D45-C2A4-1741BC60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9F3325-5317-125E-686B-467AD8F1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37C95-E1E8-A95E-3D1E-C1D8CBD6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4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838DC-7AFB-ADA4-335C-E507FBBD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CBD95C-CD5E-FA80-E3B1-2CE336B5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C9B763-1B10-C75B-4573-829B62751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79A39D-B382-C233-1188-1083607E8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085A6A-C451-E459-8DE5-66CF6D2DE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7F0FC9-F7F2-3D38-C39E-97F11C58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8262F8-62F1-6459-1513-616C66CF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894D9A-7193-A54B-817B-95F048CA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8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64008-33D2-F35C-DAAC-1C0DC262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902307-C9A1-63AD-749E-ECCB582F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9B9C6-C537-FDAC-4F27-B69FB6A5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FEB20-8DA7-183E-EA57-63D8BAA4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29894F-ABCE-D185-5C7D-96760705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89C827-D069-A8AF-9541-B6BBECFB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EF2BF-7234-D731-2882-1B865D71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684CC-11AA-C860-052C-D2593BEC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5E462-A18E-E347-911F-E3378E0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98736-852B-0FD6-C068-F1FD3CF87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BE3C55-45BB-7BF4-562C-9D4CB71A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319F9-24D6-6BA9-9C1D-6038B26C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1CFD43-CFB5-94DB-6A36-E9EEAA8A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22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04F67-1499-BBF6-B3E3-0FEE50F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4AC7D8-9393-EEBE-A54C-B1FAB63B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5808C-EB60-AD1A-A2A9-FA2337E25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77707-A045-AB71-23A1-AF44F51A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5A807-F13B-7BD7-A6CB-F4AC3EEB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AD4B0-4A85-E0BF-6DAA-510FA5D0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2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8E07FE-CA09-E324-B6F6-B3AC1E2E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2220B-F5D4-7F15-BD36-5D514184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D8AC4-58AE-E5D1-6D58-FA0BDBF7E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4769C-D19E-D223-2A29-ED21D41E6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232B7C-2E40-42C3-AB16-0214EA6C3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A4075-E1E9-D589-C7B4-165DB0830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572"/>
            <a:ext cx="9144000" cy="2387600"/>
          </a:xfrm>
        </p:spPr>
        <p:txBody>
          <a:bodyPr/>
          <a:lstStyle/>
          <a:p>
            <a:r>
              <a:rPr lang="fr-FR" dirty="0"/>
              <a:t>Conseil de l’ED biologie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39E2EB-0DD3-58F4-BF3A-8152CB46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247"/>
            <a:ext cx="9144000" cy="1655762"/>
          </a:xfrm>
        </p:spPr>
        <p:txBody>
          <a:bodyPr/>
          <a:lstStyle/>
          <a:p>
            <a:r>
              <a:rPr lang="fr-FR" dirty="0"/>
              <a:t>03/07/204, Nantes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0F294D-6171-1B59-D697-60C2FC4D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0"/>
            <a:ext cx="7251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:\Users\linda.grimaud\Documents\Administratif\ED BS\2023-2024\Photos\der jds et doctorant\Day\20240416_0855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"/>
          <a:stretch/>
        </p:blipFill>
        <p:spPr bwMode="auto">
          <a:xfrm>
            <a:off x="267999" y="163570"/>
            <a:ext cx="5417906" cy="2707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Image 9" descr="C:\Users\linda.grimaud\Documents\Administratif\ED BS\2023-2024\Photos\der jds et doctorant\Day\20240416_142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76" y="1014008"/>
            <a:ext cx="2762885" cy="4677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Image 10" descr="C:\Users\linda.grimaud\Documents\Administratif\ED BS\2023-2024\Photos\der jds et doctorant\Social event\IMG_199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 bwMode="auto">
          <a:xfrm>
            <a:off x="6585672" y="3911137"/>
            <a:ext cx="5409594" cy="27397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Image 11" descr="C:\Users\linda.grimaud\Documents\Administratif\ED BS\2023-2024\Photos\der jds et doctorant\Social event\IMG_2012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5" y="4903644"/>
            <a:ext cx="2783840" cy="1855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 12" descr="C:\Users\linda.grimaud\Documents\Administratif\ED BS\2023-2024\Photos\der jds et doctorant\Day\20240416_11065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6"/>
          <a:stretch/>
        </p:blipFill>
        <p:spPr bwMode="auto">
          <a:xfrm>
            <a:off x="819759" y="2667606"/>
            <a:ext cx="2708275" cy="3524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Image 13" descr="C:\Users\linda.grimaud\Documents\Administratif\ED BS\2023-2024\Photos\der jds et doctorant\Day\20240416_18575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r="16660"/>
          <a:stretch/>
        </p:blipFill>
        <p:spPr bwMode="auto">
          <a:xfrm>
            <a:off x="6497465" y="71179"/>
            <a:ext cx="3868507" cy="29124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C:\Users\linda.grimaud\Documents\Administratif\ED BS\2023-2024\Photos\der jds et doctorant\Day\20240416_185705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7876"/>
          <a:stretch/>
        </p:blipFill>
        <p:spPr bwMode="auto">
          <a:xfrm rot="5400000">
            <a:off x="9548928" y="2051917"/>
            <a:ext cx="2528338" cy="18633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83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032000" y="719666"/>
          <a:ext cx="8128000" cy="5186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617984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64863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A conserver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Propositions</a:t>
                      </a:r>
                    </a:p>
                  </a:txBody>
                  <a:tcPr>
                    <a:solidFill>
                      <a:srgbClr val="56A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55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  <a:r>
                        <a:rPr lang="fr-FR" baseline="0" dirty="0"/>
                        <a:t> : 1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Lieu entre Angers et Nantes (Budget?)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2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Session « Après la thèse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  <a:r>
                        <a:rPr lang="fr-FR" baseline="0" dirty="0"/>
                        <a:t> de présentation des orateurs moins longue avec temps de discussion augmenté. Ateliers?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2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Communications</a:t>
                      </a:r>
                      <a:r>
                        <a:rPr lang="fr-FR" baseline="0" dirty="0"/>
                        <a:t> orales des doctorants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Doctorants</a:t>
                      </a:r>
                      <a:r>
                        <a:rPr lang="fr-FR" baseline="0" dirty="0"/>
                        <a:t>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baseline="0" dirty="0"/>
                        <a:t> année : </a:t>
                      </a:r>
                      <a:r>
                        <a:rPr lang="fr-FR" dirty="0"/>
                        <a:t>3</a:t>
                      </a:r>
                      <a:r>
                        <a:rPr lang="fr-FR" baseline="0" dirty="0"/>
                        <a:t>-5 minutes</a:t>
                      </a:r>
                    </a:p>
                    <a:p>
                      <a:r>
                        <a:rPr lang="fr-FR" baseline="0" dirty="0"/>
                        <a:t>Doctorants 3</a:t>
                      </a:r>
                      <a:r>
                        <a:rPr lang="fr-FR" baseline="30000" dirty="0"/>
                        <a:t>ème</a:t>
                      </a:r>
                      <a:r>
                        <a:rPr lang="fr-FR" baseline="0" dirty="0"/>
                        <a:t> année : 10 minutes</a:t>
                      </a:r>
                    </a:p>
                    <a:p>
                      <a:r>
                        <a:rPr lang="fr-FR" baseline="0" dirty="0"/>
                        <a:t>Tables-rondes par thématique?</a:t>
                      </a:r>
                    </a:p>
                    <a:p>
                      <a:r>
                        <a:rPr lang="fr-FR" baseline="0" dirty="0"/>
                        <a:t>Choix à l’inscription sur le site internet?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8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« vraie » session sans pause café avec jury</a:t>
                      </a:r>
                      <a:r>
                        <a:rPr lang="fr-FR" baseline="0" dirty="0"/>
                        <a:t> (extérieur?)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Un</a:t>
                      </a:r>
                      <a:r>
                        <a:rPr lang="fr-FR" baseline="0" dirty="0"/>
                        <a:t> seul conférencier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 assez générale? Prix Inserm?</a:t>
                      </a:r>
                    </a:p>
                    <a:p>
                      <a:r>
                        <a:rPr lang="fr-FR" dirty="0"/>
                        <a:t>Ancien doctorant</a:t>
                      </a:r>
                      <a:r>
                        <a:rPr lang="fr-FR" baseline="0" dirty="0"/>
                        <a:t> ayant reçu un prix lors de sa thèse?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Soirée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Sur inscription?</a:t>
                      </a:r>
                    </a:p>
                    <a:p>
                      <a:r>
                        <a:rPr lang="fr-FR" dirty="0"/>
                        <a:t>Temps d’échange sans présentations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02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19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E4DEA-90B6-A6CF-920F-8E2F9C93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nouvelles formations sur l’ED BS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9088C-2B82-F2A3-95F1-C34257A2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Formation microscopie </a:t>
            </a:r>
            <a:r>
              <a:rPr lang="fr-FR" dirty="0" err="1"/>
              <a:t>Vibrationelle</a:t>
            </a:r>
            <a:r>
              <a:rPr lang="fr-FR" dirty="0"/>
              <a:t> et </a:t>
            </a:r>
            <a:r>
              <a:rPr lang="fr-FR" dirty="0" err="1"/>
              <a:t>éléctronique;entrée</a:t>
            </a:r>
            <a:r>
              <a:rPr lang="fr-FR" dirty="0"/>
              <a:t> sur </a:t>
            </a:r>
            <a:r>
              <a:rPr lang="fr-FR" dirty="0" err="1"/>
              <a:t>amethis</a:t>
            </a:r>
            <a:r>
              <a:rPr lang="fr-FR" dirty="0"/>
              <a:t>, session en attente (Nantes et Angers)</a:t>
            </a:r>
          </a:p>
          <a:p>
            <a:r>
              <a:rPr lang="fr-FR" dirty="0"/>
              <a:t>Vésicule extra cellulaire (EUR) : a eu lieu à Nantes en Juin, 11 </a:t>
            </a:r>
            <a:r>
              <a:rPr lang="fr-FR" dirty="0" err="1"/>
              <a:t>inscrit.es</a:t>
            </a:r>
            <a:endParaRPr lang="fr-FR" dirty="0"/>
          </a:p>
          <a:p>
            <a:r>
              <a:rPr lang="fr-FR" dirty="0"/>
              <a:t>Bio-analyse : Niveau I ouvert; Niveau II ouverture prévue en Juin; Niveau III à finaliser ( Nantes)</a:t>
            </a:r>
          </a:p>
          <a:p>
            <a:r>
              <a:rPr lang="fr-FR" dirty="0"/>
              <a:t>Séquençage haut débit : fiche finalisée à créer sous </a:t>
            </a:r>
            <a:r>
              <a:rPr lang="fr-FR" dirty="0" err="1"/>
              <a:t>amethis</a:t>
            </a:r>
            <a:r>
              <a:rPr lang="fr-FR" dirty="0"/>
              <a:t>, à Angers en </a:t>
            </a:r>
            <a:r>
              <a:rPr lang="fr-FR" dirty="0" err="1"/>
              <a:t>nov</a:t>
            </a:r>
            <a:r>
              <a:rPr lang="fr-FR" dirty="0"/>
              <a:t> 2024 </a:t>
            </a:r>
          </a:p>
          <a:p>
            <a:r>
              <a:rPr lang="fr-FR" dirty="0"/>
              <a:t>Sexe et genre en recherche biomédicale :  lancement prochaine rentrée, sessions </a:t>
            </a:r>
            <a:r>
              <a:rPr lang="fr-FR" dirty="0" err="1"/>
              <a:t>prevues</a:t>
            </a:r>
            <a:r>
              <a:rPr lang="fr-FR" dirty="0"/>
              <a:t> en </a:t>
            </a:r>
            <a:r>
              <a:rPr lang="fr-FR" dirty="0" err="1"/>
              <a:t>nov</a:t>
            </a:r>
            <a:r>
              <a:rPr lang="fr-FR" dirty="0"/>
              <a:t> et </a:t>
            </a:r>
            <a:r>
              <a:rPr lang="fr-FR" dirty="0" err="1"/>
              <a:t>dec</a:t>
            </a:r>
            <a:r>
              <a:rPr lang="fr-FR" dirty="0"/>
              <a:t> 2024, fiches en cours de finalisation pour juillet, création </a:t>
            </a:r>
            <a:r>
              <a:rPr lang="fr-FR" dirty="0" err="1"/>
              <a:t>Amethis</a:t>
            </a:r>
            <a:r>
              <a:rPr lang="fr-FR" dirty="0"/>
              <a:t> en septembre</a:t>
            </a:r>
          </a:p>
        </p:txBody>
      </p:sp>
    </p:spTree>
    <p:extLst>
      <p:ext uri="{BB962C8B-B14F-4D97-AF65-F5344CB8AC3E}">
        <p14:creationId xmlns:p14="http://schemas.microsoft.com/office/powerpoint/2010/main" val="134280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580C6-D90D-8C48-B562-478639CE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6F2CC-64B9-064A-B3E1-7D282E90B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F81CF7-9701-924A-8E28-98F2EAA1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4" y="365125"/>
            <a:ext cx="12016651" cy="50020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706E2F-BB9C-DA4E-BB6D-EF15E41D134B}"/>
              </a:ext>
            </a:extLst>
          </p:cNvPr>
          <p:cNvSpPr txBox="1"/>
          <p:nvPr/>
        </p:nvSpPr>
        <p:spPr>
          <a:xfrm>
            <a:off x="4969565" y="5502067"/>
            <a:ext cx="181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Merci Stéphanie!</a:t>
            </a:r>
          </a:p>
        </p:txBody>
      </p:sp>
    </p:spTree>
    <p:extLst>
      <p:ext uri="{BB962C8B-B14F-4D97-AF65-F5344CB8AC3E}">
        <p14:creationId xmlns:p14="http://schemas.microsoft.com/office/powerpoint/2010/main" val="112052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CBB3F-DE3D-5C4B-A952-C7FB7DEC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3BBDA-96F0-7C45-986F-982F73F3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7B15A4-83B9-FB4D-8E22-FD8D6552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89" y="0"/>
            <a:ext cx="492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D595E-8945-8FB1-DBB7-BA28B1D0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VAE Emilie Roy-</a:t>
            </a:r>
            <a:r>
              <a:rPr lang="fr-FR" dirty="0" err="1"/>
              <a:t>Vessieres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61F8E-638E-133B-088D-A61387FA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Ingénieur d’études depuis 2006 à MITOVASC</a:t>
            </a:r>
          </a:p>
          <a:p>
            <a:r>
              <a:rPr lang="fr-FR" dirty="0"/>
              <a:t>Responsable technique de la plateforme </a:t>
            </a:r>
            <a:r>
              <a:rPr lang="fr-FR" dirty="0" err="1"/>
              <a:t>CarFi</a:t>
            </a:r>
            <a:r>
              <a:rPr lang="fr-FR" dirty="0"/>
              <a:t> (</a:t>
            </a:r>
            <a:r>
              <a:rPr lang="fr-FR" dirty="0" err="1"/>
              <a:t>CardioVascular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In vitro)</a:t>
            </a:r>
          </a:p>
          <a:p>
            <a:r>
              <a:rPr lang="fr-FR" dirty="0"/>
              <a:t>Développement technique dans son domaine</a:t>
            </a:r>
          </a:p>
          <a:p>
            <a:r>
              <a:rPr lang="fr-FR" dirty="0"/>
              <a:t>Volonté de devenir IR</a:t>
            </a:r>
          </a:p>
          <a:p>
            <a:r>
              <a:rPr lang="fr-FR" dirty="0"/>
              <a:t>Deux projets ANR avec une implication forte : mise au point technique pour répondre à une question scientifique</a:t>
            </a:r>
          </a:p>
          <a:p>
            <a:r>
              <a:rPr lang="fr-FR" dirty="0"/>
              <a:t>47 AO, 8 en premier, dont un e-life</a:t>
            </a:r>
          </a:p>
          <a:p>
            <a:r>
              <a:rPr lang="fr-FR" dirty="0"/>
              <a:t>3 Com orale</a:t>
            </a:r>
          </a:p>
          <a:p>
            <a:r>
              <a:rPr lang="fr-FR" dirty="0"/>
              <a:t>4 posters</a:t>
            </a:r>
          </a:p>
          <a:p>
            <a:r>
              <a:rPr lang="fr-FR" dirty="0"/>
              <a:t>Cohérence thématique très forte et diversité </a:t>
            </a:r>
            <a:r>
              <a:rPr lang="fr-FR"/>
              <a:t>des approches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12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Lundi 14/10/24 Angers matin 10h00</a:t>
            </a:r>
          </a:p>
          <a:p>
            <a:r>
              <a:rPr lang="fr-FR" dirty="0"/>
              <a:t>Lundi 13/01 Visio 14h00</a:t>
            </a:r>
          </a:p>
          <a:p>
            <a:r>
              <a:rPr lang="fr-FR" dirty="0"/>
              <a:t>Lundi 31/03 14h00</a:t>
            </a:r>
          </a:p>
          <a:p>
            <a:r>
              <a:rPr lang="fr-FR" dirty="0"/>
              <a:t>Mercredi 2/07 Nantes 10h00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Procédure de sélection 2024</a:t>
            </a:r>
          </a:p>
          <a:p>
            <a:r>
              <a:rPr lang="fr-FR" dirty="0"/>
              <a:t>Les journées scientifiques : bilan 2024 et perspectives 2025</a:t>
            </a:r>
          </a:p>
          <a:p>
            <a:r>
              <a:rPr lang="fr-FR" dirty="0"/>
              <a:t>Formations : mise en place</a:t>
            </a:r>
          </a:p>
          <a:p>
            <a:r>
              <a:rPr lang="fr-FR" dirty="0"/>
              <a:t>Dossier de VAE</a:t>
            </a:r>
          </a:p>
          <a:p>
            <a:r>
              <a:rPr lang="fr-FR" b="1" dirty="0"/>
              <a:t>Annonce :  15 septembre Correction du RI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4704FF-62D9-E0E9-9308-89319FC4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144236"/>
            <a:ext cx="3251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6976165-5271-651D-2DEB-4CDA7655C476}"/>
              </a:ext>
            </a:extLst>
          </p:cNvPr>
          <p:cNvSpPr txBox="1"/>
          <p:nvPr/>
        </p:nvSpPr>
        <p:spPr>
          <a:xfrm>
            <a:off x="4551355" y="293076"/>
            <a:ext cx="315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/>
              <a:t>Concours site Angers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FFEE5E-1A3A-C88E-DD9F-1C536C0F9183}"/>
              </a:ext>
            </a:extLst>
          </p:cNvPr>
          <p:cNvSpPr txBox="1"/>
          <p:nvPr/>
        </p:nvSpPr>
        <p:spPr>
          <a:xfrm>
            <a:off x="4365788" y="912070"/>
            <a:ext cx="348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4 CDE / 11 candidats auditionnés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6B70488-A003-0BAA-E509-62BFF522CA6F}"/>
              </a:ext>
            </a:extLst>
          </p:cNvPr>
          <p:cNvGraphicFramePr>
            <a:graphicFrameLocks noGrp="1"/>
          </p:cNvGraphicFramePr>
          <p:nvPr/>
        </p:nvGraphicFramePr>
        <p:xfrm>
          <a:off x="9704615" y="436339"/>
          <a:ext cx="2349500" cy="162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00">
                  <a:extLst>
                    <a:ext uri="{9D8B030D-6E8A-4147-A177-3AD203B41FA5}">
                      <a16:colId xmlns:a16="http://schemas.microsoft.com/office/drawing/2014/main" val="454587767"/>
                    </a:ext>
                  </a:extLst>
                </a:gridCol>
                <a:gridCol w="799020">
                  <a:extLst>
                    <a:ext uri="{9D8B030D-6E8A-4147-A177-3AD203B41FA5}">
                      <a16:colId xmlns:a16="http://schemas.microsoft.com/office/drawing/2014/main" val="3530186409"/>
                    </a:ext>
                  </a:extLst>
                </a:gridCol>
                <a:gridCol w="532680">
                  <a:extLst>
                    <a:ext uri="{9D8B030D-6E8A-4147-A177-3AD203B41FA5}">
                      <a16:colId xmlns:a16="http://schemas.microsoft.com/office/drawing/2014/main" val="347396189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BECK</a:t>
                      </a:r>
                      <a:endParaRPr lang="fr-FR" sz="12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Sarah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97185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BOSCH</a:t>
                      </a:r>
                      <a:endParaRPr lang="fr-FR" sz="12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Steffi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341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BERTHELOT</a:t>
                      </a:r>
                      <a:endParaRPr lang="fr-FR" sz="12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Laureline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7222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DESCATHAT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Alexis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Angers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198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PAPON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Nicolas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Angers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2315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highlight>
                            <a:srgbClr val="FCE4D6"/>
                          </a:highlight>
                        </a:rPr>
                        <a:t>MUNIER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  <a:highlight>
                            <a:srgbClr val="FCE4D6"/>
                          </a:highlight>
                        </a:rPr>
                        <a:t>Mathilde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Angers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4218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highlight>
                            <a:srgbClr val="FCE4D6"/>
                          </a:highlight>
                        </a:rPr>
                        <a:t>CALVIGNAC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  <a:highlight>
                            <a:srgbClr val="FCE4D6"/>
                          </a:highlight>
                        </a:rPr>
                        <a:t>Brice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Angers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09764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GIRAUD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Sandrine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Angers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86774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1FF77E2-12F7-C0E8-45E8-90E4C9160D30}"/>
              </a:ext>
            </a:extLst>
          </p:cNvPr>
          <p:cNvSpPr txBox="1"/>
          <p:nvPr/>
        </p:nvSpPr>
        <p:spPr>
          <a:xfrm>
            <a:off x="9660167" y="30721"/>
            <a:ext cx="60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Jury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3A178CF-E266-6A62-6169-B3C0FBCE2F04}"/>
              </a:ext>
            </a:extLst>
          </p:cNvPr>
          <p:cNvGraphicFramePr>
            <a:graphicFrameLocks noGrp="1"/>
          </p:cNvGraphicFramePr>
          <p:nvPr/>
        </p:nvGraphicFramePr>
        <p:xfrm>
          <a:off x="137885" y="2219419"/>
          <a:ext cx="5471916" cy="2494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607">
                  <a:extLst>
                    <a:ext uri="{9D8B030D-6E8A-4147-A177-3AD203B41FA5}">
                      <a16:colId xmlns:a16="http://schemas.microsoft.com/office/drawing/2014/main" val="1804168849"/>
                    </a:ext>
                  </a:extLst>
                </a:gridCol>
                <a:gridCol w="979151">
                  <a:extLst>
                    <a:ext uri="{9D8B030D-6E8A-4147-A177-3AD203B41FA5}">
                      <a16:colId xmlns:a16="http://schemas.microsoft.com/office/drawing/2014/main" val="3932347029"/>
                    </a:ext>
                  </a:extLst>
                </a:gridCol>
                <a:gridCol w="827050">
                  <a:extLst>
                    <a:ext uri="{9D8B030D-6E8A-4147-A177-3AD203B41FA5}">
                      <a16:colId xmlns:a16="http://schemas.microsoft.com/office/drawing/2014/main" val="2635643909"/>
                    </a:ext>
                  </a:extLst>
                </a:gridCol>
                <a:gridCol w="1341563">
                  <a:extLst>
                    <a:ext uri="{9D8B030D-6E8A-4147-A177-3AD203B41FA5}">
                      <a16:colId xmlns:a16="http://schemas.microsoft.com/office/drawing/2014/main" val="1652745625"/>
                    </a:ext>
                  </a:extLst>
                </a:gridCol>
                <a:gridCol w="1411545">
                  <a:extLst>
                    <a:ext uri="{9D8B030D-6E8A-4147-A177-3AD203B41FA5}">
                      <a16:colId xmlns:a16="http://schemas.microsoft.com/office/drawing/2014/main" val="90153275"/>
                    </a:ext>
                  </a:extLst>
                </a:gridCol>
              </a:tblGrid>
              <a:tr h="2773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GOURHAND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Clara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</a:rPr>
                        <a:t>L Loufrani</a:t>
                      </a:r>
                      <a:endParaRPr lang="fr-F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CARME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178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BARBOTIN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Mathis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Garcion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GLIAD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3425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MENIER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Camille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Lepeltier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5335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NANDRAJOG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Abhinandan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 Bastiat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620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PINON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Romain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Vidi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/Y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Delneste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569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LAKAS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Abdenour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Letournel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897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DUVERGER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Solène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Desquiret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Mitolab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720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TAPON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Julie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 Jeannin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478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LEMEUNIER-LELIEVRE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Thomas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Luque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-Paz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803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TRINH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Thu Ha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 Ferré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Mitolab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2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VINCENT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Théo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 Faure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POPS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91671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B48A845-A31D-6F51-1471-ECD03B25EA2F}"/>
              </a:ext>
            </a:extLst>
          </p:cNvPr>
          <p:cNvSpPr txBox="1"/>
          <p:nvPr/>
        </p:nvSpPr>
        <p:spPr>
          <a:xfrm flipH="1">
            <a:off x="137885" y="1708183"/>
            <a:ext cx="520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Classement à l’issu de l’oral (40%M2 + 60% oral)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2CD189-FBA9-532A-EB60-4DF876C3F79E}"/>
              </a:ext>
            </a:extLst>
          </p:cNvPr>
          <p:cNvSpPr txBox="1"/>
          <p:nvPr/>
        </p:nvSpPr>
        <p:spPr>
          <a:xfrm flipH="1">
            <a:off x="6132535" y="2962487"/>
            <a:ext cx="520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Classement validé par l’UA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2AB4C77-B6A2-F925-B0BB-6D7B1111F884}"/>
              </a:ext>
            </a:extLst>
          </p:cNvPr>
          <p:cNvGraphicFramePr>
            <a:graphicFrameLocks noGrp="1"/>
          </p:cNvGraphicFramePr>
          <p:nvPr/>
        </p:nvGraphicFramePr>
        <p:xfrm>
          <a:off x="6130441" y="3466468"/>
          <a:ext cx="5471916" cy="2409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607">
                  <a:extLst>
                    <a:ext uri="{9D8B030D-6E8A-4147-A177-3AD203B41FA5}">
                      <a16:colId xmlns:a16="http://schemas.microsoft.com/office/drawing/2014/main" val="1804168849"/>
                    </a:ext>
                  </a:extLst>
                </a:gridCol>
                <a:gridCol w="896900">
                  <a:extLst>
                    <a:ext uri="{9D8B030D-6E8A-4147-A177-3AD203B41FA5}">
                      <a16:colId xmlns:a16="http://schemas.microsoft.com/office/drawing/2014/main" val="3932347029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635643909"/>
                    </a:ext>
                  </a:extLst>
                </a:gridCol>
                <a:gridCol w="1347349">
                  <a:extLst>
                    <a:ext uri="{9D8B030D-6E8A-4147-A177-3AD203B41FA5}">
                      <a16:colId xmlns:a16="http://schemas.microsoft.com/office/drawing/2014/main" val="1652745625"/>
                    </a:ext>
                  </a:extLst>
                </a:gridCol>
                <a:gridCol w="1411545">
                  <a:extLst>
                    <a:ext uri="{9D8B030D-6E8A-4147-A177-3AD203B41FA5}">
                      <a16:colId xmlns:a16="http://schemas.microsoft.com/office/drawing/2014/main" val="90153275"/>
                    </a:ext>
                  </a:extLst>
                </a:gridCol>
              </a:tblGrid>
              <a:tr h="1640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GOURHAND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Clara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</a:rPr>
                        <a:t>L Loufrani</a:t>
                      </a:r>
                      <a:endParaRPr lang="fr-FR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CARME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178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BARBOTIN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Mathis</a:t>
                      </a:r>
                      <a:endParaRPr lang="fr-FR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Garcion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GLIAD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425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MENIER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Camille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Lepeltier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335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PINON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Romain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Vidi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/Y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Delneste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620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NANDRAJOG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Abhinandan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Bastiat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569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LAKAS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Abdenour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Letournel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897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DUVERGER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Solène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Desquiret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Mitolab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720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TAPON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Julie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 Jeannin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478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LEMEUNIER-LELIEVRE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Thomas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Luque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-Paz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 4 CRCI2NA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803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TRINH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Thu Ha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 Ferré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Mitolab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(MITOVASC)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2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VINCENT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Théo</a:t>
                      </a:r>
                      <a:endParaRPr lang="fr-FR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 Faure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POPS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9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00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6CACE-FAD4-DFDF-EFAE-438C225E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27636-80D7-923A-FA32-616B3E47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34 candidatures, 5 désistements</a:t>
            </a:r>
          </a:p>
          <a:p>
            <a:r>
              <a:rPr lang="fr-FR" dirty="0"/>
              <a:t>22 retenues à l’oral</a:t>
            </a:r>
          </a:p>
          <a:p>
            <a:r>
              <a:rPr lang="fr-FR" dirty="0"/>
              <a:t>1 désistement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9BED5A5-05DB-52DF-0CEF-407F1CB78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40450"/>
              </p:ext>
            </p:extLst>
          </p:nvPr>
        </p:nvGraphicFramePr>
        <p:xfrm>
          <a:off x="7598924" y="1499527"/>
          <a:ext cx="3522912" cy="3858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165">
                  <a:extLst>
                    <a:ext uri="{9D8B030D-6E8A-4147-A177-3AD203B41FA5}">
                      <a16:colId xmlns:a16="http://schemas.microsoft.com/office/drawing/2014/main" val="1709824889"/>
                    </a:ext>
                  </a:extLst>
                </a:gridCol>
                <a:gridCol w="945759">
                  <a:extLst>
                    <a:ext uri="{9D8B030D-6E8A-4147-A177-3AD203B41FA5}">
                      <a16:colId xmlns:a16="http://schemas.microsoft.com/office/drawing/2014/main" val="2377386693"/>
                    </a:ext>
                  </a:extLst>
                </a:gridCol>
                <a:gridCol w="1755988">
                  <a:extLst>
                    <a:ext uri="{9D8B030D-6E8A-4147-A177-3AD203B41FA5}">
                      <a16:colId xmlns:a16="http://schemas.microsoft.com/office/drawing/2014/main" val="1019473985"/>
                    </a:ext>
                  </a:extLst>
                </a:gridCol>
              </a:tblGrid>
              <a:tr h="623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</a:t>
                      </a:r>
                      <a:r>
                        <a:rPr lang="en-GB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Guiner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Caroline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627091806"/>
                  </a:ext>
                </a:extLst>
              </a:tr>
              <a:tr h="623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Eyer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Joel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2284502188"/>
                  </a:ext>
                </a:extLst>
              </a:tr>
              <a:tr h="623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Libouban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Hélène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Rmes</a:t>
                      </a:r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/REGOS Angers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2146389353"/>
                  </a:ext>
                </a:extLst>
              </a:tr>
              <a:tr h="437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Fradin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Delphine</a:t>
                      </a: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CRCI2NA</a:t>
                      </a: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3950368036"/>
                  </a:ext>
                </a:extLst>
              </a:tr>
              <a:tr h="609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Derkinderen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Malvyne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541619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Vince</a:t>
                      </a: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CRTI</a:t>
                      </a: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126919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 May</a:t>
                      </a: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Cédric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ITX</a:t>
                      </a: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3347239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Lelievere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Eric</a:t>
                      </a:r>
                    </a:p>
                  </a:txBody>
                  <a:tcPr marL="9167" marR="9167" marT="91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CRCI2NA</a:t>
                      </a:r>
                    </a:p>
                  </a:txBody>
                  <a:tcPr marL="9167" marR="9167" marT="9167" marB="0" anchor="b"/>
                </a:tc>
                <a:extLst>
                  <a:ext uri="{0D108BD9-81ED-4DB2-BD59-A6C34878D82A}">
                    <a16:rowId xmlns:a16="http://schemas.microsoft.com/office/drawing/2014/main" val="254970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9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AD2C0-FBEE-D54F-2CA4-379FF0CB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0F9726-C614-237B-A1C5-A021B4698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" y="194553"/>
            <a:ext cx="12186956" cy="6089514"/>
          </a:xfrm>
        </p:spPr>
      </p:pic>
    </p:spTree>
    <p:extLst>
      <p:ext uri="{BB962C8B-B14F-4D97-AF65-F5344CB8AC3E}">
        <p14:creationId xmlns:p14="http://schemas.microsoft.com/office/powerpoint/2010/main" val="329270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43" y="3152475"/>
            <a:ext cx="7825774" cy="1855976"/>
          </a:xfrm>
        </p:spPr>
        <p:txBody>
          <a:bodyPr anchor="b">
            <a:normAutofit/>
          </a:bodyPr>
          <a:lstStyle/>
          <a:p>
            <a:r>
              <a:rPr lang="fr-FR" sz="3800" b="1" dirty="0">
                <a:solidFill>
                  <a:srgbClr val="56A891"/>
                </a:solidFill>
              </a:rPr>
              <a:t>Compte rendu de la Journée Scientifique de l’école doctorale Biologie-Santé 2024 (JBS 2024)</a:t>
            </a:r>
            <a:endParaRPr lang="fr-FR" sz="3800" dirty="0">
              <a:solidFill>
                <a:srgbClr val="56A89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9" r="45088" b="9925"/>
          <a:stretch/>
        </p:blipFill>
        <p:spPr>
          <a:xfrm>
            <a:off x="2087218" y="5671930"/>
            <a:ext cx="4621153" cy="11232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43244"/>
          <a:stretch/>
        </p:blipFill>
        <p:spPr>
          <a:xfrm>
            <a:off x="8337669" y="5584719"/>
            <a:ext cx="1666105" cy="12218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b="57439"/>
          <a:stretch/>
        </p:blipFill>
        <p:spPr>
          <a:xfrm>
            <a:off x="6605872" y="5693868"/>
            <a:ext cx="1731797" cy="952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/>
        </p:blipFill>
        <p:spPr>
          <a:xfrm>
            <a:off x="-100287" y="-130497"/>
            <a:ext cx="6584213" cy="294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48" y="-1"/>
            <a:ext cx="5955053" cy="28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4020" y="1898181"/>
            <a:ext cx="7394713" cy="4047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106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doctorants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98</a:t>
            </a:r>
            <a:r>
              <a:rPr lang="fr-FR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résumés déposés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10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présentations orales 10 minutes + 5 minutes de questions 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82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communications posters sur 3 sessions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intervenants extérieurs (Conférenciers invités)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4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intervenants extérieurs (Session « Après-thèse »)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Coût total 5468 € sans les sponsors, 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4968 €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avec les sponsors (Voir 	budget en annexe 2).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500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euros de sponsoring (</a:t>
            </a:r>
            <a:r>
              <a:rPr lang="fr-FR" dirty="0" err="1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Labex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Igo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) et une 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pause-café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financée 	(</a:t>
            </a:r>
            <a:r>
              <a:rPr lang="fr-FR" dirty="0" err="1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Grosseron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), 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500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euros de prix donnés par la SFR ICAT et la SFR </a:t>
            </a:r>
            <a:r>
              <a:rPr lang="fr-FR" dirty="0" err="1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Bonamy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goodies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par l’Inserm Grand ouest et l’entreprise </a:t>
            </a:r>
            <a:r>
              <a:rPr lang="fr-FR" dirty="0" err="1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Dutscher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•	</a:t>
            </a:r>
            <a:r>
              <a:rPr lang="fr-FR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50%</a:t>
            </a:r>
            <a:r>
              <a:rPr lang="fr-FR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de réponses à l’enquête de satisfaction (49 réponses)</a:t>
            </a:r>
          </a:p>
          <a:p>
            <a:pPr lvl="0" algn="just">
              <a:lnSpc>
                <a:spcPct val="107000"/>
              </a:lnSpc>
              <a:spcBef>
                <a:spcPts val="125"/>
              </a:spcBef>
              <a:spcAft>
                <a:spcPts val="0"/>
              </a:spcAft>
              <a:buSzPts val="1100"/>
              <a:tabLst>
                <a:tab pos="528955" algn="l"/>
                <a:tab pos="529590" algn="l"/>
              </a:tabLst>
            </a:pPr>
            <a:endParaRPr lang="fr-FR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 txBox="1">
            <a:spLocks/>
          </p:cNvSpPr>
          <p:nvPr/>
        </p:nvSpPr>
        <p:spPr>
          <a:xfrm>
            <a:off x="2274020" y="394324"/>
            <a:ext cx="7825774" cy="643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rgbClr val="56A891"/>
                </a:solidFill>
              </a:rPr>
              <a:t>Quelques chiffres</a:t>
            </a:r>
            <a:endParaRPr lang="fr-FR" sz="3800" dirty="0">
              <a:solidFill>
                <a:srgbClr val="56A89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611" y="68746"/>
            <a:ext cx="3980415" cy="11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0280" y="0"/>
            <a:ext cx="4874433" cy="6858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8368" y="-4445"/>
            <a:ext cx="4741430" cy="68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2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20178</TotalTime>
  <Words>756</Words>
  <Application>Microsoft Office PowerPoint</Application>
  <PresentationFormat>Grand écran</PresentationFormat>
  <Paragraphs>228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Conseil de l’ED biologie santé</vt:lpstr>
      <vt:lpstr>Ordre du jour</vt:lpstr>
      <vt:lpstr>Présentation PowerPoint</vt:lpstr>
      <vt:lpstr>Nantes</vt:lpstr>
      <vt:lpstr>Présentation PowerPoint</vt:lpstr>
      <vt:lpstr>Compte rendu de la Journée Scientifique de l’école doctorale Biologie-Santé 2024 (JBS 2024)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nouvelles formations sur l’ED BS </vt:lpstr>
      <vt:lpstr>Présentation PowerPoint</vt:lpstr>
      <vt:lpstr>Présentation PowerPoint</vt:lpstr>
      <vt:lpstr>VAE Emilie Roy-Vessieres</vt:lpstr>
      <vt:lpstr>Conseils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l’ED biologie santé</dc:title>
  <dc:creator>Xavier Prieur</dc:creator>
  <cp:lastModifiedBy>Stéphanie REGERE</cp:lastModifiedBy>
  <cp:revision>47</cp:revision>
  <dcterms:created xsi:type="dcterms:W3CDTF">2023-06-20T16:56:49Z</dcterms:created>
  <dcterms:modified xsi:type="dcterms:W3CDTF">2026-03-04T11:24:07Z</dcterms:modified>
</cp:coreProperties>
</file>