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0"/>
  </p:notesMasterIdLst>
  <p:sldIdLst>
    <p:sldId id="256" r:id="rId2"/>
    <p:sldId id="311" r:id="rId3"/>
    <p:sldId id="312" r:id="rId4"/>
    <p:sldId id="308" r:id="rId5"/>
    <p:sldId id="257" r:id="rId6"/>
    <p:sldId id="305" r:id="rId7"/>
    <p:sldId id="306" r:id="rId8"/>
    <p:sldId id="307" r:id="rId9"/>
    <p:sldId id="304" r:id="rId10"/>
    <p:sldId id="313" r:id="rId11"/>
    <p:sldId id="292" r:id="rId12"/>
    <p:sldId id="293" r:id="rId13"/>
    <p:sldId id="294" r:id="rId14"/>
    <p:sldId id="295" r:id="rId15"/>
    <p:sldId id="296" r:id="rId16"/>
    <p:sldId id="297" r:id="rId17"/>
    <p:sldId id="298" r:id="rId18"/>
    <p:sldId id="299" r:id="rId19"/>
    <p:sldId id="314" r:id="rId20"/>
    <p:sldId id="267" r:id="rId21"/>
    <p:sldId id="266" r:id="rId22"/>
    <p:sldId id="315" r:id="rId23"/>
    <p:sldId id="258" r:id="rId24"/>
    <p:sldId id="316" r:id="rId25"/>
    <p:sldId id="379" r:id="rId26"/>
    <p:sldId id="383" r:id="rId27"/>
    <p:sldId id="378" r:id="rId28"/>
    <p:sldId id="291" r:id="rId29"/>
  </p:sldIdLst>
  <p:sldSz cx="12192000" cy="6858000"/>
  <p:notesSz cx="6858000" cy="9144000"/>
  <p:defaultTextStyle>
    <a:defPPr>
      <a:defRPr lang="fr-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1B7A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3549"/>
    <p:restoredTop sz="96405"/>
  </p:normalViewPr>
  <p:slideViewPr>
    <p:cSldViewPr snapToGrid="0">
      <p:cViewPr varScale="1">
        <p:scale>
          <a:sx n="112" d="100"/>
          <a:sy n="112" d="100"/>
        </p:scale>
        <p:origin x="216" y="3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9630DDD-9DCD-F245-BC4A-906C2AEA0AED}" type="datetimeFigureOut">
              <a:rPr lang="fr-FR" smtClean="0"/>
              <a:t>02/07/2025</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21004A-A71A-E14D-A81B-632D4C7EEB93}" type="slidenum">
              <a:rPr lang="fr-FR" smtClean="0"/>
              <a:t>‹N°›</a:t>
            </a:fld>
            <a:endParaRPr lang="fr-FR"/>
          </a:p>
        </p:txBody>
      </p:sp>
    </p:spTree>
    <p:extLst>
      <p:ext uri="{BB962C8B-B14F-4D97-AF65-F5344CB8AC3E}">
        <p14:creationId xmlns:p14="http://schemas.microsoft.com/office/powerpoint/2010/main" val="19099290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E5A4C2-842C-A3FC-5EAA-8B6726D031E3}"/>
            </a:ext>
          </a:extLst>
        </p:cNvPr>
        <p:cNvGrpSpPr/>
        <p:nvPr/>
      </p:nvGrpSpPr>
      <p:grpSpPr bwMode="auto">
        <a:xfrm>
          <a:off x="0" y="0"/>
          <a:ext cx="0" cy="0"/>
          <a:chOff x="0" y="0"/>
          <a:chExt cx="0" cy="0"/>
        </a:xfrm>
      </p:grpSpPr>
      <p:sp>
        <p:nvSpPr>
          <p:cNvPr id="2" name="Slide Image Placeholder 1">
            <a:extLst>
              <a:ext uri="{FF2B5EF4-FFF2-40B4-BE49-F238E27FC236}">
                <a16:creationId xmlns:a16="http://schemas.microsoft.com/office/drawing/2014/main" id="{C0EAB259-1C04-A3B5-692A-426EFB9316E9}"/>
              </a:ext>
            </a:extLst>
          </p:cNvPr>
          <p:cNvSpPr>
            <a:spLocks noGrp="1" noRot="1" noChangeAspect="1"/>
          </p:cNvSpPr>
          <p:nvPr>
            <p:ph type="sldImg"/>
          </p:nvPr>
        </p:nvSpPr>
        <p:spPr bwMode="auto"/>
      </p:sp>
      <p:sp>
        <p:nvSpPr>
          <p:cNvPr id="3" name="Notes Placeholder 2">
            <a:extLst>
              <a:ext uri="{FF2B5EF4-FFF2-40B4-BE49-F238E27FC236}">
                <a16:creationId xmlns:a16="http://schemas.microsoft.com/office/drawing/2014/main" id="{F4ACE2DD-4B5F-BE07-41F9-3C21EEEF32C6}"/>
              </a:ext>
            </a:extLst>
          </p:cNvPr>
          <p:cNvSpPr>
            <a:spLocks noGrp="1"/>
          </p:cNvSpPr>
          <p:nvPr>
            <p:ph type="body" idx="1"/>
          </p:nvPr>
        </p:nvSpPr>
        <p:spPr bwMode="auto"/>
        <p:txBody>
          <a:bodyPr/>
          <a:lstStyle/>
          <a:p>
            <a:pPr>
              <a:defRPr/>
            </a:pPr>
            <a:endParaRPr/>
          </a:p>
        </p:txBody>
      </p:sp>
      <p:sp>
        <p:nvSpPr>
          <p:cNvPr id="4" name="Slide Number Placeholder 3">
            <a:extLst>
              <a:ext uri="{FF2B5EF4-FFF2-40B4-BE49-F238E27FC236}">
                <a16:creationId xmlns:a16="http://schemas.microsoft.com/office/drawing/2014/main" id="{DA944485-4405-BE7E-A2F8-09BF1194F010}"/>
              </a:ext>
            </a:extLst>
          </p:cNvPr>
          <p:cNvSpPr>
            <a:spLocks noGrp="1"/>
          </p:cNvSpPr>
          <p:nvPr>
            <p:ph type="sldNum" sz="quarter" idx="10"/>
          </p:nvPr>
        </p:nvSpPr>
        <p:spPr bwMode="auto"/>
        <p:txBody>
          <a:bodyPr/>
          <a:lstStyle/>
          <a:p>
            <a:pPr>
              <a:defRPr/>
            </a:pPr>
            <a:fld id="{0170340F-DB43-109B-CC88-4B0C32D1531D}" type="slidenum">
              <a:rPr/>
              <a:t>20</a:t>
            </a:fld>
            <a:endParaRPr/>
          </a:p>
        </p:txBody>
      </p:sp>
    </p:spTree>
    <p:extLst>
      <p:ext uri="{BB962C8B-B14F-4D97-AF65-F5344CB8AC3E}">
        <p14:creationId xmlns:p14="http://schemas.microsoft.com/office/powerpoint/2010/main" val="38096468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1738555258" name="Slide Image Placeholder 1"/>
          <p:cNvSpPr>
            <a:spLocks noGrp="1" noRot="1" noChangeAspect="1"/>
          </p:cNvSpPr>
          <p:nvPr>
            <p:ph type="sldImg"/>
          </p:nvPr>
        </p:nvSpPr>
        <p:spPr bwMode="auto"/>
      </p:sp>
      <p:sp>
        <p:nvSpPr>
          <p:cNvPr id="525232013" name="Notes Placeholder 2"/>
          <p:cNvSpPr>
            <a:spLocks noGrp="1"/>
          </p:cNvSpPr>
          <p:nvPr>
            <p:ph type="body" idx="1"/>
          </p:nvPr>
        </p:nvSpPr>
        <p:spPr bwMode="auto"/>
        <p:txBody>
          <a:bodyPr/>
          <a:lstStyle/>
          <a:p>
            <a:pPr>
              <a:defRPr/>
            </a:pPr>
            <a:endParaRPr/>
          </a:p>
        </p:txBody>
      </p:sp>
      <p:sp>
        <p:nvSpPr>
          <p:cNvPr id="147209883" name="Slide Number Placeholder 3"/>
          <p:cNvSpPr>
            <a:spLocks noGrp="1"/>
          </p:cNvSpPr>
          <p:nvPr>
            <p:ph type="sldNum" sz="quarter" idx="10"/>
          </p:nvPr>
        </p:nvSpPr>
        <p:spPr bwMode="auto"/>
        <p:txBody>
          <a:bodyPr/>
          <a:lstStyle/>
          <a:p>
            <a:pPr>
              <a:defRPr/>
            </a:pPr>
            <a:fld id="{B13545DA-7013-7353-DBB3-CE2CE36A5839}" type="slidenum">
              <a:rPr/>
              <a:t>21</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D903E1AC-7426-40AC-912D-5148BE28E0E8}" type="slidenum">
              <a:rPr lang="fr-FR" smtClean="0"/>
              <a:t>25</a:t>
            </a:fld>
            <a:endParaRPr lang="fr-FR"/>
          </a:p>
        </p:txBody>
      </p:sp>
    </p:spTree>
    <p:extLst>
      <p:ext uri="{BB962C8B-B14F-4D97-AF65-F5344CB8AC3E}">
        <p14:creationId xmlns:p14="http://schemas.microsoft.com/office/powerpoint/2010/main" val="29655008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D903E1AC-7426-40AC-912D-5148BE28E0E8}" type="slidenum">
              <a:rPr lang="fr-FR" smtClean="0"/>
              <a:t>26</a:t>
            </a:fld>
            <a:endParaRPr lang="fr-FR"/>
          </a:p>
        </p:txBody>
      </p:sp>
    </p:spTree>
    <p:extLst>
      <p:ext uri="{BB962C8B-B14F-4D97-AF65-F5344CB8AC3E}">
        <p14:creationId xmlns:p14="http://schemas.microsoft.com/office/powerpoint/2010/main" val="14731795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indent="0">
              <a:buFont typeface="Arial" panose="020B0604020202020204" pitchFamily="34" charset="0"/>
              <a:buNone/>
            </a:pPr>
            <a:endParaRPr lang="fr-FR" dirty="0"/>
          </a:p>
        </p:txBody>
      </p:sp>
      <p:sp>
        <p:nvSpPr>
          <p:cNvPr id="4" name="Espace réservé du numéro de diapositive 3"/>
          <p:cNvSpPr>
            <a:spLocks noGrp="1"/>
          </p:cNvSpPr>
          <p:nvPr>
            <p:ph type="sldNum" sz="quarter" idx="5"/>
          </p:nvPr>
        </p:nvSpPr>
        <p:spPr/>
        <p:txBody>
          <a:bodyPr/>
          <a:lstStyle/>
          <a:p>
            <a:fld id="{D903E1AC-7426-40AC-912D-5148BE28E0E8}" type="slidenum">
              <a:rPr lang="fr-FR" smtClean="0"/>
              <a:t>27</a:t>
            </a:fld>
            <a:endParaRPr lang="fr-FR"/>
          </a:p>
        </p:txBody>
      </p:sp>
    </p:spTree>
    <p:extLst>
      <p:ext uri="{BB962C8B-B14F-4D97-AF65-F5344CB8AC3E}">
        <p14:creationId xmlns:p14="http://schemas.microsoft.com/office/powerpoint/2010/main" val="7294392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1E78966-4F37-DA3E-5675-04939D976E2C}"/>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3722FDA8-2E51-7F03-F3F3-F0BCDE3A9AC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0493EF51-783F-065E-915B-900B48D61CB6}"/>
              </a:ext>
            </a:extLst>
          </p:cNvPr>
          <p:cNvSpPr>
            <a:spLocks noGrp="1"/>
          </p:cNvSpPr>
          <p:nvPr>
            <p:ph type="dt" sz="half" idx="10"/>
          </p:nvPr>
        </p:nvSpPr>
        <p:spPr/>
        <p:txBody>
          <a:bodyPr/>
          <a:lstStyle/>
          <a:p>
            <a:fld id="{C20BE6BC-FD20-DB41-B893-2DE4AE69249B}" type="datetimeFigureOut">
              <a:rPr lang="fr-FR" smtClean="0"/>
              <a:t>02/07/2025</a:t>
            </a:fld>
            <a:endParaRPr lang="fr-FR"/>
          </a:p>
        </p:txBody>
      </p:sp>
      <p:sp>
        <p:nvSpPr>
          <p:cNvPr id="5" name="Espace réservé du pied de page 4">
            <a:extLst>
              <a:ext uri="{FF2B5EF4-FFF2-40B4-BE49-F238E27FC236}">
                <a16:creationId xmlns:a16="http://schemas.microsoft.com/office/drawing/2014/main" id="{12B724CC-6029-A47E-840B-850FAFF99C72}"/>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3E8EC1E1-F0D0-BC89-D062-5916540996B8}"/>
              </a:ext>
            </a:extLst>
          </p:cNvPr>
          <p:cNvSpPr>
            <a:spLocks noGrp="1"/>
          </p:cNvSpPr>
          <p:nvPr>
            <p:ph type="sldNum" sz="quarter" idx="12"/>
          </p:nvPr>
        </p:nvSpPr>
        <p:spPr/>
        <p:txBody>
          <a:bodyPr/>
          <a:lstStyle/>
          <a:p>
            <a:fld id="{1C59C977-029D-B042-B458-DECD5B4ADA59}" type="slidenum">
              <a:rPr lang="fr-FR" smtClean="0"/>
              <a:t>‹N°›</a:t>
            </a:fld>
            <a:endParaRPr lang="fr-FR"/>
          </a:p>
        </p:txBody>
      </p:sp>
    </p:spTree>
    <p:extLst>
      <p:ext uri="{BB962C8B-B14F-4D97-AF65-F5344CB8AC3E}">
        <p14:creationId xmlns:p14="http://schemas.microsoft.com/office/powerpoint/2010/main" val="32878194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D20AB89-56A8-BB93-1E37-ABB95A6F1112}"/>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26B3AF7C-6F47-6571-1FDF-0F77152EEF00}"/>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F89C7EB6-1136-4CC7-A95C-6340B4BF2894}"/>
              </a:ext>
            </a:extLst>
          </p:cNvPr>
          <p:cNvSpPr>
            <a:spLocks noGrp="1"/>
          </p:cNvSpPr>
          <p:nvPr>
            <p:ph type="dt" sz="half" idx="10"/>
          </p:nvPr>
        </p:nvSpPr>
        <p:spPr/>
        <p:txBody>
          <a:bodyPr/>
          <a:lstStyle/>
          <a:p>
            <a:fld id="{C20BE6BC-FD20-DB41-B893-2DE4AE69249B}" type="datetimeFigureOut">
              <a:rPr lang="fr-FR" smtClean="0"/>
              <a:t>02/07/2025</a:t>
            </a:fld>
            <a:endParaRPr lang="fr-FR"/>
          </a:p>
        </p:txBody>
      </p:sp>
      <p:sp>
        <p:nvSpPr>
          <p:cNvPr id="5" name="Espace réservé du pied de page 4">
            <a:extLst>
              <a:ext uri="{FF2B5EF4-FFF2-40B4-BE49-F238E27FC236}">
                <a16:creationId xmlns:a16="http://schemas.microsoft.com/office/drawing/2014/main" id="{11177163-5BB9-2D18-44D4-5ED5C8FE744C}"/>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18F7F546-2578-111F-3906-C5677D60B538}"/>
              </a:ext>
            </a:extLst>
          </p:cNvPr>
          <p:cNvSpPr>
            <a:spLocks noGrp="1"/>
          </p:cNvSpPr>
          <p:nvPr>
            <p:ph type="sldNum" sz="quarter" idx="12"/>
          </p:nvPr>
        </p:nvSpPr>
        <p:spPr/>
        <p:txBody>
          <a:bodyPr/>
          <a:lstStyle/>
          <a:p>
            <a:fld id="{1C59C977-029D-B042-B458-DECD5B4ADA59}" type="slidenum">
              <a:rPr lang="fr-FR" smtClean="0"/>
              <a:t>‹N°›</a:t>
            </a:fld>
            <a:endParaRPr lang="fr-FR"/>
          </a:p>
        </p:txBody>
      </p:sp>
    </p:spTree>
    <p:extLst>
      <p:ext uri="{BB962C8B-B14F-4D97-AF65-F5344CB8AC3E}">
        <p14:creationId xmlns:p14="http://schemas.microsoft.com/office/powerpoint/2010/main" val="42616889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976DE973-4B4A-6D1A-9430-35F5220AEBC7}"/>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B16DAD63-8497-A4CB-4F0A-B1BCEACAF83A}"/>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A287A815-B646-D662-CE8E-F06659B5163E}"/>
              </a:ext>
            </a:extLst>
          </p:cNvPr>
          <p:cNvSpPr>
            <a:spLocks noGrp="1"/>
          </p:cNvSpPr>
          <p:nvPr>
            <p:ph type="dt" sz="half" idx="10"/>
          </p:nvPr>
        </p:nvSpPr>
        <p:spPr/>
        <p:txBody>
          <a:bodyPr/>
          <a:lstStyle/>
          <a:p>
            <a:fld id="{C20BE6BC-FD20-DB41-B893-2DE4AE69249B}" type="datetimeFigureOut">
              <a:rPr lang="fr-FR" smtClean="0"/>
              <a:t>02/07/2025</a:t>
            </a:fld>
            <a:endParaRPr lang="fr-FR"/>
          </a:p>
        </p:txBody>
      </p:sp>
      <p:sp>
        <p:nvSpPr>
          <p:cNvPr id="5" name="Espace réservé du pied de page 4">
            <a:extLst>
              <a:ext uri="{FF2B5EF4-FFF2-40B4-BE49-F238E27FC236}">
                <a16:creationId xmlns:a16="http://schemas.microsoft.com/office/drawing/2014/main" id="{238A213F-ACCA-F6E9-F170-82D40D22FD7E}"/>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F35C6766-C917-8C2B-43EE-99C324715B64}"/>
              </a:ext>
            </a:extLst>
          </p:cNvPr>
          <p:cNvSpPr>
            <a:spLocks noGrp="1"/>
          </p:cNvSpPr>
          <p:nvPr>
            <p:ph type="sldNum" sz="quarter" idx="12"/>
          </p:nvPr>
        </p:nvSpPr>
        <p:spPr/>
        <p:txBody>
          <a:bodyPr/>
          <a:lstStyle/>
          <a:p>
            <a:fld id="{1C59C977-029D-B042-B458-DECD5B4ADA59}" type="slidenum">
              <a:rPr lang="fr-FR" smtClean="0"/>
              <a:t>‹N°›</a:t>
            </a:fld>
            <a:endParaRPr lang="fr-FR"/>
          </a:p>
        </p:txBody>
      </p:sp>
    </p:spTree>
    <p:extLst>
      <p:ext uri="{BB962C8B-B14F-4D97-AF65-F5344CB8AC3E}">
        <p14:creationId xmlns:p14="http://schemas.microsoft.com/office/powerpoint/2010/main" val="40485003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FB85F92-0B9C-A092-0D72-69B475ABD95F}"/>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303F347F-0583-16FF-0E03-C4C123E3AE40}"/>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C6107EC4-6E79-D887-7332-5D1006D76AFF}"/>
              </a:ext>
            </a:extLst>
          </p:cNvPr>
          <p:cNvSpPr>
            <a:spLocks noGrp="1"/>
          </p:cNvSpPr>
          <p:nvPr>
            <p:ph type="dt" sz="half" idx="10"/>
          </p:nvPr>
        </p:nvSpPr>
        <p:spPr/>
        <p:txBody>
          <a:bodyPr/>
          <a:lstStyle/>
          <a:p>
            <a:fld id="{C20BE6BC-FD20-DB41-B893-2DE4AE69249B}" type="datetimeFigureOut">
              <a:rPr lang="fr-FR" smtClean="0"/>
              <a:t>02/07/2025</a:t>
            </a:fld>
            <a:endParaRPr lang="fr-FR"/>
          </a:p>
        </p:txBody>
      </p:sp>
      <p:sp>
        <p:nvSpPr>
          <p:cNvPr id="5" name="Espace réservé du pied de page 4">
            <a:extLst>
              <a:ext uri="{FF2B5EF4-FFF2-40B4-BE49-F238E27FC236}">
                <a16:creationId xmlns:a16="http://schemas.microsoft.com/office/drawing/2014/main" id="{05FE59E8-D901-2CA3-5574-7D75F241DDC1}"/>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376A080E-D8BE-7836-7184-85FC2012DAB9}"/>
              </a:ext>
            </a:extLst>
          </p:cNvPr>
          <p:cNvSpPr>
            <a:spLocks noGrp="1"/>
          </p:cNvSpPr>
          <p:nvPr>
            <p:ph type="sldNum" sz="quarter" idx="12"/>
          </p:nvPr>
        </p:nvSpPr>
        <p:spPr/>
        <p:txBody>
          <a:bodyPr/>
          <a:lstStyle/>
          <a:p>
            <a:fld id="{1C59C977-029D-B042-B458-DECD5B4ADA59}" type="slidenum">
              <a:rPr lang="fr-FR" smtClean="0"/>
              <a:t>‹N°›</a:t>
            </a:fld>
            <a:endParaRPr lang="fr-FR"/>
          </a:p>
        </p:txBody>
      </p:sp>
    </p:spTree>
    <p:extLst>
      <p:ext uri="{BB962C8B-B14F-4D97-AF65-F5344CB8AC3E}">
        <p14:creationId xmlns:p14="http://schemas.microsoft.com/office/powerpoint/2010/main" val="32961688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5330013-38C2-D1E0-95B5-C393C61E95B9}"/>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336251B6-6CF3-97A4-657B-65551188266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C9824490-6EB1-EEE8-1399-06F96C75CFA7}"/>
              </a:ext>
            </a:extLst>
          </p:cNvPr>
          <p:cNvSpPr>
            <a:spLocks noGrp="1"/>
          </p:cNvSpPr>
          <p:nvPr>
            <p:ph type="dt" sz="half" idx="10"/>
          </p:nvPr>
        </p:nvSpPr>
        <p:spPr/>
        <p:txBody>
          <a:bodyPr/>
          <a:lstStyle/>
          <a:p>
            <a:fld id="{C20BE6BC-FD20-DB41-B893-2DE4AE69249B}" type="datetimeFigureOut">
              <a:rPr lang="fr-FR" smtClean="0"/>
              <a:t>02/07/2025</a:t>
            </a:fld>
            <a:endParaRPr lang="fr-FR"/>
          </a:p>
        </p:txBody>
      </p:sp>
      <p:sp>
        <p:nvSpPr>
          <p:cNvPr id="5" name="Espace réservé du pied de page 4">
            <a:extLst>
              <a:ext uri="{FF2B5EF4-FFF2-40B4-BE49-F238E27FC236}">
                <a16:creationId xmlns:a16="http://schemas.microsoft.com/office/drawing/2014/main" id="{95AF3160-7D27-44AA-4736-3EEEB7E1444D}"/>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6B7E28B2-8F9D-DF1A-6987-AF8ED3F9DFEF}"/>
              </a:ext>
            </a:extLst>
          </p:cNvPr>
          <p:cNvSpPr>
            <a:spLocks noGrp="1"/>
          </p:cNvSpPr>
          <p:nvPr>
            <p:ph type="sldNum" sz="quarter" idx="12"/>
          </p:nvPr>
        </p:nvSpPr>
        <p:spPr/>
        <p:txBody>
          <a:bodyPr/>
          <a:lstStyle/>
          <a:p>
            <a:fld id="{1C59C977-029D-B042-B458-DECD5B4ADA59}" type="slidenum">
              <a:rPr lang="fr-FR" smtClean="0"/>
              <a:t>‹N°›</a:t>
            </a:fld>
            <a:endParaRPr lang="fr-FR"/>
          </a:p>
        </p:txBody>
      </p:sp>
    </p:spTree>
    <p:extLst>
      <p:ext uri="{BB962C8B-B14F-4D97-AF65-F5344CB8AC3E}">
        <p14:creationId xmlns:p14="http://schemas.microsoft.com/office/powerpoint/2010/main" val="21909634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C486A9E-F677-42DE-274F-326531B0D3B1}"/>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9BF20B20-D548-1F69-7EDC-D98FFB89A918}"/>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00075EFF-E79E-EBC9-C7F2-007537580D18}"/>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64B910C0-7664-4D45-C2A4-1741BC60D5A4}"/>
              </a:ext>
            </a:extLst>
          </p:cNvPr>
          <p:cNvSpPr>
            <a:spLocks noGrp="1"/>
          </p:cNvSpPr>
          <p:nvPr>
            <p:ph type="dt" sz="half" idx="10"/>
          </p:nvPr>
        </p:nvSpPr>
        <p:spPr/>
        <p:txBody>
          <a:bodyPr/>
          <a:lstStyle/>
          <a:p>
            <a:fld id="{C20BE6BC-FD20-DB41-B893-2DE4AE69249B}" type="datetimeFigureOut">
              <a:rPr lang="fr-FR" smtClean="0"/>
              <a:t>02/07/2025</a:t>
            </a:fld>
            <a:endParaRPr lang="fr-FR"/>
          </a:p>
        </p:txBody>
      </p:sp>
      <p:sp>
        <p:nvSpPr>
          <p:cNvPr id="6" name="Espace réservé du pied de page 5">
            <a:extLst>
              <a:ext uri="{FF2B5EF4-FFF2-40B4-BE49-F238E27FC236}">
                <a16:creationId xmlns:a16="http://schemas.microsoft.com/office/drawing/2014/main" id="{DE9F3325-5317-125E-686B-467AD8F167CF}"/>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94C37C95-E1E8-A95E-3D1E-C1D8CBD67877}"/>
              </a:ext>
            </a:extLst>
          </p:cNvPr>
          <p:cNvSpPr>
            <a:spLocks noGrp="1"/>
          </p:cNvSpPr>
          <p:nvPr>
            <p:ph type="sldNum" sz="quarter" idx="12"/>
          </p:nvPr>
        </p:nvSpPr>
        <p:spPr/>
        <p:txBody>
          <a:bodyPr/>
          <a:lstStyle/>
          <a:p>
            <a:fld id="{1C59C977-029D-B042-B458-DECD5B4ADA59}" type="slidenum">
              <a:rPr lang="fr-FR" smtClean="0"/>
              <a:t>‹N°›</a:t>
            </a:fld>
            <a:endParaRPr lang="fr-FR"/>
          </a:p>
        </p:txBody>
      </p:sp>
    </p:spTree>
    <p:extLst>
      <p:ext uri="{BB962C8B-B14F-4D97-AF65-F5344CB8AC3E}">
        <p14:creationId xmlns:p14="http://schemas.microsoft.com/office/powerpoint/2010/main" val="24234739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A0838DC-7AFB-ADA4-335C-E507FBBDDDC4}"/>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D9CBD95C-CD5E-FA80-E3B1-2CE336B5550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30C9B763-1B10-C75B-4573-829B6275186E}"/>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2D79A39D-B382-C233-1188-1083607E8D8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4E085A6A-C451-E459-8DE5-66CF6D2DE853}"/>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017F0FC9-F7F2-3D38-C39E-97F11C589F6A}"/>
              </a:ext>
            </a:extLst>
          </p:cNvPr>
          <p:cNvSpPr>
            <a:spLocks noGrp="1"/>
          </p:cNvSpPr>
          <p:nvPr>
            <p:ph type="dt" sz="half" idx="10"/>
          </p:nvPr>
        </p:nvSpPr>
        <p:spPr/>
        <p:txBody>
          <a:bodyPr/>
          <a:lstStyle/>
          <a:p>
            <a:fld id="{C20BE6BC-FD20-DB41-B893-2DE4AE69249B}" type="datetimeFigureOut">
              <a:rPr lang="fr-FR" smtClean="0"/>
              <a:t>02/07/2025</a:t>
            </a:fld>
            <a:endParaRPr lang="fr-FR"/>
          </a:p>
        </p:txBody>
      </p:sp>
      <p:sp>
        <p:nvSpPr>
          <p:cNvPr id="8" name="Espace réservé du pied de page 7">
            <a:extLst>
              <a:ext uri="{FF2B5EF4-FFF2-40B4-BE49-F238E27FC236}">
                <a16:creationId xmlns:a16="http://schemas.microsoft.com/office/drawing/2014/main" id="{968262F8-62F1-6459-1513-616C66CF60B1}"/>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EC894D9A-7193-A54B-817B-95F048CADBE2}"/>
              </a:ext>
            </a:extLst>
          </p:cNvPr>
          <p:cNvSpPr>
            <a:spLocks noGrp="1"/>
          </p:cNvSpPr>
          <p:nvPr>
            <p:ph type="sldNum" sz="quarter" idx="12"/>
          </p:nvPr>
        </p:nvSpPr>
        <p:spPr/>
        <p:txBody>
          <a:bodyPr/>
          <a:lstStyle/>
          <a:p>
            <a:fld id="{1C59C977-029D-B042-B458-DECD5B4ADA59}" type="slidenum">
              <a:rPr lang="fr-FR" smtClean="0"/>
              <a:t>‹N°›</a:t>
            </a:fld>
            <a:endParaRPr lang="fr-FR"/>
          </a:p>
        </p:txBody>
      </p:sp>
    </p:spTree>
    <p:extLst>
      <p:ext uri="{BB962C8B-B14F-4D97-AF65-F5344CB8AC3E}">
        <p14:creationId xmlns:p14="http://schemas.microsoft.com/office/powerpoint/2010/main" val="35398612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8C64008-33D2-F35C-DAAC-1C0DC26282EC}"/>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B5902307-C9A1-63AD-749E-ECCB582FB6D0}"/>
              </a:ext>
            </a:extLst>
          </p:cNvPr>
          <p:cNvSpPr>
            <a:spLocks noGrp="1"/>
          </p:cNvSpPr>
          <p:nvPr>
            <p:ph type="dt" sz="half" idx="10"/>
          </p:nvPr>
        </p:nvSpPr>
        <p:spPr/>
        <p:txBody>
          <a:bodyPr/>
          <a:lstStyle/>
          <a:p>
            <a:fld id="{C20BE6BC-FD20-DB41-B893-2DE4AE69249B}" type="datetimeFigureOut">
              <a:rPr lang="fr-FR" smtClean="0"/>
              <a:t>02/07/2025</a:t>
            </a:fld>
            <a:endParaRPr lang="fr-FR"/>
          </a:p>
        </p:txBody>
      </p:sp>
      <p:sp>
        <p:nvSpPr>
          <p:cNvPr id="4" name="Espace réservé du pied de page 3">
            <a:extLst>
              <a:ext uri="{FF2B5EF4-FFF2-40B4-BE49-F238E27FC236}">
                <a16:creationId xmlns:a16="http://schemas.microsoft.com/office/drawing/2014/main" id="{68C9B9C6-C537-FDAC-4F27-B69FB6A53B6A}"/>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02FFEB20-8DA7-183E-EA57-63D8BAA4FED0}"/>
              </a:ext>
            </a:extLst>
          </p:cNvPr>
          <p:cNvSpPr>
            <a:spLocks noGrp="1"/>
          </p:cNvSpPr>
          <p:nvPr>
            <p:ph type="sldNum" sz="quarter" idx="12"/>
          </p:nvPr>
        </p:nvSpPr>
        <p:spPr/>
        <p:txBody>
          <a:bodyPr/>
          <a:lstStyle/>
          <a:p>
            <a:fld id="{1C59C977-029D-B042-B458-DECD5B4ADA59}" type="slidenum">
              <a:rPr lang="fr-FR" smtClean="0"/>
              <a:t>‹N°›</a:t>
            </a:fld>
            <a:endParaRPr lang="fr-FR"/>
          </a:p>
        </p:txBody>
      </p:sp>
    </p:spTree>
    <p:extLst>
      <p:ext uri="{BB962C8B-B14F-4D97-AF65-F5344CB8AC3E}">
        <p14:creationId xmlns:p14="http://schemas.microsoft.com/office/powerpoint/2010/main" val="905176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0629894F-ABCE-D185-5C7D-96760705632F}"/>
              </a:ext>
            </a:extLst>
          </p:cNvPr>
          <p:cNvSpPr>
            <a:spLocks noGrp="1"/>
          </p:cNvSpPr>
          <p:nvPr>
            <p:ph type="dt" sz="half" idx="10"/>
          </p:nvPr>
        </p:nvSpPr>
        <p:spPr/>
        <p:txBody>
          <a:bodyPr/>
          <a:lstStyle/>
          <a:p>
            <a:fld id="{C20BE6BC-FD20-DB41-B893-2DE4AE69249B}" type="datetimeFigureOut">
              <a:rPr lang="fr-FR" smtClean="0"/>
              <a:t>02/07/2025</a:t>
            </a:fld>
            <a:endParaRPr lang="fr-FR"/>
          </a:p>
        </p:txBody>
      </p:sp>
      <p:sp>
        <p:nvSpPr>
          <p:cNvPr id="3" name="Espace réservé du pied de page 2">
            <a:extLst>
              <a:ext uri="{FF2B5EF4-FFF2-40B4-BE49-F238E27FC236}">
                <a16:creationId xmlns:a16="http://schemas.microsoft.com/office/drawing/2014/main" id="{2E89C827-D069-A8AF-9541-B6BBECFB1208}"/>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B29EF2BF-7234-D731-2882-1B865D710DBB}"/>
              </a:ext>
            </a:extLst>
          </p:cNvPr>
          <p:cNvSpPr>
            <a:spLocks noGrp="1"/>
          </p:cNvSpPr>
          <p:nvPr>
            <p:ph type="sldNum" sz="quarter" idx="12"/>
          </p:nvPr>
        </p:nvSpPr>
        <p:spPr/>
        <p:txBody>
          <a:bodyPr/>
          <a:lstStyle/>
          <a:p>
            <a:fld id="{1C59C977-029D-B042-B458-DECD5B4ADA59}" type="slidenum">
              <a:rPr lang="fr-FR" smtClean="0"/>
              <a:t>‹N°›</a:t>
            </a:fld>
            <a:endParaRPr lang="fr-FR"/>
          </a:p>
        </p:txBody>
      </p:sp>
    </p:spTree>
    <p:extLst>
      <p:ext uri="{BB962C8B-B14F-4D97-AF65-F5344CB8AC3E}">
        <p14:creationId xmlns:p14="http://schemas.microsoft.com/office/powerpoint/2010/main" val="29045458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60684CC-11AA-C860-052C-D2593BEC328C}"/>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88F5E462-A18E-E347-911F-E3378E0B082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42C98736-852B-0FD6-C068-F1FD3CF87E6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7BBE3C55-45BB-7BF4-562C-9D4CB71A1A2D}"/>
              </a:ext>
            </a:extLst>
          </p:cNvPr>
          <p:cNvSpPr>
            <a:spLocks noGrp="1"/>
          </p:cNvSpPr>
          <p:nvPr>
            <p:ph type="dt" sz="half" idx="10"/>
          </p:nvPr>
        </p:nvSpPr>
        <p:spPr/>
        <p:txBody>
          <a:bodyPr/>
          <a:lstStyle/>
          <a:p>
            <a:fld id="{C20BE6BC-FD20-DB41-B893-2DE4AE69249B}" type="datetimeFigureOut">
              <a:rPr lang="fr-FR" smtClean="0"/>
              <a:t>02/07/2025</a:t>
            </a:fld>
            <a:endParaRPr lang="fr-FR"/>
          </a:p>
        </p:txBody>
      </p:sp>
      <p:sp>
        <p:nvSpPr>
          <p:cNvPr id="6" name="Espace réservé du pied de page 5">
            <a:extLst>
              <a:ext uri="{FF2B5EF4-FFF2-40B4-BE49-F238E27FC236}">
                <a16:creationId xmlns:a16="http://schemas.microsoft.com/office/drawing/2014/main" id="{CE5319F9-24D6-6BA9-9C1D-6038B26C7B2B}"/>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F01CFD43-CFB5-94DB-6A36-E9EEAA8A5044}"/>
              </a:ext>
            </a:extLst>
          </p:cNvPr>
          <p:cNvSpPr>
            <a:spLocks noGrp="1"/>
          </p:cNvSpPr>
          <p:nvPr>
            <p:ph type="sldNum" sz="quarter" idx="12"/>
          </p:nvPr>
        </p:nvSpPr>
        <p:spPr/>
        <p:txBody>
          <a:bodyPr/>
          <a:lstStyle/>
          <a:p>
            <a:fld id="{1C59C977-029D-B042-B458-DECD5B4ADA59}" type="slidenum">
              <a:rPr lang="fr-FR" smtClean="0"/>
              <a:t>‹N°›</a:t>
            </a:fld>
            <a:endParaRPr lang="fr-FR"/>
          </a:p>
        </p:txBody>
      </p:sp>
    </p:spTree>
    <p:extLst>
      <p:ext uri="{BB962C8B-B14F-4D97-AF65-F5344CB8AC3E}">
        <p14:creationId xmlns:p14="http://schemas.microsoft.com/office/powerpoint/2010/main" val="33592279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3F04F67-1499-BBF6-B3E3-0FEE50F10429}"/>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054AC7D8-9393-EEBE-A54C-B1FAB63BD1C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F475808C-EB60-AD1A-A2A9-FA2337E2513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E7B77707-A045-AB71-23A1-AF44F51AA156}"/>
              </a:ext>
            </a:extLst>
          </p:cNvPr>
          <p:cNvSpPr>
            <a:spLocks noGrp="1"/>
          </p:cNvSpPr>
          <p:nvPr>
            <p:ph type="dt" sz="half" idx="10"/>
          </p:nvPr>
        </p:nvSpPr>
        <p:spPr/>
        <p:txBody>
          <a:bodyPr/>
          <a:lstStyle/>
          <a:p>
            <a:fld id="{C20BE6BC-FD20-DB41-B893-2DE4AE69249B}" type="datetimeFigureOut">
              <a:rPr lang="fr-FR" smtClean="0"/>
              <a:t>02/07/2025</a:t>
            </a:fld>
            <a:endParaRPr lang="fr-FR"/>
          </a:p>
        </p:txBody>
      </p:sp>
      <p:sp>
        <p:nvSpPr>
          <p:cNvPr id="6" name="Espace réservé du pied de page 5">
            <a:extLst>
              <a:ext uri="{FF2B5EF4-FFF2-40B4-BE49-F238E27FC236}">
                <a16:creationId xmlns:a16="http://schemas.microsoft.com/office/drawing/2014/main" id="{7735A807-F13B-7BD7-A6CB-F4AC3EEBD65A}"/>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9ACAD4B0-4A85-E0BF-6DAA-510FA5D00406}"/>
              </a:ext>
            </a:extLst>
          </p:cNvPr>
          <p:cNvSpPr>
            <a:spLocks noGrp="1"/>
          </p:cNvSpPr>
          <p:nvPr>
            <p:ph type="sldNum" sz="quarter" idx="12"/>
          </p:nvPr>
        </p:nvSpPr>
        <p:spPr/>
        <p:txBody>
          <a:bodyPr/>
          <a:lstStyle/>
          <a:p>
            <a:fld id="{1C59C977-029D-B042-B458-DECD5B4ADA59}" type="slidenum">
              <a:rPr lang="fr-FR" smtClean="0"/>
              <a:t>‹N°›</a:t>
            </a:fld>
            <a:endParaRPr lang="fr-FR"/>
          </a:p>
        </p:txBody>
      </p:sp>
    </p:spTree>
    <p:extLst>
      <p:ext uri="{BB962C8B-B14F-4D97-AF65-F5344CB8AC3E}">
        <p14:creationId xmlns:p14="http://schemas.microsoft.com/office/powerpoint/2010/main" val="23379247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328E07FE-CA09-E324-B6F6-B3AC1E2E5D4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4972220B-F5D4-7F15-BD36-5D514184871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114D8AC4-58AE-E5D1-6D58-FA0BDBF7E36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0BE6BC-FD20-DB41-B893-2DE4AE69249B}" type="datetimeFigureOut">
              <a:rPr lang="fr-FR" smtClean="0"/>
              <a:t>02/07/2025</a:t>
            </a:fld>
            <a:endParaRPr lang="fr-FR"/>
          </a:p>
        </p:txBody>
      </p:sp>
      <p:sp>
        <p:nvSpPr>
          <p:cNvPr id="5" name="Espace réservé du pied de page 4">
            <a:extLst>
              <a:ext uri="{FF2B5EF4-FFF2-40B4-BE49-F238E27FC236}">
                <a16:creationId xmlns:a16="http://schemas.microsoft.com/office/drawing/2014/main" id="{1EC4769C-D19E-D223-2A29-ED21D41E651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99232B7C-2E40-42C3-AB16-0214EA6C320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59C977-029D-B042-B458-DECD5B4ADA59}" type="slidenum">
              <a:rPr lang="fr-FR" smtClean="0"/>
              <a:t>‹N°›</a:t>
            </a:fld>
            <a:endParaRPr lang="fr-FR"/>
          </a:p>
        </p:txBody>
      </p:sp>
    </p:spTree>
    <p:extLst>
      <p:ext uri="{BB962C8B-B14F-4D97-AF65-F5344CB8AC3E}">
        <p14:creationId xmlns:p14="http://schemas.microsoft.com/office/powerpoint/2010/main" val="32288512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9.jpeg"/><Relationship Id="rId5" Type="http://schemas.openxmlformats.org/officeDocument/2006/relationships/image" Target="../media/image8.jp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14.jpeg"/><Relationship Id="rId7" Type="http://schemas.openxmlformats.org/officeDocument/2006/relationships/image" Target="../media/image18.jpg"/><Relationship Id="rId2" Type="http://schemas.openxmlformats.org/officeDocument/2006/relationships/image" Target="../media/image13.jpg"/><Relationship Id="rId1" Type="http://schemas.openxmlformats.org/officeDocument/2006/relationships/slideLayout" Target="../slideLayouts/slideLayout7.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g"/><Relationship Id="rId9" Type="http://schemas.openxmlformats.org/officeDocument/2006/relationships/image" Target="../media/image20.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7.xml"/><Relationship Id="rId4" Type="http://schemas.openxmlformats.org/officeDocument/2006/relationships/image" Target="../media/image23.jpeg"/></Relationships>
</file>

<file path=ppt/slides/_rels/slide1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36.png"/><Relationship Id="rId3" Type="http://schemas.openxmlformats.org/officeDocument/2006/relationships/image" Target="../media/image26.png"/><Relationship Id="rId7" Type="http://schemas.openxmlformats.org/officeDocument/2006/relationships/image" Target="../media/image30.JPG"/><Relationship Id="rId12" Type="http://schemas.openxmlformats.org/officeDocument/2006/relationships/image" Target="../media/image35.png"/><Relationship Id="rId2" Type="http://schemas.openxmlformats.org/officeDocument/2006/relationships/image" Target="../media/image25.emf"/><Relationship Id="rId1" Type="http://schemas.openxmlformats.org/officeDocument/2006/relationships/slideLayout" Target="../slideLayouts/slideLayout2.xml"/><Relationship Id="rId6" Type="http://schemas.openxmlformats.org/officeDocument/2006/relationships/image" Target="../media/image29.png"/><Relationship Id="rId11" Type="http://schemas.openxmlformats.org/officeDocument/2006/relationships/image" Target="../media/image34.png"/><Relationship Id="rId5" Type="http://schemas.openxmlformats.org/officeDocument/2006/relationships/image" Target="../media/image28.png"/><Relationship Id="rId15" Type="http://schemas.openxmlformats.org/officeDocument/2006/relationships/image" Target="../media/image38.png"/><Relationship Id="rId10" Type="http://schemas.openxmlformats.org/officeDocument/2006/relationships/image" Target="../media/image33.png"/><Relationship Id="rId4" Type="http://schemas.openxmlformats.org/officeDocument/2006/relationships/image" Target="../media/image27.png"/><Relationship Id="rId9" Type="http://schemas.openxmlformats.org/officeDocument/2006/relationships/image" Target="../media/image32.png"/><Relationship Id="rId14" Type="http://schemas.openxmlformats.org/officeDocument/2006/relationships/image" Target="../media/image37.png"/></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78A4075-E1E9-D589-C7B4-165DB0830D21}"/>
              </a:ext>
            </a:extLst>
          </p:cNvPr>
          <p:cNvSpPr>
            <a:spLocks noGrp="1"/>
          </p:cNvSpPr>
          <p:nvPr>
            <p:ph type="ctrTitle"/>
          </p:nvPr>
        </p:nvSpPr>
        <p:spPr>
          <a:xfrm>
            <a:off x="1524000" y="1793572"/>
            <a:ext cx="9144000" cy="2387600"/>
          </a:xfrm>
        </p:spPr>
        <p:txBody>
          <a:bodyPr/>
          <a:lstStyle/>
          <a:p>
            <a:r>
              <a:rPr lang="fr-FR" dirty="0"/>
              <a:t>Conseil de l’ED biologie santé</a:t>
            </a:r>
          </a:p>
        </p:txBody>
      </p:sp>
      <p:sp>
        <p:nvSpPr>
          <p:cNvPr id="3" name="Sous-titre 2">
            <a:extLst>
              <a:ext uri="{FF2B5EF4-FFF2-40B4-BE49-F238E27FC236}">
                <a16:creationId xmlns:a16="http://schemas.microsoft.com/office/drawing/2014/main" id="{CF39E2EB-0DD3-58F4-BF3A-8152CB4677F6}"/>
              </a:ext>
            </a:extLst>
          </p:cNvPr>
          <p:cNvSpPr>
            <a:spLocks noGrp="1"/>
          </p:cNvSpPr>
          <p:nvPr>
            <p:ph type="subTitle" idx="1"/>
          </p:nvPr>
        </p:nvSpPr>
        <p:spPr>
          <a:xfrm>
            <a:off x="1524000" y="4273247"/>
            <a:ext cx="9144000" cy="1655762"/>
          </a:xfrm>
        </p:spPr>
        <p:txBody>
          <a:bodyPr/>
          <a:lstStyle/>
          <a:p>
            <a:r>
              <a:rPr lang="fr-FR" dirty="0"/>
              <a:t>02/07/2025, Nantes</a:t>
            </a:r>
          </a:p>
        </p:txBody>
      </p:sp>
      <p:pic>
        <p:nvPicPr>
          <p:cNvPr id="5" name="Image 4">
            <a:extLst>
              <a:ext uri="{FF2B5EF4-FFF2-40B4-BE49-F238E27FC236}">
                <a16:creationId xmlns:a16="http://schemas.microsoft.com/office/drawing/2014/main" id="{2D0F294D-6171-1B59-D697-60C2FC4D65EC}"/>
              </a:ext>
            </a:extLst>
          </p:cNvPr>
          <p:cNvPicPr>
            <a:picLocks noChangeAspect="1"/>
          </p:cNvPicPr>
          <p:nvPr/>
        </p:nvPicPr>
        <p:blipFill>
          <a:blip r:embed="rId2"/>
          <a:stretch>
            <a:fillRect/>
          </a:stretch>
        </p:blipFill>
        <p:spPr>
          <a:xfrm>
            <a:off x="2470150" y="0"/>
            <a:ext cx="7251700" cy="2870200"/>
          </a:xfrm>
          <a:prstGeom prst="rect">
            <a:avLst/>
          </a:prstGeom>
        </p:spPr>
      </p:pic>
    </p:spTree>
    <p:extLst>
      <p:ext uri="{BB962C8B-B14F-4D97-AF65-F5344CB8AC3E}">
        <p14:creationId xmlns:p14="http://schemas.microsoft.com/office/powerpoint/2010/main" val="9123589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92D9C3-96AE-E92B-D980-AA436EAD2632}"/>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0F1066E2-DF3E-0371-ECC5-5120CFE05967}"/>
              </a:ext>
            </a:extLst>
          </p:cNvPr>
          <p:cNvSpPr>
            <a:spLocks noGrp="1"/>
          </p:cNvSpPr>
          <p:nvPr>
            <p:ph type="title"/>
          </p:nvPr>
        </p:nvSpPr>
        <p:spPr/>
        <p:txBody>
          <a:bodyPr/>
          <a:lstStyle/>
          <a:p>
            <a:r>
              <a:rPr lang="fr-FR" dirty="0"/>
              <a:t>Ordre du jour</a:t>
            </a:r>
          </a:p>
        </p:txBody>
      </p:sp>
      <p:sp>
        <p:nvSpPr>
          <p:cNvPr id="3" name="Espace réservé du contenu 2">
            <a:extLst>
              <a:ext uri="{FF2B5EF4-FFF2-40B4-BE49-F238E27FC236}">
                <a16:creationId xmlns:a16="http://schemas.microsoft.com/office/drawing/2014/main" id="{D321DB01-B128-A9CF-FAF1-17DB06DCF453}"/>
              </a:ext>
            </a:extLst>
          </p:cNvPr>
          <p:cNvSpPr>
            <a:spLocks noGrp="1"/>
          </p:cNvSpPr>
          <p:nvPr>
            <p:ph idx="1"/>
          </p:nvPr>
        </p:nvSpPr>
        <p:spPr/>
        <p:txBody>
          <a:bodyPr>
            <a:normAutofit/>
          </a:bodyPr>
          <a:lstStyle/>
          <a:p>
            <a:r>
              <a:rPr lang="fr-FR" dirty="0"/>
              <a:t>Composition du conseil</a:t>
            </a:r>
          </a:p>
          <a:p>
            <a:r>
              <a:rPr lang="fr-FR" dirty="0"/>
              <a:t>Procédure de sélection 2025 : méthodologie et résultats</a:t>
            </a:r>
          </a:p>
          <a:p>
            <a:r>
              <a:rPr lang="fr-FR" dirty="0">
                <a:solidFill>
                  <a:srgbClr val="0070C0"/>
                </a:solidFill>
              </a:rPr>
              <a:t>Les JS 2025</a:t>
            </a:r>
          </a:p>
          <a:p>
            <a:r>
              <a:rPr lang="fr-FR" dirty="0"/>
              <a:t>Formation en bio-analyse : refonte de l’offre</a:t>
            </a:r>
          </a:p>
          <a:p>
            <a:r>
              <a:rPr lang="fr-FR" dirty="0"/>
              <a:t>AO mobilité</a:t>
            </a:r>
          </a:p>
          <a:p>
            <a:r>
              <a:rPr lang="fr-FR" dirty="0"/>
              <a:t>Le futur des ED à NU</a:t>
            </a:r>
          </a:p>
          <a:p>
            <a:r>
              <a:rPr lang="fr-FR" dirty="0"/>
              <a:t>Prochains conseils</a:t>
            </a:r>
          </a:p>
          <a:p>
            <a:endParaRPr lang="fr-FR" dirty="0"/>
          </a:p>
        </p:txBody>
      </p:sp>
      <p:pic>
        <p:nvPicPr>
          <p:cNvPr id="4" name="Image 3">
            <a:extLst>
              <a:ext uri="{FF2B5EF4-FFF2-40B4-BE49-F238E27FC236}">
                <a16:creationId xmlns:a16="http://schemas.microsoft.com/office/drawing/2014/main" id="{2C4803E6-3F9A-3C9A-3C67-95A85708F2D7}"/>
              </a:ext>
            </a:extLst>
          </p:cNvPr>
          <p:cNvPicPr>
            <a:picLocks noChangeAspect="1"/>
          </p:cNvPicPr>
          <p:nvPr/>
        </p:nvPicPr>
        <p:blipFill>
          <a:blip r:embed="rId2"/>
          <a:stretch>
            <a:fillRect/>
          </a:stretch>
        </p:blipFill>
        <p:spPr>
          <a:xfrm>
            <a:off x="0" y="6165215"/>
            <a:ext cx="1655698" cy="655320"/>
          </a:xfrm>
          <a:prstGeom prst="rect">
            <a:avLst/>
          </a:prstGeom>
        </p:spPr>
      </p:pic>
    </p:spTree>
    <p:extLst>
      <p:ext uri="{BB962C8B-B14F-4D97-AF65-F5344CB8AC3E}">
        <p14:creationId xmlns:p14="http://schemas.microsoft.com/office/powerpoint/2010/main" val="1837860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a:extLst>
              <a:ext uri="{FF2B5EF4-FFF2-40B4-BE49-F238E27FC236}">
                <a16:creationId xmlns:a16="http://schemas.microsoft.com/office/drawing/2014/main" id="{A6384DE9-BBDB-401E-800A-76879C95B766}"/>
              </a:ext>
            </a:extLst>
          </p:cNvPr>
          <p:cNvSpPr>
            <a:spLocks noGrp="1"/>
          </p:cNvSpPr>
          <p:nvPr>
            <p:ph type="ctrTitle"/>
          </p:nvPr>
        </p:nvSpPr>
        <p:spPr>
          <a:xfrm>
            <a:off x="2013496" y="3160816"/>
            <a:ext cx="7825774" cy="1855976"/>
          </a:xfrm>
        </p:spPr>
        <p:txBody>
          <a:bodyPr anchor="b">
            <a:normAutofit/>
          </a:bodyPr>
          <a:lstStyle/>
          <a:p>
            <a:r>
              <a:rPr lang="fr-FR" sz="3800" b="1" dirty="0">
                <a:solidFill>
                  <a:srgbClr val="56A891"/>
                </a:solidFill>
              </a:rPr>
              <a:t>Compte rendu de la Journée Scientifique de l’école doctorale Biologie-Santé 2025 (JBS 2025)</a:t>
            </a:r>
            <a:endParaRPr lang="fr-FR" sz="3800" dirty="0">
              <a:solidFill>
                <a:srgbClr val="56A891"/>
              </a:solidFill>
            </a:endParaRPr>
          </a:p>
        </p:txBody>
      </p:sp>
      <p:pic>
        <p:nvPicPr>
          <p:cNvPr id="10" name="Image 9"/>
          <p:cNvPicPr>
            <a:picLocks noChangeAspect="1"/>
          </p:cNvPicPr>
          <p:nvPr/>
        </p:nvPicPr>
        <p:blipFill rotWithShape="1">
          <a:blip r:embed="rId2">
            <a:extLst>
              <a:ext uri="{28A0092B-C50C-407E-A947-70E740481C1C}">
                <a14:useLocalDpi xmlns:a14="http://schemas.microsoft.com/office/drawing/2010/main" val="0"/>
              </a:ext>
            </a:extLst>
          </a:blip>
          <a:srcRect t="63379" r="45088" b="26036"/>
          <a:stretch/>
        </p:blipFill>
        <p:spPr>
          <a:xfrm>
            <a:off x="2271503" y="5241120"/>
            <a:ext cx="4621153" cy="445357"/>
          </a:xfrm>
          <a:prstGeom prst="rect">
            <a:avLst/>
          </a:prstGeom>
        </p:spPr>
      </p:pic>
      <p:pic>
        <p:nvPicPr>
          <p:cNvPr id="2" name="Image 1"/>
          <p:cNvPicPr>
            <a:picLocks noChangeAspect="1"/>
          </p:cNvPicPr>
          <p:nvPr/>
        </p:nvPicPr>
        <p:blipFill rotWithShape="1">
          <a:blip r:embed="rId3"/>
          <a:srcRect t="43243" r="52255" b="20050"/>
          <a:stretch/>
        </p:blipFill>
        <p:spPr>
          <a:xfrm>
            <a:off x="7755922" y="5025047"/>
            <a:ext cx="795471" cy="790202"/>
          </a:xfrm>
          <a:prstGeom prst="rect">
            <a:avLst/>
          </a:prstGeom>
        </p:spPr>
      </p:pic>
      <p:pic>
        <p:nvPicPr>
          <p:cNvPr id="8" name="Image 7" descr="C:\Users\linda.grimaud\AppData\Local\Microsoft\Windows\INetCache\Content.MSO\DC84AC6C.tmp"/>
          <p:cNvPicPr/>
          <p:nvPr/>
        </p:nvPicPr>
        <p:blipFill>
          <a:blip r:embed="rId4">
            <a:extLst>
              <a:ext uri="{28A0092B-C50C-407E-A947-70E740481C1C}">
                <a14:useLocalDpi xmlns:a14="http://schemas.microsoft.com/office/drawing/2010/main" val="0"/>
              </a:ext>
            </a:extLst>
          </a:blip>
          <a:srcRect/>
          <a:stretch>
            <a:fillRect/>
          </a:stretch>
        </p:blipFill>
        <p:spPr bwMode="auto">
          <a:xfrm>
            <a:off x="191164" y="-72448"/>
            <a:ext cx="5926455" cy="2962910"/>
          </a:xfrm>
          <a:prstGeom prst="rect">
            <a:avLst/>
          </a:prstGeom>
          <a:noFill/>
          <a:ln>
            <a:noFill/>
          </a:ln>
        </p:spPr>
      </p:pic>
      <p:pic>
        <p:nvPicPr>
          <p:cNvPr id="12" name="Image 11"/>
          <p:cNvPicPr/>
          <p:nvPr/>
        </p:nvPicPr>
        <p:blipFill rotWithShape="1">
          <a:blip r:embed="rId5" cstate="print">
            <a:extLst>
              <a:ext uri="{28A0092B-C50C-407E-A947-70E740481C1C}">
                <a14:useLocalDpi xmlns:a14="http://schemas.microsoft.com/office/drawing/2010/main" val="0"/>
              </a:ext>
            </a:extLst>
          </a:blip>
          <a:srcRect r="15227"/>
          <a:stretch/>
        </p:blipFill>
        <p:spPr bwMode="auto">
          <a:xfrm>
            <a:off x="7086581" y="59546"/>
            <a:ext cx="5023485" cy="2804795"/>
          </a:xfrm>
          <a:prstGeom prst="rect">
            <a:avLst/>
          </a:prstGeom>
          <a:ln w="25400">
            <a:solidFill>
              <a:schemeClr val="tx1"/>
            </a:solidFill>
          </a:ln>
          <a:extLst>
            <a:ext uri="{53640926-AAD7-44D8-BBD7-CCE9431645EC}">
              <a14:shadowObscured xmlns:a14="http://schemas.microsoft.com/office/drawing/2010/main"/>
            </a:ext>
          </a:extLst>
        </p:spPr>
      </p:pic>
      <p:pic>
        <p:nvPicPr>
          <p:cNvPr id="13" name="Image 12"/>
          <p:cNvPicPr>
            <a:picLocks noChangeAspect="1"/>
          </p:cNvPicPr>
          <p:nvPr/>
        </p:nvPicPr>
        <p:blipFill rotWithShape="1">
          <a:blip r:embed="rId3"/>
          <a:srcRect t="21436" r="48159" b="57439"/>
          <a:stretch/>
        </p:blipFill>
        <p:spPr>
          <a:xfrm>
            <a:off x="6892656" y="5187904"/>
            <a:ext cx="897781" cy="472695"/>
          </a:xfrm>
          <a:prstGeom prst="rect">
            <a:avLst/>
          </a:prstGeom>
        </p:spPr>
      </p:pic>
      <p:pic>
        <p:nvPicPr>
          <p:cNvPr id="15" name="Image 14"/>
          <p:cNvPicPr>
            <a:picLocks noChangeAspect="1"/>
          </p:cNvPicPr>
          <p:nvPr/>
        </p:nvPicPr>
        <p:blipFill rotWithShape="1">
          <a:blip r:embed="rId3"/>
          <a:srcRect t="84240" r="56025" b="-1872"/>
          <a:stretch/>
        </p:blipFill>
        <p:spPr>
          <a:xfrm>
            <a:off x="8605085" y="5306914"/>
            <a:ext cx="732673" cy="379563"/>
          </a:xfrm>
          <a:prstGeom prst="rect">
            <a:avLst/>
          </a:prstGeom>
        </p:spPr>
      </p:pic>
      <p:pic>
        <p:nvPicPr>
          <p:cNvPr id="6" name="Image 5"/>
          <p:cNvPicPr>
            <a:picLocks noChangeAspect="1"/>
          </p:cNvPicPr>
          <p:nvPr/>
        </p:nvPicPr>
        <p:blipFill rotWithShape="1">
          <a:blip r:embed="rId6" cstate="print">
            <a:extLst>
              <a:ext uri="{28A0092B-C50C-407E-A947-70E740481C1C}">
                <a14:useLocalDpi xmlns:a14="http://schemas.microsoft.com/office/drawing/2010/main" val="0"/>
              </a:ext>
            </a:extLst>
          </a:blip>
          <a:srcRect t="15510"/>
          <a:stretch/>
        </p:blipFill>
        <p:spPr>
          <a:xfrm>
            <a:off x="2911249" y="5660599"/>
            <a:ext cx="2355011" cy="977751"/>
          </a:xfrm>
          <a:prstGeom prst="rect">
            <a:avLst/>
          </a:prstGeom>
        </p:spPr>
      </p:pic>
    </p:spTree>
    <p:extLst>
      <p:ext uri="{BB962C8B-B14F-4D97-AF65-F5344CB8AC3E}">
        <p14:creationId xmlns:p14="http://schemas.microsoft.com/office/powerpoint/2010/main" val="233593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74020" y="1898181"/>
            <a:ext cx="7394713" cy="3467744"/>
          </a:xfrm>
          <a:prstGeom prst="rect">
            <a:avLst/>
          </a:prstGeom>
          <a:ln>
            <a:solidFill>
              <a:schemeClr val="tx1"/>
            </a:solidFill>
          </a:ln>
        </p:spPr>
        <p:txBody>
          <a:bodyPr wrap="square">
            <a:spAutoFit/>
          </a:bodyPr>
          <a:lstStyle/>
          <a:p>
            <a:pPr lvl="0" algn="just">
              <a:lnSpc>
                <a:spcPct val="107000"/>
              </a:lnSpc>
              <a:spcBef>
                <a:spcPts val="125"/>
              </a:spcBef>
              <a:spcAft>
                <a:spcPts val="0"/>
              </a:spcAft>
              <a:buSzPts val="1100"/>
              <a:tabLst>
                <a:tab pos="528955" algn="l"/>
                <a:tab pos="529590" algn="l"/>
              </a:tabLst>
            </a:pPr>
            <a:r>
              <a:rPr lang="fr-FR" dirty="0">
                <a:latin typeface="Calibri" panose="020F0502020204030204" pitchFamily="34" charset="0"/>
                <a:ea typeface="Symbol" panose="05050102010706020507" pitchFamily="18" charset="2"/>
                <a:cs typeface="Symbol" panose="05050102010706020507" pitchFamily="18" charset="2"/>
              </a:rPr>
              <a:t>•	</a:t>
            </a:r>
            <a:r>
              <a:rPr lang="fr-FR" b="1" dirty="0">
                <a:solidFill>
                  <a:srgbClr val="56A891"/>
                </a:solidFill>
                <a:latin typeface="Calibri" panose="020F0502020204030204" pitchFamily="34" charset="0"/>
                <a:ea typeface="Symbol" panose="05050102010706020507" pitchFamily="18" charset="2"/>
                <a:cs typeface="Symbol" panose="05050102010706020507" pitchFamily="18" charset="2"/>
              </a:rPr>
              <a:t>126</a:t>
            </a:r>
            <a:r>
              <a:rPr lang="fr-FR" dirty="0">
                <a:latin typeface="Calibri" panose="020F0502020204030204" pitchFamily="34" charset="0"/>
                <a:ea typeface="Symbol" panose="05050102010706020507" pitchFamily="18" charset="2"/>
                <a:cs typeface="Symbol" panose="05050102010706020507" pitchFamily="18" charset="2"/>
              </a:rPr>
              <a:t> doctorants</a:t>
            </a:r>
          </a:p>
          <a:p>
            <a:pPr lvl="0" algn="just">
              <a:lnSpc>
                <a:spcPct val="107000"/>
              </a:lnSpc>
              <a:spcBef>
                <a:spcPts val="125"/>
              </a:spcBef>
              <a:spcAft>
                <a:spcPts val="0"/>
              </a:spcAft>
              <a:buSzPts val="1100"/>
              <a:tabLst>
                <a:tab pos="528955" algn="l"/>
                <a:tab pos="529590" algn="l"/>
              </a:tabLst>
            </a:pPr>
            <a:r>
              <a:rPr lang="fr-FR" dirty="0">
                <a:latin typeface="Calibri" panose="020F0502020204030204" pitchFamily="34" charset="0"/>
                <a:ea typeface="Symbol" panose="05050102010706020507" pitchFamily="18" charset="2"/>
                <a:cs typeface="Symbol" panose="05050102010706020507" pitchFamily="18" charset="2"/>
              </a:rPr>
              <a:t>•	</a:t>
            </a:r>
            <a:r>
              <a:rPr lang="fr-FR" b="1" dirty="0">
                <a:solidFill>
                  <a:srgbClr val="56A891"/>
                </a:solidFill>
                <a:latin typeface="Calibri" panose="020F0502020204030204" pitchFamily="34" charset="0"/>
                <a:ea typeface="Symbol" panose="05050102010706020507" pitchFamily="18" charset="2"/>
                <a:cs typeface="Symbol" panose="05050102010706020507" pitchFamily="18" charset="2"/>
              </a:rPr>
              <a:t>102</a:t>
            </a:r>
            <a:r>
              <a:rPr lang="fr-FR" b="1" dirty="0">
                <a:latin typeface="Calibri" panose="020F0502020204030204" pitchFamily="34" charset="0"/>
                <a:ea typeface="Symbol" panose="05050102010706020507" pitchFamily="18" charset="2"/>
                <a:cs typeface="Symbol" panose="05050102010706020507" pitchFamily="18" charset="2"/>
              </a:rPr>
              <a:t> </a:t>
            </a:r>
            <a:r>
              <a:rPr lang="fr-FR" dirty="0">
                <a:latin typeface="Calibri" panose="020F0502020204030204" pitchFamily="34" charset="0"/>
                <a:ea typeface="Symbol" panose="05050102010706020507" pitchFamily="18" charset="2"/>
                <a:cs typeface="Symbol" panose="05050102010706020507" pitchFamily="18" charset="2"/>
              </a:rPr>
              <a:t>résumés déposés</a:t>
            </a:r>
          </a:p>
          <a:p>
            <a:pPr lvl="0" algn="just">
              <a:lnSpc>
                <a:spcPct val="107000"/>
              </a:lnSpc>
              <a:spcBef>
                <a:spcPts val="125"/>
              </a:spcBef>
              <a:spcAft>
                <a:spcPts val="0"/>
              </a:spcAft>
              <a:buSzPts val="1100"/>
              <a:tabLst>
                <a:tab pos="528955" algn="l"/>
                <a:tab pos="529590" algn="l"/>
              </a:tabLst>
            </a:pPr>
            <a:r>
              <a:rPr lang="fr-FR" dirty="0">
                <a:latin typeface="Calibri" panose="020F0502020204030204" pitchFamily="34" charset="0"/>
                <a:ea typeface="Symbol" panose="05050102010706020507" pitchFamily="18" charset="2"/>
                <a:cs typeface="Symbol" panose="05050102010706020507" pitchFamily="18" charset="2"/>
              </a:rPr>
              <a:t>•	</a:t>
            </a:r>
            <a:r>
              <a:rPr lang="fr-FR" b="1" dirty="0">
                <a:solidFill>
                  <a:srgbClr val="56A891"/>
                </a:solidFill>
                <a:latin typeface="Calibri" panose="020F0502020204030204" pitchFamily="34" charset="0"/>
                <a:ea typeface="Symbol" panose="05050102010706020507" pitchFamily="18" charset="2"/>
                <a:cs typeface="Symbol" panose="05050102010706020507" pitchFamily="18" charset="2"/>
              </a:rPr>
              <a:t>14</a:t>
            </a:r>
            <a:r>
              <a:rPr lang="fr-FR" dirty="0">
                <a:latin typeface="Calibri" panose="020F0502020204030204" pitchFamily="34" charset="0"/>
                <a:ea typeface="Symbol" panose="05050102010706020507" pitchFamily="18" charset="2"/>
                <a:cs typeface="Symbol" panose="05050102010706020507" pitchFamily="18" charset="2"/>
              </a:rPr>
              <a:t> présentations orales 8 minutes + 2 minutes de questions </a:t>
            </a:r>
          </a:p>
          <a:p>
            <a:pPr lvl="0" algn="just">
              <a:lnSpc>
                <a:spcPct val="107000"/>
              </a:lnSpc>
              <a:spcBef>
                <a:spcPts val="125"/>
              </a:spcBef>
              <a:spcAft>
                <a:spcPts val="0"/>
              </a:spcAft>
              <a:buSzPts val="1100"/>
              <a:tabLst>
                <a:tab pos="528955" algn="l"/>
                <a:tab pos="529590" algn="l"/>
              </a:tabLst>
            </a:pPr>
            <a:r>
              <a:rPr lang="fr-FR" dirty="0">
                <a:latin typeface="Calibri" panose="020F0502020204030204" pitchFamily="34" charset="0"/>
                <a:ea typeface="Symbol" panose="05050102010706020507" pitchFamily="18" charset="2"/>
                <a:cs typeface="Symbol" panose="05050102010706020507" pitchFamily="18" charset="2"/>
              </a:rPr>
              <a:t>•	</a:t>
            </a:r>
            <a:r>
              <a:rPr lang="fr-FR" b="1" dirty="0">
                <a:solidFill>
                  <a:srgbClr val="56A891"/>
                </a:solidFill>
                <a:latin typeface="Calibri" panose="020F0502020204030204" pitchFamily="34" charset="0"/>
                <a:ea typeface="Symbol" panose="05050102010706020507" pitchFamily="18" charset="2"/>
                <a:cs typeface="Symbol" panose="05050102010706020507" pitchFamily="18" charset="2"/>
              </a:rPr>
              <a:t>31</a:t>
            </a:r>
            <a:r>
              <a:rPr lang="fr-FR" dirty="0">
                <a:latin typeface="Calibri" panose="020F0502020204030204" pitchFamily="34" charset="0"/>
                <a:ea typeface="Symbol" panose="05050102010706020507" pitchFamily="18" charset="2"/>
                <a:cs typeface="Symbol" panose="05050102010706020507" pitchFamily="18" charset="2"/>
              </a:rPr>
              <a:t> communications commentées de posters sur 2 sessions</a:t>
            </a:r>
          </a:p>
          <a:p>
            <a:pPr lvl="0" algn="just">
              <a:lnSpc>
                <a:spcPct val="107000"/>
              </a:lnSpc>
              <a:spcBef>
                <a:spcPts val="125"/>
              </a:spcBef>
              <a:spcAft>
                <a:spcPts val="0"/>
              </a:spcAft>
              <a:buSzPts val="1100"/>
              <a:tabLst>
                <a:tab pos="528955" algn="l"/>
                <a:tab pos="529590" algn="l"/>
              </a:tabLst>
            </a:pPr>
            <a:r>
              <a:rPr lang="fr-FR" dirty="0">
                <a:latin typeface="Calibri" panose="020F0502020204030204" pitchFamily="34" charset="0"/>
                <a:ea typeface="Symbol" panose="05050102010706020507" pitchFamily="18" charset="2"/>
                <a:cs typeface="Symbol" panose="05050102010706020507" pitchFamily="18" charset="2"/>
              </a:rPr>
              <a:t>•	</a:t>
            </a:r>
            <a:r>
              <a:rPr lang="fr-FR" b="1" dirty="0">
                <a:solidFill>
                  <a:srgbClr val="56A891"/>
                </a:solidFill>
                <a:latin typeface="Calibri" panose="020F0502020204030204" pitchFamily="34" charset="0"/>
                <a:ea typeface="Symbol" panose="05050102010706020507" pitchFamily="18" charset="2"/>
                <a:cs typeface="Symbol" panose="05050102010706020507" pitchFamily="18" charset="2"/>
              </a:rPr>
              <a:t>1</a:t>
            </a:r>
            <a:r>
              <a:rPr lang="fr-FR" dirty="0">
                <a:latin typeface="Calibri" panose="020F0502020204030204" pitchFamily="34" charset="0"/>
                <a:ea typeface="Symbol" panose="05050102010706020507" pitchFamily="18" charset="2"/>
                <a:cs typeface="Symbol" panose="05050102010706020507" pitchFamily="18" charset="2"/>
              </a:rPr>
              <a:t> intervenant extérieur (Conférencière invitée)</a:t>
            </a:r>
          </a:p>
          <a:p>
            <a:pPr lvl="0" algn="just">
              <a:lnSpc>
                <a:spcPct val="107000"/>
              </a:lnSpc>
              <a:spcBef>
                <a:spcPts val="125"/>
              </a:spcBef>
              <a:spcAft>
                <a:spcPts val="0"/>
              </a:spcAft>
              <a:buSzPts val="1100"/>
              <a:tabLst>
                <a:tab pos="528955" algn="l"/>
                <a:tab pos="529590" algn="l"/>
              </a:tabLst>
            </a:pPr>
            <a:r>
              <a:rPr lang="fr-FR" dirty="0">
                <a:latin typeface="Calibri" panose="020F0502020204030204" pitchFamily="34" charset="0"/>
                <a:ea typeface="Symbol" panose="05050102010706020507" pitchFamily="18" charset="2"/>
                <a:cs typeface="Symbol" panose="05050102010706020507" pitchFamily="18" charset="2"/>
              </a:rPr>
              <a:t>•	</a:t>
            </a:r>
            <a:r>
              <a:rPr lang="fr-FR" b="1" dirty="0">
                <a:solidFill>
                  <a:srgbClr val="56A891"/>
                </a:solidFill>
                <a:latin typeface="Calibri" panose="020F0502020204030204" pitchFamily="34" charset="0"/>
                <a:ea typeface="Symbol" panose="05050102010706020507" pitchFamily="18" charset="2"/>
                <a:cs typeface="Symbol" panose="05050102010706020507" pitchFamily="18" charset="2"/>
              </a:rPr>
              <a:t>5</a:t>
            </a:r>
            <a:r>
              <a:rPr lang="fr-FR" dirty="0">
                <a:latin typeface="Calibri" panose="020F0502020204030204" pitchFamily="34" charset="0"/>
                <a:ea typeface="Symbol" panose="05050102010706020507" pitchFamily="18" charset="2"/>
                <a:cs typeface="Symbol" panose="05050102010706020507" pitchFamily="18" charset="2"/>
              </a:rPr>
              <a:t> intervenants extérieurs (Session « Après-thèse »)</a:t>
            </a:r>
          </a:p>
          <a:p>
            <a:pPr lvl="0" algn="just">
              <a:lnSpc>
                <a:spcPct val="107000"/>
              </a:lnSpc>
              <a:spcBef>
                <a:spcPts val="125"/>
              </a:spcBef>
              <a:spcAft>
                <a:spcPts val="0"/>
              </a:spcAft>
              <a:buSzPts val="1100"/>
              <a:tabLst>
                <a:tab pos="528955" algn="l"/>
                <a:tab pos="529590" algn="l"/>
              </a:tabLst>
            </a:pPr>
            <a:r>
              <a:rPr lang="fr-FR" dirty="0">
                <a:latin typeface="Calibri" panose="020F0502020204030204" pitchFamily="34" charset="0"/>
                <a:ea typeface="Symbol" panose="05050102010706020507" pitchFamily="18" charset="2"/>
                <a:cs typeface="Symbol" panose="05050102010706020507" pitchFamily="18" charset="2"/>
              </a:rPr>
              <a:t>•	Coût total 4126 €</a:t>
            </a:r>
          </a:p>
          <a:p>
            <a:pPr lvl="0" algn="just">
              <a:lnSpc>
                <a:spcPct val="107000"/>
              </a:lnSpc>
              <a:spcBef>
                <a:spcPts val="125"/>
              </a:spcBef>
              <a:spcAft>
                <a:spcPts val="0"/>
              </a:spcAft>
              <a:buSzPts val="1100"/>
              <a:tabLst>
                <a:tab pos="528955" algn="l"/>
                <a:tab pos="529590" algn="l"/>
              </a:tabLst>
            </a:pPr>
            <a:r>
              <a:rPr lang="fr-FR" dirty="0">
                <a:latin typeface="Calibri" panose="020F0502020204030204" pitchFamily="34" charset="0"/>
                <a:ea typeface="Symbol" panose="05050102010706020507" pitchFamily="18" charset="2"/>
                <a:cs typeface="Symbol" panose="05050102010706020507" pitchFamily="18" charset="2"/>
              </a:rPr>
              <a:t>•	</a:t>
            </a:r>
            <a:r>
              <a:rPr lang="fr-FR" b="1" dirty="0">
                <a:solidFill>
                  <a:srgbClr val="56A891"/>
                </a:solidFill>
                <a:latin typeface="Calibri" panose="020F0502020204030204" pitchFamily="34" charset="0"/>
                <a:ea typeface="Symbol" panose="05050102010706020507" pitchFamily="18" charset="2"/>
                <a:cs typeface="Symbol" panose="05050102010706020507" pitchFamily="18" charset="2"/>
              </a:rPr>
              <a:t>500</a:t>
            </a:r>
            <a:r>
              <a:rPr lang="fr-FR" dirty="0">
                <a:latin typeface="Calibri" panose="020F0502020204030204" pitchFamily="34" charset="0"/>
                <a:ea typeface="Symbol" panose="05050102010706020507" pitchFamily="18" charset="2"/>
                <a:cs typeface="Symbol" panose="05050102010706020507" pitchFamily="18" charset="2"/>
              </a:rPr>
              <a:t> euros de prix donnés par la SFR ICAT et la SFR </a:t>
            </a:r>
            <a:r>
              <a:rPr lang="fr-FR" dirty="0" err="1">
                <a:latin typeface="Calibri" panose="020F0502020204030204" pitchFamily="34" charset="0"/>
                <a:ea typeface="Symbol" panose="05050102010706020507" pitchFamily="18" charset="2"/>
                <a:cs typeface="Symbol" panose="05050102010706020507" pitchFamily="18" charset="2"/>
              </a:rPr>
              <a:t>Bonamy</a:t>
            </a:r>
            <a:endParaRPr lang="fr-FR" dirty="0">
              <a:latin typeface="Calibri" panose="020F0502020204030204" pitchFamily="34" charset="0"/>
              <a:ea typeface="Symbol" panose="05050102010706020507" pitchFamily="18" charset="2"/>
              <a:cs typeface="Symbol" panose="05050102010706020507" pitchFamily="18" charset="2"/>
            </a:endParaRPr>
          </a:p>
          <a:p>
            <a:pPr lvl="0" algn="just">
              <a:lnSpc>
                <a:spcPct val="107000"/>
              </a:lnSpc>
              <a:spcBef>
                <a:spcPts val="125"/>
              </a:spcBef>
              <a:spcAft>
                <a:spcPts val="0"/>
              </a:spcAft>
              <a:buSzPts val="1100"/>
              <a:tabLst>
                <a:tab pos="528955" algn="l"/>
                <a:tab pos="529590" algn="l"/>
              </a:tabLst>
            </a:pPr>
            <a:r>
              <a:rPr lang="fr-FR" b="1" dirty="0">
                <a:solidFill>
                  <a:srgbClr val="56A891"/>
                </a:solidFill>
                <a:latin typeface="Calibri" panose="020F0502020204030204" pitchFamily="34" charset="0"/>
                <a:ea typeface="Symbol" panose="05050102010706020507" pitchFamily="18" charset="2"/>
                <a:cs typeface="Symbol" panose="05050102010706020507" pitchFamily="18" charset="2"/>
              </a:rPr>
              <a:t>	goodies</a:t>
            </a:r>
            <a:r>
              <a:rPr lang="fr-FR" dirty="0">
                <a:latin typeface="Calibri" panose="020F0502020204030204" pitchFamily="34" charset="0"/>
                <a:ea typeface="Symbol" panose="05050102010706020507" pitchFamily="18" charset="2"/>
                <a:cs typeface="Symbol" panose="05050102010706020507" pitchFamily="18" charset="2"/>
              </a:rPr>
              <a:t> par l’Inserm Grand ouest </a:t>
            </a:r>
          </a:p>
          <a:p>
            <a:pPr lvl="0" algn="just">
              <a:lnSpc>
                <a:spcPct val="107000"/>
              </a:lnSpc>
              <a:spcBef>
                <a:spcPts val="125"/>
              </a:spcBef>
              <a:spcAft>
                <a:spcPts val="0"/>
              </a:spcAft>
              <a:buSzPts val="1100"/>
              <a:tabLst>
                <a:tab pos="528955" algn="l"/>
                <a:tab pos="529590" algn="l"/>
              </a:tabLst>
            </a:pPr>
            <a:r>
              <a:rPr lang="fr-FR" dirty="0">
                <a:latin typeface="Calibri" panose="020F0502020204030204" pitchFamily="34" charset="0"/>
                <a:ea typeface="Symbol" panose="05050102010706020507" pitchFamily="18" charset="2"/>
                <a:cs typeface="Symbol" panose="05050102010706020507" pitchFamily="18" charset="2"/>
              </a:rPr>
              <a:t>•	</a:t>
            </a:r>
            <a:r>
              <a:rPr lang="fr-FR" b="1" dirty="0">
                <a:solidFill>
                  <a:srgbClr val="56A891"/>
                </a:solidFill>
                <a:latin typeface="Calibri" panose="020F0502020204030204" pitchFamily="34" charset="0"/>
                <a:ea typeface="Symbol" panose="05050102010706020507" pitchFamily="18" charset="2"/>
                <a:cs typeface="Symbol" panose="05050102010706020507" pitchFamily="18" charset="2"/>
              </a:rPr>
              <a:t>43%</a:t>
            </a:r>
            <a:r>
              <a:rPr lang="fr-FR" dirty="0">
                <a:latin typeface="Calibri" panose="020F0502020204030204" pitchFamily="34" charset="0"/>
                <a:ea typeface="Symbol" panose="05050102010706020507" pitchFamily="18" charset="2"/>
                <a:cs typeface="Symbol" panose="05050102010706020507" pitchFamily="18" charset="2"/>
              </a:rPr>
              <a:t> de réponses à l’enquête de satisfaction (55 réponses)</a:t>
            </a:r>
          </a:p>
          <a:p>
            <a:pPr lvl="0" algn="just">
              <a:lnSpc>
                <a:spcPct val="107000"/>
              </a:lnSpc>
              <a:spcBef>
                <a:spcPts val="125"/>
              </a:spcBef>
              <a:spcAft>
                <a:spcPts val="0"/>
              </a:spcAft>
              <a:buSzPts val="1100"/>
              <a:tabLst>
                <a:tab pos="528955" algn="l"/>
                <a:tab pos="529590" algn="l"/>
              </a:tabLst>
            </a:pPr>
            <a:endParaRPr lang="fr-FR" dirty="0">
              <a:effectLst/>
              <a:latin typeface="Calibri" panose="020F0502020204030204" pitchFamily="34" charset="0"/>
              <a:ea typeface="Symbol" panose="05050102010706020507" pitchFamily="18" charset="2"/>
              <a:cs typeface="Symbol" panose="05050102010706020507" pitchFamily="18" charset="2"/>
            </a:endParaRPr>
          </a:p>
        </p:txBody>
      </p:sp>
      <p:sp>
        <p:nvSpPr>
          <p:cNvPr id="3" name="Titre 1">
            <a:extLst>
              <a:ext uri="{FF2B5EF4-FFF2-40B4-BE49-F238E27FC236}">
                <a16:creationId xmlns:a16="http://schemas.microsoft.com/office/drawing/2014/main" id="{A6384DE9-BBDB-401E-800A-76879C95B766}"/>
              </a:ext>
            </a:extLst>
          </p:cNvPr>
          <p:cNvSpPr txBox="1">
            <a:spLocks/>
          </p:cNvSpPr>
          <p:nvPr/>
        </p:nvSpPr>
        <p:spPr>
          <a:xfrm>
            <a:off x="2274020" y="394324"/>
            <a:ext cx="7825774" cy="643398"/>
          </a:xfrm>
          <a:prstGeom prst="rect">
            <a:avLst/>
          </a:prstGeom>
        </p:spPr>
        <p:txBody>
          <a:bodyPr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3800" b="1" dirty="0">
                <a:solidFill>
                  <a:srgbClr val="56A891"/>
                </a:solidFill>
              </a:rPr>
              <a:t>Quelques chiffres</a:t>
            </a:r>
            <a:endParaRPr lang="fr-FR" sz="3800" dirty="0">
              <a:solidFill>
                <a:srgbClr val="56A891"/>
              </a:solidFill>
            </a:endParaRPr>
          </a:p>
        </p:txBody>
      </p:sp>
      <p:pic>
        <p:nvPicPr>
          <p:cNvPr id="5" name="Image 4"/>
          <p:cNvPicPr>
            <a:picLocks noChangeAspect="1"/>
          </p:cNvPicPr>
          <p:nvPr/>
        </p:nvPicPr>
        <p:blipFill rotWithShape="1">
          <a:blip r:embed="rId2" cstate="print">
            <a:extLst>
              <a:ext uri="{28A0092B-C50C-407E-A947-70E740481C1C}">
                <a14:useLocalDpi xmlns:a14="http://schemas.microsoft.com/office/drawing/2010/main" val="0"/>
              </a:ext>
            </a:extLst>
          </a:blip>
          <a:srcRect t="15510"/>
          <a:stretch/>
        </p:blipFill>
        <p:spPr>
          <a:xfrm>
            <a:off x="9527709" y="303595"/>
            <a:ext cx="2355011" cy="977751"/>
          </a:xfrm>
          <a:prstGeom prst="rect">
            <a:avLst/>
          </a:prstGeom>
        </p:spPr>
      </p:pic>
    </p:spTree>
    <p:extLst>
      <p:ext uri="{BB962C8B-B14F-4D97-AF65-F5344CB8AC3E}">
        <p14:creationId xmlns:p14="http://schemas.microsoft.com/office/powerpoint/2010/main" val="3602337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p:cNvPicPr/>
          <p:nvPr/>
        </p:nvPicPr>
        <p:blipFill rotWithShape="1">
          <a:blip r:embed="rId2"/>
          <a:srcRect t="27170"/>
          <a:stretch/>
        </p:blipFill>
        <p:spPr>
          <a:xfrm>
            <a:off x="345057" y="931653"/>
            <a:ext cx="5572664" cy="4994694"/>
          </a:xfrm>
          <a:prstGeom prst="rect">
            <a:avLst/>
          </a:prstGeom>
        </p:spPr>
      </p:pic>
      <p:pic>
        <p:nvPicPr>
          <p:cNvPr id="7" name="Image 6"/>
          <p:cNvPicPr/>
          <p:nvPr/>
        </p:nvPicPr>
        <p:blipFill rotWithShape="1">
          <a:blip r:embed="rId3"/>
          <a:srcRect t="30544"/>
          <a:stretch/>
        </p:blipFill>
        <p:spPr>
          <a:xfrm>
            <a:off x="6246908" y="1233577"/>
            <a:ext cx="5493643" cy="4692770"/>
          </a:xfrm>
          <a:prstGeom prst="rect">
            <a:avLst/>
          </a:prstGeom>
        </p:spPr>
      </p:pic>
    </p:spTree>
    <p:extLst>
      <p:ext uri="{BB962C8B-B14F-4D97-AF65-F5344CB8AC3E}">
        <p14:creationId xmlns:p14="http://schemas.microsoft.com/office/powerpoint/2010/main" val="29579232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7637"/>
            <a:ext cx="11921706" cy="6705960"/>
          </a:xfrm>
          <a:prstGeom prst="rect">
            <a:avLst/>
          </a:prstGeom>
        </p:spPr>
      </p:pic>
    </p:spTree>
    <p:extLst>
      <p:ext uri="{BB962C8B-B14F-4D97-AF65-F5344CB8AC3E}">
        <p14:creationId xmlns:p14="http://schemas.microsoft.com/office/powerpoint/2010/main" val="24342426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p:cNvPicPr/>
          <p:nvPr/>
        </p:nvPicPr>
        <p:blipFill rotWithShape="1">
          <a:blip r:embed="rId2" cstate="print">
            <a:extLst>
              <a:ext uri="{28A0092B-C50C-407E-A947-70E740481C1C}">
                <a14:useLocalDpi xmlns:a14="http://schemas.microsoft.com/office/drawing/2010/main" val="0"/>
              </a:ext>
            </a:extLst>
          </a:blip>
          <a:srcRect t="19881" b="26203"/>
          <a:stretch/>
        </p:blipFill>
        <p:spPr bwMode="auto">
          <a:xfrm>
            <a:off x="609750" y="465123"/>
            <a:ext cx="3021175" cy="3475007"/>
          </a:xfrm>
          <a:prstGeom prst="rect">
            <a:avLst/>
          </a:prstGeom>
          <a:ln w="25400">
            <a:solidFill>
              <a:schemeClr val="tx1"/>
            </a:solidFill>
          </a:ln>
          <a:extLst>
            <a:ext uri="{53640926-AAD7-44D8-BBD7-CCE9431645EC}">
              <a14:shadowObscured xmlns:a14="http://schemas.microsoft.com/office/drawing/2010/main"/>
            </a:ext>
          </a:extLst>
        </p:spPr>
      </p:pic>
      <p:pic>
        <p:nvPicPr>
          <p:cNvPr id="20" name="Image 19"/>
          <p:cNvPicPr/>
          <p:nvPr/>
        </p:nvPicPr>
        <p:blipFill rotWithShape="1">
          <a:blip r:embed="rId3" cstate="print">
            <a:extLst>
              <a:ext uri="{28A0092B-C50C-407E-A947-70E740481C1C}">
                <a14:useLocalDpi xmlns:a14="http://schemas.microsoft.com/office/drawing/2010/main" val="0"/>
              </a:ext>
            </a:extLst>
          </a:blip>
          <a:srcRect l="3813" t="30241" b="13087"/>
          <a:stretch/>
        </p:blipFill>
        <p:spPr bwMode="auto">
          <a:xfrm>
            <a:off x="8006341" y="465123"/>
            <a:ext cx="3462966" cy="1749724"/>
          </a:xfrm>
          <a:prstGeom prst="rect">
            <a:avLst/>
          </a:prstGeom>
          <a:ln w="25400">
            <a:solidFill>
              <a:schemeClr val="tx1"/>
            </a:solidFill>
          </a:ln>
          <a:extLst>
            <a:ext uri="{53640926-AAD7-44D8-BBD7-CCE9431645EC}">
              <a14:shadowObscured xmlns:a14="http://schemas.microsoft.com/office/drawing/2010/main"/>
            </a:ext>
          </a:extLst>
        </p:spPr>
      </p:pic>
      <p:pic>
        <p:nvPicPr>
          <p:cNvPr id="21" name="Image 20"/>
          <p:cNvPicPr/>
          <p:nvPr/>
        </p:nvPicPr>
        <p:blipFill rotWithShape="1">
          <a:blip r:embed="rId4" cstate="print">
            <a:extLst>
              <a:ext uri="{28A0092B-C50C-407E-A947-70E740481C1C}">
                <a14:useLocalDpi xmlns:a14="http://schemas.microsoft.com/office/drawing/2010/main" val="0"/>
              </a:ext>
            </a:extLst>
          </a:blip>
          <a:srcRect l="13486" t="19090" b="18455"/>
          <a:stretch/>
        </p:blipFill>
        <p:spPr bwMode="auto">
          <a:xfrm>
            <a:off x="6767701" y="3940130"/>
            <a:ext cx="4781711" cy="2533628"/>
          </a:xfrm>
          <a:prstGeom prst="rect">
            <a:avLst/>
          </a:prstGeom>
          <a:ln w="25400">
            <a:solidFill>
              <a:schemeClr val="tx1"/>
            </a:solidFill>
          </a:ln>
          <a:extLst>
            <a:ext uri="{53640926-AAD7-44D8-BBD7-CCE9431645EC}">
              <a14:shadowObscured xmlns:a14="http://schemas.microsoft.com/office/drawing/2010/main"/>
            </a:ext>
          </a:extLst>
        </p:spPr>
      </p:pic>
      <p:pic>
        <p:nvPicPr>
          <p:cNvPr id="19" name="Image 18"/>
          <p:cNvPicPr/>
          <p:nvPr/>
        </p:nvPicPr>
        <p:blipFill rotWithShape="1">
          <a:blip r:embed="rId5" cstate="print">
            <a:extLst>
              <a:ext uri="{28A0092B-C50C-407E-A947-70E740481C1C}">
                <a14:useLocalDpi xmlns:a14="http://schemas.microsoft.com/office/drawing/2010/main" val="0"/>
              </a:ext>
            </a:extLst>
          </a:blip>
          <a:srcRect l="18552" b="21368"/>
          <a:stretch/>
        </p:blipFill>
        <p:spPr bwMode="auto">
          <a:xfrm>
            <a:off x="3853768" y="208472"/>
            <a:ext cx="3969444" cy="2124807"/>
          </a:xfrm>
          <a:prstGeom prst="rect">
            <a:avLst/>
          </a:prstGeom>
          <a:ln w="25400">
            <a:solidFill>
              <a:schemeClr val="tx1"/>
            </a:solidFill>
          </a:ln>
          <a:extLst>
            <a:ext uri="{53640926-AAD7-44D8-BBD7-CCE9431645EC}">
              <a14:shadowObscured xmlns:a14="http://schemas.microsoft.com/office/drawing/2010/main"/>
            </a:ext>
          </a:extLst>
        </p:spPr>
      </p:pic>
      <p:pic>
        <p:nvPicPr>
          <p:cNvPr id="18" name="Image 17"/>
          <p:cNvPicPr/>
          <p:nvPr/>
        </p:nvPicPr>
        <p:blipFill>
          <a:blip r:embed="rId6" cstate="print">
            <a:extLst>
              <a:ext uri="{28A0092B-C50C-407E-A947-70E740481C1C}">
                <a14:useLocalDpi xmlns:a14="http://schemas.microsoft.com/office/drawing/2010/main" val="0"/>
              </a:ext>
            </a:extLst>
          </a:blip>
          <a:stretch>
            <a:fillRect/>
          </a:stretch>
        </p:blipFill>
        <p:spPr>
          <a:xfrm>
            <a:off x="576448" y="4063042"/>
            <a:ext cx="4260137" cy="2287805"/>
          </a:xfrm>
          <a:prstGeom prst="rect">
            <a:avLst/>
          </a:prstGeom>
          <a:ln w="25400">
            <a:solidFill>
              <a:schemeClr val="tx1"/>
            </a:solidFill>
          </a:ln>
        </p:spPr>
      </p:pic>
      <p:pic>
        <p:nvPicPr>
          <p:cNvPr id="16" name="Image 15"/>
          <p:cNvPicPr/>
          <p:nvPr/>
        </p:nvPicPr>
        <p:blipFill rotWithShape="1">
          <a:blip r:embed="rId7" cstate="print">
            <a:extLst>
              <a:ext uri="{28A0092B-C50C-407E-A947-70E740481C1C}">
                <a14:useLocalDpi xmlns:a14="http://schemas.microsoft.com/office/drawing/2010/main" val="0"/>
              </a:ext>
            </a:extLst>
          </a:blip>
          <a:srcRect t="6964" b="51796"/>
          <a:stretch/>
        </p:blipFill>
        <p:spPr bwMode="auto">
          <a:xfrm>
            <a:off x="4477215" y="4353099"/>
            <a:ext cx="2649855" cy="2312670"/>
          </a:xfrm>
          <a:prstGeom prst="rect">
            <a:avLst/>
          </a:prstGeom>
          <a:ln w="25400">
            <a:solidFill>
              <a:schemeClr val="tx1"/>
            </a:solidFill>
          </a:ln>
          <a:extLst>
            <a:ext uri="{53640926-AAD7-44D8-BBD7-CCE9431645EC}">
              <a14:shadowObscured xmlns:a14="http://schemas.microsoft.com/office/drawing/2010/main"/>
            </a:ext>
          </a:extLst>
        </p:spPr>
      </p:pic>
      <p:pic>
        <p:nvPicPr>
          <p:cNvPr id="22" name="Image 21"/>
          <p:cNvPicPr/>
          <p:nvPr/>
        </p:nvPicPr>
        <p:blipFill rotWithShape="1">
          <a:blip r:embed="rId8" cstate="print">
            <a:extLst>
              <a:ext uri="{28A0092B-C50C-407E-A947-70E740481C1C}">
                <a14:useLocalDpi xmlns:a14="http://schemas.microsoft.com/office/drawing/2010/main" val="0"/>
              </a:ext>
            </a:extLst>
          </a:blip>
          <a:srcRect l="21548" t="25390" r="13105"/>
          <a:stretch/>
        </p:blipFill>
        <p:spPr bwMode="auto">
          <a:xfrm>
            <a:off x="4393715" y="1911205"/>
            <a:ext cx="3081565" cy="2696823"/>
          </a:xfrm>
          <a:prstGeom prst="rect">
            <a:avLst/>
          </a:prstGeom>
          <a:ln w="25400">
            <a:solidFill>
              <a:schemeClr val="tx1"/>
            </a:solidFill>
          </a:ln>
          <a:extLst>
            <a:ext uri="{53640926-AAD7-44D8-BBD7-CCE9431645EC}">
              <a14:shadowObscured xmlns:a14="http://schemas.microsoft.com/office/drawing/2010/main"/>
            </a:ext>
          </a:extLst>
        </p:spPr>
      </p:pic>
      <p:pic>
        <p:nvPicPr>
          <p:cNvPr id="17" name="Image 16"/>
          <p:cNvPicPr/>
          <p:nvPr/>
        </p:nvPicPr>
        <p:blipFill rotWithShape="1">
          <a:blip r:embed="rId9" cstate="print">
            <a:extLst>
              <a:ext uri="{28A0092B-C50C-407E-A947-70E740481C1C}">
                <a14:useLocalDpi xmlns:a14="http://schemas.microsoft.com/office/drawing/2010/main" val="0"/>
              </a:ext>
            </a:extLst>
          </a:blip>
          <a:srcRect r="20774"/>
          <a:stretch/>
        </p:blipFill>
        <p:spPr bwMode="auto">
          <a:xfrm>
            <a:off x="8182860" y="1856480"/>
            <a:ext cx="3188970" cy="2307590"/>
          </a:xfrm>
          <a:prstGeom prst="rect">
            <a:avLst/>
          </a:prstGeom>
          <a:ln w="25400">
            <a:solidFill>
              <a:schemeClr val="tx1"/>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2968317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p:cNvGraphicFramePr>
            <a:graphicFrameLocks noGrp="1"/>
          </p:cNvGraphicFramePr>
          <p:nvPr/>
        </p:nvGraphicFramePr>
        <p:xfrm>
          <a:off x="1799087" y="478127"/>
          <a:ext cx="8128000" cy="5709920"/>
        </p:xfrm>
        <a:graphic>
          <a:graphicData uri="http://schemas.openxmlformats.org/drawingml/2006/table">
            <a:tbl>
              <a:tblPr firstRow="1" bandRow="1">
                <a:tableStyleId>{93296810-A885-4BE3-A3E7-6D5BEEA58F35}</a:tableStyleId>
              </a:tblPr>
              <a:tblGrid>
                <a:gridCol w="4064000">
                  <a:extLst>
                    <a:ext uri="{9D8B030D-6E8A-4147-A177-3AD203B41FA5}">
                      <a16:colId xmlns:a16="http://schemas.microsoft.com/office/drawing/2014/main" val="4061798420"/>
                    </a:ext>
                  </a:extLst>
                </a:gridCol>
                <a:gridCol w="4064000">
                  <a:extLst>
                    <a:ext uri="{9D8B030D-6E8A-4147-A177-3AD203B41FA5}">
                      <a16:colId xmlns:a16="http://schemas.microsoft.com/office/drawing/2014/main" val="1464863892"/>
                    </a:ext>
                  </a:extLst>
                </a:gridCol>
              </a:tblGrid>
              <a:tr h="370840">
                <a:tc>
                  <a:txBody>
                    <a:bodyPr/>
                    <a:lstStyle/>
                    <a:p>
                      <a:r>
                        <a:rPr lang="fr-FR" sz="2800" dirty="0"/>
                        <a:t>A conserver</a:t>
                      </a:r>
                    </a:p>
                  </a:txBody>
                  <a:tcPr>
                    <a:solidFill>
                      <a:srgbClr val="56A891"/>
                    </a:solidFill>
                  </a:tcPr>
                </a:tc>
                <a:tc>
                  <a:txBody>
                    <a:bodyPr/>
                    <a:lstStyle/>
                    <a:p>
                      <a:r>
                        <a:rPr lang="fr-FR" sz="2800" dirty="0"/>
                        <a:t>Propositions</a:t>
                      </a:r>
                    </a:p>
                  </a:txBody>
                  <a:tcPr>
                    <a:solidFill>
                      <a:srgbClr val="56A891"/>
                    </a:solidFill>
                  </a:tcPr>
                </a:tc>
                <a:extLst>
                  <a:ext uri="{0D108BD9-81ED-4DB2-BD59-A6C34878D82A}">
                    <a16:rowId xmlns:a16="http://schemas.microsoft.com/office/drawing/2014/main" val="1701556917"/>
                  </a:ext>
                </a:extLst>
              </a:tr>
              <a:tr h="370840">
                <a:tc>
                  <a:txBody>
                    <a:bodyPr/>
                    <a:lstStyle/>
                    <a:p>
                      <a:r>
                        <a:rPr lang="fr-FR" sz="1400" dirty="0"/>
                        <a:t>Durée</a:t>
                      </a:r>
                      <a:r>
                        <a:rPr lang="fr-FR" sz="1400" baseline="0" dirty="0"/>
                        <a:t> : 1 jour</a:t>
                      </a:r>
                    </a:p>
                  </a:txBody>
                  <a:tcPr/>
                </a:tc>
                <a:tc>
                  <a:txBody>
                    <a:bodyPr/>
                    <a:lstStyle/>
                    <a:p>
                      <a:r>
                        <a:rPr lang="fr-FR" sz="1400" dirty="0"/>
                        <a:t>Angers en 2026 et ONIRIS 2027</a:t>
                      </a:r>
                    </a:p>
                  </a:txBody>
                  <a:tcPr/>
                </a:tc>
                <a:extLst>
                  <a:ext uri="{0D108BD9-81ED-4DB2-BD59-A6C34878D82A}">
                    <a16:rowId xmlns:a16="http://schemas.microsoft.com/office/drawing/2014/main" val="3115825098"/>
                  </a:ext>
                </a:extLst>
              </a:tr>
              <a:tr h="370840">
                <a:tc>
                  <a:txBody>
                    <a:bodyPr/>
                    <a:lstStyle/>
                    <a:p>
                      <a:r>
                        <a:rPr lang="fr-FR" sz="1400" dirty="0"/>
                        <a:t>3 volontaires en thèse</a:t>
                      </a:r>
                    </a:p>
                  </a:txBody>
                  <a:tcPr/>
                </a:tc>
                <a:tc>
                  <a:txBody>
                    <a:bodyPr/>
                    <a:lstStyle/>
                    <a:p>
                      <a:r>
                        <a:rPr lang="fr-FR" sz="1400" dirty="0"/>
                        <a:t>De</a:t>
                      </a:r>
                      <a:r>
                        <a:rPr lang="fr-FR" sz="1400" baseline="0" dirty="0"/>
                        <a:t> préférence non médecin</a:t>
                      </a:r>
                    </a:p>
                    <a:p>
                      <a:r>
                        <a:rPr lang="fr-FR" sz="1400" baseline="0" dirty="0"/>
                        <a:t>Valoriser avec un message « Formez-vous à l’organisation d’un événement scientifique »</a:t>
                      </a:r>
                    </a:p>
                    <a:p>
                      <a:r>
                        <a:rPr lang="fr-FR" sz="1400" baseline="0" dirty="0"/>
                        <a:t>Ne pas restreindre aux doctorants de 2</a:t>
                      </a:r>
                      <a:r>
                        <a:rPr lang="fr-FR" sz="1400" baseline="30000" dirty="0"/>
                        <a:t>ème</a:t>
                      </a:r>
                      <a:r>
                        <a:rPr lang="fr-FR" sz="1400" baseline="0" dirty="0"/>
                        <a:t> année</a:t>
                      </a:r>
                    </a:p>
                  </a:txBody>
                  <a:tcPr/>
                </a:tc>
                <a:extLst>
                  <a:ext uri="{0D108BD9-81ED-4DB2-BD59-A6C34878D82A}">
                    <a16:rowId xmlns:a16="http://schemas.microsoft.com/office/drawing/2014/main" val="3680624516"/>
                  </a:ext>
                </a:extLst>
              </a:tr>
              <a:tr h="370840">
                <a:tc>
                  <a:txBody>
                    <a:bodyPr/>
                    <a:lstStyle/>
                    <a:p>
                      <a:r>
                        <a:rPr lang="fr-FR" sz="1400" dirty="0"/>
                        <a:t>Communications</a:t>
                      </a:r>
                      <a:r>
                        <a:rPr lang="fr-FR" sz="1400" baseline="0" dirty="0"/>
                        <a:t> orales des doctorants</a:t>
                      </a:r>
                      <a:endParaRPr lang="fr-FR" sz="1400" dirty="0"/>
                    </a:p>
                  </a:txBody>
                  <a:tcPr/>
                </a:tc>
                <a:tc>
                  <a:txBody>
                    <a:bodyPr/>
                    <a:lstStyle/>
                    <a:p>
                      <a:r>
                        <a:rPr lang="fr-FR" sz="1400" dirty="0"/>
                        <a:t>8 minutes + 2 minutes de questions</a:t>
                      </a:r>
                      <a:endParaRPr lang="fr-FR" sz="1400" baseline="0" dirty="0"/>
                    </a:p>
                    <a:p>
                      <a:r>
                        <a:rPr lang="fr-FR" sz="1400" baseline="0" dirty="0"/>
                        <a:t>Attention à la représentation des labos</a:t>
                      </a:r>
                    </a:p>
                  </a:txBody>
                  <a:tcPr/>
                </a:tc>
                <a:extLst>
                  <a:ext uri="{0D108BD9-81ED-4DB2-BD59-A6C34878D82A}">
                    <a16:rowId xmlns:a16="http://schemas.microsoft.com/office/drawing/2014/main" val="1921182843"/>
                  </a:ext>
                </a:extLst>
              </a:tr>
              <a:tr h="370840">
                <a:tc>
                  <a:txBody>
                    <a:bodyPr/>
                    <a:lstStyle/>
                    <a:p>
                      <a:r>
                        <a:rPr lang="fr-FR" sz="1400" dirty="0"/>
                        <a:t>Posters</a:t>
                      </a:r>
                    </a:p>
                  </a:txBody>
                  <a:tcPr/>
                </a:tc>
                <a:tc>
                  <a:txBody>
                    <a:bodyPr/>
                    <a:lstStyle/>
                    <a:p>
                      <a:r>
                        <a:rPr lang="fr-FR" sz="1400" dirty="0"/>
                        <a:t>Une « vraie » session avec jury</a:t>
                      </a:r>
                    </a:p>
                  </a:txBody>
                  <a:tcPr/>
                </a:tc>
                <a:extLst>
                  <a:ext uri="{0D108BD9-81ED-4DB2-BD59-A6C34878D82A}">
                    <a16:rowId xmlns:a16="http://schemas.microsoft.com/office/drawing/2014/main" val="222590587"/>
                  </a:ext>
                </a:extLst>
              </a:tr>
              <a:tr h="370840">
                <a:tc>
                  <a:txBody>
                    <a:bodyPr/>
                    <a:lstStyle/>
                    <a:p>
                      <a:r>
                        <a:rPr lang="fr-FR" sz="1400" dirty="0"/>
                        <a:t>Un</a:t>
                      </a:r>
                      <a:r>
                        <a:rPr lang="fr-FR" sz="1400" baseline="0" dirty="0"/>
                        <a:t> seul conférencier</a:t>
                      </a:r>
                      <a:endParaRPr lang="fr-FR" sz="1400" dirty="0"/>
                    </a:p>
                  </a:txBody>
                  <a:tcPr/>
                </a:tc>
                <a:tc>
                  <a:txBody>
                    <a:bodyPr/>
                    <a:lstStyle/>
                    <a:p>
                      <a:pPr marL="171450" indent="-171450">
                        <a:buFont typeface="Arial" panose="020B0604020202020204" pitchFamily="34" charset="0"/>
                        <a:buChar char="•"/>
                      </a:pPr>
                      <a:r>
                        <a:rPr lang="fr-FR" sz="1200" b="0" i="0" u="none" strike="noStrike" kern="1200" baseline="0" dirty="0">
                          <a:solidFill>
                            <a:schemeClr val="dk1"/>
                          </a:solidFill>
                          <a:latin typeface="+mn-lt"/>
                          <a:ea typeface="+mn-ea"/>
                          <a:cs typeface="+mn-cs"/>
                        </a:rPr>
                        <a:t>Evelyne </a:t>
                      </a:r>
                      <a:r>
                        <a:rPr lang="fr-FR" sz="1200" b="0" i="0" u="none" strike="noStrike" kern="1200" baseline="0" dirty="0" err="1">
                          <a:solidFill>
                            <a:schemeClr val="dk1"/>
                          </a:solidFill>
                          <a:latin typeface="+mn-lt"/>
                          <a:ea typeface="+mn-ea"/>
                          <a:cs typeface="+mn-cs"/>
                        </a:rPr>
                        <a:t>Heyer</a:t>
                      </a:r>
                      <a:r>
                        <a:rPr lang="fr-FR" sz="1200" b="0" i="0" u="none" strike="noStrike" kern="1200" baseline="0" dirty="0">
                          <a:solidFill>
                            <a:schemeClr val="dk1"/>
                          </a:solidFill>
                          <a:latin typeface="+mn-lt"/>
                          <a:ea typeface="+mn-ea"/>
                          <a:cs typeface="+mn-cs"/>
                        </a:rPr>
                        <a:t> (Génétique des populations, médaille de bronze du CNRS, chevalier de l’ordre national du </a:t>
                      </a:r>
                      <a:r>
                        <a:rPr lang="fr-FR" sz="1200" b="0" i="0" u="none" strike="noStrike" kern="1200" baseline="0" dirty="0" err="1">
                          <a:solidFill>
                            <a:schemeClr val="dk1"/>
                          </a:solidFill>
                          <a:latin typeface="+mn-lt"/>
                          <a:ea typeface="+mn-ea"/>
                          <a:cs typeface="+mn-cs"/>
                        </a:rPr>
                        <a:t>mérite,chevalier</a:t>
                      </a:r>
                      <a:r>
                        <a:rPr lang="fr-FR" sz="1200" b="0" i="0" u="none" strike="noStrike" kern="1200" baseline="0" dirty="0">
                          <a:solidFill>
                            <a:schemeClr val="dk1"/>
                          </a:solidFill>
                          <a:latin typeface="+mn-lt"/>
                          <a:ea typeface="+mn-ea"/>
                          <a:cs typeface="+mn-cs"/>
                        </a:rPr>
                        <a:t> de la légion d’honneur)</a:t>
                      </a:r>
                    </a:p>
                    <a:p>
                      <a:pPr marL="171450" indent="-171450">
                        <a:buFont typeface="Arial" panose="020B0604020202020204" pitchFamily="34" charset="0"/>
                        <a:buChar char="•"/>
                      </a:pPr>
                      <a:r>
                        <a:rPr lang="fr-FR" sz="1200" b="0" i="0" u="none" strike="noStrike" kern="1200" baseline="0" dirty="0">
                          <a:solidFill>
                            <a:schemeClr val="dk1"/>
                          </a:solidFill>
                          <a:latin typeface="+mn-lt"/>
                          <a:ea typeface="+mn-ea"/>
                          <a:cs typeface="+mn-cs"/>
                        </a:rPr>
                        <a:t>Luis Quintana-</a:t>
                      </a:r>
                      <a:r>
                        <a:rPr lang="fr-FR" sz="1200" b="0" i="0" u="none" strike="noStrike" kern="1200" baseline="0" dirty="0" err="1">
                          <a:solidFill>
                            <a:schemeClr val="dk1"/>
                          </a:solidFill>
                          <a:latin typeface="+mn-lt"/>
                          <a:ea typeface="+mn-ea"/>
                          <a:cs typeface="+mn-cs"/>
                        </a:rPr>
                        <a:t>Murci</a:t>
                      </a:r>
                      <a:r>
                        <a:rPr lang="fr-FR" sz="1200" b="0" i="0" u="none" strike="noStrike" kern="1200" baseline="0" dirty="0">
                          <a:solidFill>
                            <a:schemeClr val="dk1"/>
                          </a:solidFill>
                          <a:latin typeface="+mn-lt"/>
                          <a:ea typeface="+mn-ea"/>
                          <a:cs typeface="+mn-cs"/>
                        </a:rPr>
                        <a:t> (Génétique des populations, médaille de bronze et d’argent du CNRS…)</a:t>
                      </a:r>
                    </a:p>
                    <a:p>
                      <a:pPr marL="171450" indent="-171450">
                        <a:buFont typeface="Arial" panose="020B0604020202020204" pitchFamily="34" charset="0"/>
                        <a:buChar char="•"/>
                      </a:pPr>
                      <a:r>
                        <a:rPr lang="fr-FR" sz="1200" b="0" i="0" u="none" strike="noStrike" kern="1200" baseline="0" dirty="0">
                          <a:solidFill>
                            <a:schemeClr val="dk1"/>
                          </a:solidFill>
                          <a:latin typeface="+mn-lt"/>
                          <a:ea typeface="+mn-ea"/>
                          <a:cs typeface="+mn-cs"/>
                        </a:rPr>
                        <a:t>Fabien Guillemot </a:t>
                      </a:r>
                      <a:r>
                        <a:rPr lang="fr-FR" sz="1200" b="0" i="0" u="none" strike="noStrike" kern="1200" baseline="0" dirty="0" err="1">
                          <a:solidFill>
                            <a:schemeClr val="dk1"/>
                          </a:solidFill>
                          <a:latin typeface="+mn-lt"/>
                          <a:ea typeface="+mn-ea"/>
                          <a:cs typeface="+mn-cs"/>
                        </a:rPr>
                        <a:t>Poetis</a:t>
                      </a:r>
                      <a:r>
                        <a:rPr lang="fr-FR" sz="1200" b="0" i="0" u="none" strike="noStrike" kern="1200" baseline="0" dirty="0">
                          <a:solidFill>
                            <a:schemeClr val="dk1"/>
                          </a:solidFill>
                          <a:latin typeface="+mn-lt"/>
                          <a:ea typeface="+mn-ea"/>
                          <a:cs typeface="+mn-cs"/>
                        </a:rPr>
                        <a:t> (Pessac, impression de tissus humains 3D)</a:t>
                      </a:r>
                    </a:p>
                    <a:p>
                      <a:pPr marL="171450" indent="-171450">
                        <a:buFont typeface="Arial" panose="020B0604020202020204" pitchFamily="34" charset="0"/>
                        <a:buChar char="•"/>
                      </a:pPr>
                      <a:r>
                        <a:rPr lang="fr-FR" sz="1200" b="0" i="0" u="none" strike="noStrike" kern="1200" baseline="0" dirty="0">
                          <a:solidFill>
                            <a:schemeClr val="dk1"/>
                          </a:solidFill>
                          <a:latin typeface="+mn-lt"/>
                          <a:ea typeface="+mn-ea"/>
                          <a:cs typeface="+mn-cs"/>
                        </a:rPr>
                        <a:t>Alexandre </a:t>
                      </a:r>
                      <a:r>
                        <a:rPr lang="fr-FR" sz="1200" b="0" i="0" u="none" strike="noStrike" kern="1200" baseline="0" dirty="0" err="1">
                          <a:solidFill>
                            <a:schemeClr val="dk1"/>
                          </a:solidFill>
                          <a:latin typeface="+mn-lt"/>
                          <a:ea typeface="+mn-ea"/>
                          <a:cs typeface="+mn-cs"/>
                        </a:rPr>
                        <a:t>Loupy</a:t>
                      </a:r>
                      <a:r>
                        <a:rPr lang="fr-FR" sz="1200" b="0" i="0" u="none" strike="noStrike" kern="1200" baseline="0" dirty="0">
                          <a:solidFill>
                            <a:schemeClr val="dk1"/>
                          </a:solidFill>
                          <a:latin typeface="+mn-lt"/>
                          <a:ea typeface="+mn-ea"/>
                          <a:cs typeface="+mn-cs"/>
                        </a:rPr>
                        <a:t> (Prix innovation 2023, AI et statistiques)</a:t>
                      </a:r>
                    </a:p>
                    <a:p>
                      <a:pPr marL="171450" indent="-171450">
                        <a:buFont typeface="Arial" panose="020B0604020202020204" pitchFamily="34" charset="0"/>
                        <a:buChar char="•"/>
                      </a:pPr>
                      <a:r>
                        <a:rPr lang="fr-FR" sz="1200" b="0" i="0" u="none" strike="noStrike" kern="1200" baseline="0" dirty="0">
                          <a:solidFill>
                            <a:schemeClr val="dk1"/>
                          </a:solidFill>
                          <a:latin typeface="+mn-lt"/>
                          <a:ea typeface="+mn-ea"/>
                          <a:cs typeface="+mn-cs"/>
                        </a:rPr>
                        <a:t>Recherche participative</a:t>
                      </a:r>
                      <a:r>
                        <a:rPr lang="fr-FR" sz="1800" b="0" i="0" u="none" strike="noStrike" kern="1200" baseline="0" dirty="0">
                          <a:solidFill>
                            <a:schemeClr val="dk1"/>
                          </a:solidFill>
                          <a:latin typeface="+mn-lt"/>
                          <a:ea typeface="+mn-ea"/>
                          <a:cs typeface="+mn-cs"/>
                        </a:rPr>
                        <a:t>…</a:t>
                      </a:r>
                      <a:endParaRPr lang="fr-FR" sz="1200" b="0" i="0" u="none" strike="noStrike" kern="1200" baseline="0" dirty="0">
                        <a:solidFill>
                          <a:schemeClr val="dk1"/>
                        </a:solidFill>
                        <a:latin typeface="+mn-lt"/>
                        <a:ea typeface="+mn-ea"/>
                        <a:cs typeface="+mn-cs"/>
                      </a:endParaRPr>
                    </a:p>
                  </a:txBody>
                  <a:tcPr/>
                </a:tc>
                <a:extLst>
                  <a:ext uri="{0D108BD9-81ED-4DB2-BD59-A6C34878D82A}">
                    <a16:rowId xmlns:a16="http://schemas.microsoft.com/office/drawing/2014/main" val="891261390"/>
                  </a:ext>
                </a:extLst>
              </a:tr>
              <a:tr h="370840">
                <a:tc>
                  <a:txBody>
                    <a:bodyPr/>
                    <a:lstStyle/>
                    <a:p>
                      <a:r>
                        <a:rPr lang="fr-FR" sz="1400" dirty="0"/>
                        <a:t>Ateliers</a:t>
                      </a:r>
                    </a:p>
                  </a:txBody>
                  <a:tcPr/>
                </a:tc>
                <a:tc>
                  <a:txBody>
                    <a:bodyPr/>
                    <a:lstStyle/>
                    <a:p>
                      <a:pPr marL="171450" indent="-171450">
                        <a:buFont typeface="Arial" panose="020B0604020202020204" pitchFamily="34" charset="0"/>
                        <a:buChar char="•"/>
                      </a:pPr>
                      <a:r>
                        <a:rPr lang="fr-FR" sz="1200" b="0" i="0" u="none" strike="noStrike" kern="1200" baseline="0" dirty="0">
                          <a:solidFill>
                            <a:schemeClr val="dk1"/>
                          </a:solidFill>
                          <a:latin typeface="+mn-lt"/>
                          <a:ea typeface="+mn-ea"/>
                          <a:cs typeface="+mn-cs"/>
                        </a:rPr>
                        <a:t>Bilan par compétences</a:t>
                      </a:r>
                    </a:p>
                    <a:p>
                      <a:pPr marL="171450" indent="-171450">
                        <a:buFont typeface="Arial" panose="020B0604020202020204" pitchFamily="34" charset="0"/>
                        <a:buChar char="•"/>
                      </a:pPr>
                      <a:r>
                        <a:rPr lang="fr-FR" sz="1200" b="0" i="0" u="none" strike="noStrike" kern="1200" baseline="0" dirty="0" err="1">
                          <a:solidFill>
                            <a:schemeClr val="dk1"/>
                          </a:solidFill>
                          <a:latin typeface="+mn-lt"/>
                          <a:ea typeface="+mn-ea"/>
                          <a:cs typeface="+mn-cs"/>
                        </a:rPr>
                        <a:t>Work</a:t>
                      </a:r>
                      <a:r>
                        <a:rPr lang="fr-FR" sz="1200" b="0" i="0" u="none" strike="noStrike" kern="1200" baseline="0" dirty="0">
                          <a:solidFill>
                            <a:schemeClr val="dk1"/>
                          </a:solidFill>
                          <a:latin typeface="+mn-lt"/>
                          <a:ea typeface="+mn-ea"/>
                          <a:cs typeface="+mn-cs"/>
                        </a:rPr>
                        <a:t> life balance de nouveau?</a:t>
                      </a:r>
                    </a:p>
                    <a:p>
                      <a:pPr marL="171450" indent="-171450">
                        <a:buFont typeface="Arial" panose="020B0604020202020204" pitchFamily="34" charset="0"/>
                        <a:buChar char="•"/>
                      </a:pPr>
                      <a:r>
                        <a:rPr lang="fr-FR" sz="1200" b="0" i="0" u="none" strike="noStrike" kern="1200" baseline="0" dirty="0">
                          <a:solidFill>
                            <a:schemeClr val="dk1"/>
                          </a:solidFill>
                          <a:latin typeface="+mn-lt"/>
                          <a:ea typeface="+mn-ea"/>
                          <a:cs typeface="+mn-cs"/>
                        </a:rPr>
                        <a:t>Bonnes pratiques de l’utilisation de l’IA (Biblio…)</a:t>
                      </a:r>
                    </a:p>
                  </a:txBody>
                  <a:tcPr/>
                </a:tc>
                <a:extLst>
                  <a:ext uri="{0D108BD9-81ED-4DB2-BD59-A6C34878D82A}">
                    <a16:rowId xmlns:a16="http://schemas.microsoft.com/office/drawing/2014/main" val="1052805908"/>
                  </a:ext>
                </a:extLst>
              </a:tr>
              <a:tr h="370840">
                <a:tc>
                  <a:txBody>
                    <a:bodyPr/>
                    <a:lstStyle/>
                    <a:p>
                      <a:r>
                        <a:rPr lang="fr-FR" sz="1400" dirty="0"/>
                        <a:t>Retour</a:t>
                      </a:r>
                      <a:r>
                        <a:rPr lang="fr-FR" sz="1400" baseline="0" dirty="0"/>
                        <a:t> aux doctorants sur la JS</a:t>
                      </a:r>
                      <a:endParaRPr lang="fr-FR" sz="1400" dirty="0"/>
                    </a:p>
                  </a:txBody>
                  <a:tcPr/>
                </a:tc>
                <a:tc>
                  <a:txBody>
                    <a:bodyPr/>
                    <a:lstStyle/>
                    <a:p>
                      <a:r>
                        <a:rPr lang="fr-FR" sz="1400" dirty="0"/>
                        <a:t>Mot du</a:t>
                      </a:r>
                      <a:r>
                        <a:rPr lang="fr-FR" sz="1400" baseline="0" dirty="0"/>
                        <a:t> Dr de l’ED par mail avec la </a:t>
                      </a:r>
                      <a:r>
                        <a:rPr lang="fr-FR" sz="1400" baseline="0" dirty="0" err="1"/>
                        <a:t>mind</a:t>
                      </a:r>
                      <a:r>
                        <a:rPr lang="fr-FR" sz="1400" baseline="0" dirty="0"/>
                        <a:t> </a:t>
                      </a:r>
                      <a:r>
                        <a:rPr lang="fr-FR" sz="1400" baseline="0" dirty="0" err="1"/>
                        <a:t>map</a:t>
                      </a:r>
                      <a:r>
                        <a:rPr lang="fr-FR" sz="1400" baseline="0" dirty="0"/>
                        <a:t>?</a:t>
                      </a:r>
                    </a:p>
                    <a:p>
                      <a:r>
                        <a:rPr lang="fr-FR" sz="1400" baseline="0" dirty="0"/>
                        <a:t>Diffusion livret?</a:t>
                      </a:r>
                      <a:endParaRPr lang="fr-FR" sz="1400" dirty="0"/>
                    </a:p>
                  </a:txBody>
                  <a:tcPr/>
                </a:tc>
                <a:extLst>
                  <a:ext uri="{0D108BD9-81ED-4DB2-BD59-A6C34878D82A}">
                    <a16:rowId xmlns:a16="http://schemas.microsoft.com/office/drawing/2014/main" val="2832302934"/>
                  </a:ext>
                </a:extLst>
              </a:tr>
            </a:tbl>
          </a:graphicData>
        </a:graphic>
      </p:graphicFrame>
    </p:spTree>
    <p:extLst>
      <p:ext uri="{BB962C8B-B14F-4D97-AF65-F5344CB8AC3E}">
        <p14:creationId xmlns:p14="http://schemas.microsoft.com/office/powerpoint/2010/main" val="12681964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15684" y="394924"/>
            <a:ext cx="6096000" cy="2565831"/>
          </a:xfrm>
          <a:prstGeom prst="rect">
            <a:avLst/>
          </a:prstGeom>
        </p:spPr>
        <p:txBody>
          <a:bodyPr>
            <a:spAutoFit/>
          </a:bodyPr>
          <a:lstStyle/>
          <a:p>
            <a:pPr algn="just">
              <a:lnSpc>
                <a:spcPct val="107000"/>
              </a:lnSpc>
              <a:spcAft>
                <a:spcPts val="800"/>
              </a:spcAft>
            </a:pPr>
            <a:r>
              <a:rPr lang="fr-FR" b="1" dirty="0">
                <a:latin typeface="Calibri" panose="020F0502020204030204" pitchFamily="34" charset="0"/>
                <a:ea typeface="Calibri" panose="020F0502020204030204" pitchFamily="34" charset="0"/>
                <a:cs typeface="Calibri" panose="020F0502020204030204" pitchFamily="34" charset="0"/>
              </a:rPr>
              <a:t>Les membres de la commission animation de l’ED BS : </a:t>
            </a:r>
            <a:endParaRPr lang="fr-FR"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fr-FR" dirty="0">
                <a:latin typeface="Calibri" panose="020F0502020204030204" pitchFamily="34" charset="0"/>
                <a:ea typeface="Calibri" panose="020F0502020204030204" pitchFamily="34" charset="0"/>
                <a:cs typeface="Times New Roman" panose="02020603050405020304" pitchFamily="18" charset="0"/>
              </a:rPr>
              <a:t>Linda Grimaud</a:t>
            </a:r>
          </a:p>
          <a:p>
            <a:pPr algn="just">
              <a:lnSpc>
                <a:spcPct val="107000"/>
              </a:lnSpc>
              <a:spcAft>
                <a:spcPts val="0"/>
              </a:spcAft>
            </a:pPr>
            <a:r>
              <a:rPr lang="fr-FR" dirty="0">
                <a:latin typeface="Calibri" panose="020F0502020204030204" pitchFamily="34" charset="0"/>
                <a:ea typeface="Calibri" panose="020F0502020204030204" pitchFamily="34" charset="0"/>
                <a:cs typeface="Times New Roman" panose="02020603050405020304" pitchFamily="18" charset="0"/>
              </a:rPr>
              <a:t>Stéphanie </a:t>
            </a:r>
            <a:r>
              <a:rPr lang="fr-FR" dirty="0" err="1">
                <a:latin typeface="Calibri" panose="020F0502020204030204" pitchFamily="34" charset="0"/>
                <a:ea typeface="Calibri" panose="020F0502020204030204" pitchFamily="34" charset="0"/>
                <a:cs typeface="Times New Roman" panose="02020603050405020304" pitchFamily="18" charset="0"/>
              </a:rPr>
              <a:t>Regere</a:t>
            </a:r>
            <a:endParaRPr lang="fr-FR"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fr-FR" dirty="0">
                <a:latin typeface="Calibri" panose="020F0502020204030204" pitchFamily="34" charset="0"/>
                <a:ea typeface="Calibri" panose="020F0502020204030204" pitchFamily="34" charset="0"/>
                <a:cs typeface="Times New Roman" panose="02020603050405020304" pitchFamily="18" charset="0"/>
              </a:rPr>
              <a:t>Florence Adam</a:t>
            </a:r>
          </a:p>
          <a:p>
            <a:pPr algn="just">
              <a:lnSpc>
                <a:spcPct val="107000"/>
              </a:lnSpc>
              <a:spcAft>
                <a:spcPts val="0"/>
              </a:spcAft>
            </a:pPr>
            <a:r>
              <a:rPr lang="fr-FR" dirty="0">
                <a:latin typeface="Calibri" panose="020F0502020204030204" pitchFamily="34" charset="0"/>
                <a:ea typeface="Calibri" panose="020F0502020204030204" pitchFamily="34" charset="0"/>
                <a:cs typeface="Times New Roman" panose="02020603050405020304" pitchFamily="18" charset="0"/>
              </a:rPr>
              <a:t>Laetitia Rolland</a:t>
            </a:r>
          </a:p>
          <a:p>
            <a:pPr algn="just">
              <a:lnSpc>
                <a:spcPct val="107000"/>
              </a:lnSpc>
              <a:spcAft>
                <a:spcPts val="0"/>
              </a:spcAft>
            </a:pPr>
            <a:r>
              <a:rPr lang="fr-FR" dirty="0">
                <a:latin typeface="Calibri" panose="020F0502020204030204" pitchFamily="34" charset="0"/>
                <a:ea typeface="Calibri" panose="020F0502020204030204" pitchFamily="34" charset="0"/>
                <a:cs typeface="Times New Roman" panose="02020603050405020304" pitchFamily="18" charset="0"/>
              </a:rPr>
              <a:t>Amandine </a:t>
            </a:r>
            <a:r>
              <a:rPr lang="fr-FR" dirty="0" err="1">
                <a:latin typeface="Calibri" panose="020F0502020204030204" pitchFamily="34" charset="0"/>
                <a:ea typeface="Calibri" panose="020F0502020204030204" pitchFamily="34" charset="0"/>
                <a:cs typeface="Times New Roman" panose="02020603050405020304" pitchFamily="18" charset="0"/>
              </a:rPr>
              <a:t>Gastebois</a:t>
            </a:r>
            <a:endParaRPr lang="fr-FR"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fr-FR" dirty="0">
                <a:latin typeface="Calibri" panose="020F0502020204030204" pitchFamily="34" charset="0"/>
                <a:ea typeface="Calibri" panose="020F0502020204030204" pitchFamily="34" charset="0"/>
                <a:cs typeface="Times New Roman" panose="02020603050405020304" pitchFamily="18" charset="0"/>
              </a:rPr>
              <a:t>Laurent </a:t>
            </a:r>
            <a:r>
              <a:rPr lang="fr-FR" dirty="0" err="1">
                <a:latin typeface="Calibri" panose="020F0502020204030204" pitchFamily="34" charset="0"/>
                <a:ea typeface="Calibri" panose="020F0502020204030204" pitchFamily="34" charset="0"/>
                <a:cs typeface="Times New Roman" panose="02020603050405020304" pitchFamily="18" charset="0"/>
              </a:rPr>
              <a:t>Loufrani</a:t>
            </a:r>
            <a:endParaRPr lang="fr-FR"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fr-FR" dirty="0">
                <a:latin typeface="Calibri" panose="020F0502020204030204" pitchFamily="34" charset="0"/>
                <a:ea typeface="Calibri" panose="020F0502020204030204" pitchFamily="34" charset="0"/>
                <a:cs typeface="Times New Roman" panose="02020603050405020304" pitchFamily="18" charset="0"/>
              </a:rPr>
              <a:t>Grégoire </a:t>
            </a:r>
            <a:r>
              <a:rPr lang="fr-FR" dirty="0" err="1">
                <a:latin typeface="Calibri" panose="020F0502020204030204" pitchFamily="34" charset="0"/>
                <a:ea typeface="Calibri" panose="020F0502020204030204" pitchFamily="34" charset="0"/>
                <a:cs typeface="Times New Roman" panose="02020603050405020304" pitchFamily="18" charset="0"/>
              </a:rPr>
              <a:t>Mignot</a:t>
            </a:r>
            <a:r>
              <a:rPr lang="fr-FR" dirty="0">
                <a:latin typeface="Calibri" panose="020F0502020204030204" pitchFamily="34" charset="0"/>
                <a:ea typeface="Calibri" panose="020F0502020204030204" pitchFamily="34" charset="0"/>
                <a:cs typeface="Times New Roman" panose="02020603050405020304" pitchFamily="18" charset="0"/>
              </a:rPr>
              <a:t>  </a:t>
            </a:r>
          </a:p>
        </p:txBody>
      </p:sp>
      <p:pic>
        <p:nvPicPr>
          <p:cNvPr id="1028" name="Picture 4" descr="Arrivée d'Anaïs Halbert en thèse - UMR-Ph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7468" y="3485071"/>
            <a:ext cx="1258220" cy="1925847"/>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5170045" y="5564840"/>
            <a:ext cx="1593065" cy="369332"/>
          </a:xfrm>
          <a:prstGeom prst="rect">
            <a:avLst/>
          </a:prstGeom>
        </p:spPr>
        <p:txBody>
          <a:bodyPr wrap="none">
            <a:spAutoFit/>
          </a:bodyPr>
          <a:lstStyle/>
          <a:p>
            <a:r>
              <a:rPr lang="fr-FR" dirty="0"/>
              <a:t>Anaïs HALBERT</a:t>
            </a:r>
          </a:p>
        </p:txBody>
      </p:sp>
      <p:sp>
        <p:nvSpPr>
          <p:cNvPr id="8" name="Rectangle 7"/>
          <p:cNvSpPr/>
          <p:nvPr/>
        </p:nvSpPr>
        <p:spPr>
          <a:xfrm>
            <a:off x="10085688" y="10912370"/>
            <a:ext cx="1285674" cy="646331"/>
          </a:xfrm>
          <a:prstGeom prst="rect">
            <a:avLst/>
          </a:prstGeom>
        </p:spPr>
        <p:txBody>
          <a:bodyPr wrap="square">
            <a:spAutoFit/>
          </a:bodyPr>
          <a:lstStyle/>
          <a:p>
            <a:r>
              <a:rPr lang="fr-FR" dirty="0" err="1"/>
              <a:t>PhAN</a:t>
            </a:r>
            <a:r>
              <a:rPr lang="fr-FR" dirty="0"/>
              <a:t>, UMR 1280, NU</a:t>
            </a:r>
          </a:p>
        </p:txBody>
      </p:sp>
      <p:pic>
        <p:nvPicPr>
          <p:cNvPr id="10" name="Image 9"/>
          <p:cNvPicPr>
            <a:picLocks noChangeAspect="1"/>
          </p:cNvPicPr>
          <p:nvPr/>
        </p:nvPicPr>
        <p:blipFill>
          <a:blip r:embed="rId3"/>
          <a:stretch>
            <a:fillRect/>
          </a:stretch>
        </p:blipFill>
        <p:spPr>
          <a:xfrm>
            <a:off x="2294186" y="3485071"/>
            <a:ext cx="1599540" cy="1925847"/>
          </a:xfrm>
          <a:prstGeom prst="rect">
            <a:avLst/>
          </a:prstGeom>
        </p:spPr>
      </p:pic>
      <p:sp>
        <p:nvSpPr>
          <p:cNvPr id="13" name="Rectangle 12"/>
          <p:cNvSpPr/>
          <p:nvPr/>
        </p:nvSpPr>
        <p:spPr>
          <a:xfrm>
            <a:off x="1685193" y="5580262"/>
            <a:ext cx="2817526" cy="646331"/>
          </a:xfrm>
          <a:prstGeom prst="rect">
            <a:avLst/>
          </a:prstGeom>
        </p:spPr>
        <p:txBody>
          <a:bodyPr wrap="square">
            <a:spAutoFit/>
          </a:bodyPr>
          <a:lstStyle/>
          <a:p>
            <a:pPr algn="ctr"/>
            <a:r>
              <a:rPr lang="fr-FR" dirty="0"/>
              <a:t>Maria DOLORES-SANCHEZ</a:t>
            </a:r>
          </a:p>
          <a:p>
            <a:pPr algn="ctr"/>
            <a:r>
              <a:rPr lang="fr-FR" dirty="0"/>
              <a:t>IRF UA et </a:t>
            </a:r>
            <a:r>
              <a:rPr lang="fr-FR" dirty="0" err="1"/>
              <a:t>Bioepar</a:t>
            </a:r>
            <a:r>
              <a:rPr lang="fr-FR" dirty="0"/>
              <a:t> ONIRIS</a:t>
            </a:r>
          </a:p>
        </p:txBody>
      </p:sp>
      <p:pic>
        <p:nvPicPr>
          <p:cNvPr id="1030" name="Picture 6" descr="Lucie Levaillant (@LucieLevaillant) / X"/>
          <p:cNvPicPr>
            <a:picLocks noChangeAspect="1" noChangeArrowheads="1"/>
          </p:cNvPicPr>
          <p:nvPr/>
        </p:nvPicPr>
        <p:blipFill rotWithShape="1">
          <a:blip r:embed="rId4">
            <a:extLst>
              <a:ext uri="{28A0092B-C50C-407E-A947-70E740481C1C}">
                <a14:useLocalDpi xmlns:a14="http://schemas.microsoft.com/office/drawing/2010/main" val="0"/>
              </a:ext>
            </a:extLst>
          </a:blip>
          <a:srcRect r="13606"/>
          <a:stretch/>
        </p:blipFill>
        <p:spPr bwMode="auto">
          <a:xfrm>
            <a:off x="8039430" y="3485071"/>
            <a:ext cx="1663817" cy="1925847"/>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p:cNvSpPr/>
          <p:nvPr/>
        </p:nvSpPr>
        <p:spPr>
          <a:xfrm>
            <a:off x="8039430" y="5551122"/>
            <a:ext cx="1834541" cy="369332"/>
          </a:xfrm>
          <a:prstGeom prst="rect">
            <a:avLst/>
          </a:prstGeom>
        </p:spPr>
        <p:txBody>
          <a:bodyPr wrap="none">
            <a:spAutoFit/>
          </a:bodyPr>
          <a:lstStyle/>
          <a:p>
            <a:r>
              <a:rPr lang="fr-FR" dirty="0"/>
              <a:t>Lucie LEVAILLANT</a:t>
            </a:r>
          </a:p>
        </p:txBody>
      </p:sp>
      <p:sp>
        <p:nvSpPr>
          <p:cNvPr id="14" name="Rectangle 13"/>
          <p:cNvSpPr/>
          <p:nvPr/>
        </p:nvSpPr>
        <p:spPr>
          <a:xfrm>
            <a:off x="4858741" y="5843106"/>
            <a:ext cx="2215671" cy="369332"/>
          </a:xfrm>
          <a:prstGeom prst="rect">
            <a:avLst/>
          </a:prstGeom>
        </p:spPr>
        <p:txBody>
          <a:bodyPr wrap="none">
            <a:spAutoFit/>
          </a:bodyPr>
          <a:lstStyle/>
          <a:p>
            <a:r>
              <a:rPr lang="fr-FR" dirty="0" err="1"/>
              <a:t>PhAN</a:t>
            </a:r>
            <a:r>
              <a:rPr lang="fr-FR" dirty="0"/>
              <a:t>, UMR 1280, NU</a:t>
            </a:r>
          </a:p>
        </p:txBody>
      </p:sp>
      <p:sp>
        <p:nvSpPr>
          <p:cNvPr id="15" name="Rectangle 14"/>
          <p:cNvSpPr/>
          <p:nvPr/>
        </p:nvSpPr>
        <p:spPr>
          <a:xfrm>
            <a:off x="8268499" y="5843106"/>
            <a:ext cx="1376402" cy="369332"/>
          </a:xfrm>
          <a:prstGeom prst="rect">
            <a:avLst/>
          </a:prstGeom>
        </p:spPr>
        <p:txBody>
          <a:bodyPr wrap="none">
            <a:spAutoFit/>
          </a:bodyPr>
          <a:lstStyle/>
          <a:p>
            <a:r>
              <a:rPr lang="fr-FR" dirty="0" err="1"/>
              <a:t>MitoVasc</a:t>
            </a:r>
            <a:r>
              <a:rPr lang="fr-FR" dirty="0"/>
              <a:t> UA</a:t>
            </a:r>
          </a:p>
        </p:txBody>
      </p:sp>
      <p:sp>
        <p:nvSpPr>
          <p:cNvPr id="16" name="Flèche droite 15"/>
          <p:cNvSpPr/>
          <p:nvPr/>
        </p:nvSpPr>
        <p:spPr>
          <a:xfrm>
            <a:off x="2970699" y="2674189"/>
            <a:ext cx="923027" cy="17252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Rectangle 19"/>
          <p:cNvSpPr/>
          <p:nvPr/>
        </p:nvSpPr>
        <p:spPr>
          <a:xfrm>
            <a:off x="4056532" y="2575787"/>
            <a:ext cx="3595856" cy="369332"/>
          </a:xfrm>
          <a:prstGeom prst="rect">
            <a:avLst/>
          </a:prstGeom>
        </p:spPr>
        <p:txBody>
          <a:bodyPr wrap="none">
            <a:spAutoFit/>
          </a:bodyPr>
          <a:lstStyle/>
          <a:p>
            <a:r>
              <a:rPr lang="fr-FR" dirty="0">
                <a:solidFill>
                  <a:srgbClr val="000000"/>
                </a:solidFill>
                <a:latin typeface="Arial" panose="020B0604020202020204" pitchFamily="34" charset="0"/>
              </a:rPr>
              <a:t>Judith </a:t>
            </a:r>
            <a:r>
              <a:rPr lang="fr-FR" dirty="0" err="1">
                <a:solidFill>
                  <a:srgbClr val="000000"/>
                </a:solidFill>
                <a:latin typeface="Arial" panose="020B0604020202020204" pitchFamily="34" charset="0"/>
              </a:rPr>
              <a:t>Lorant</a:t>
            </a:r>
            <a:r>
              <a:rPr lang="fr-FR" dirty="0">
                <a:solidFill>
                  <a:srgbClr val="000000"/>
                </a:solidFill>
                <a:latin typeface="Arial" panose="020B0604020202020204" pitchFamily="34" charset="0"/>
              </a:rPr>
              <a:t> et Florian </a:t>
            </a:r>
            <a:r>
              <a:rPr lang="fr-FR" dirty="0" err="1">
                <a:solidFill>
                  <a:srgbClr val="000000"/>
                </a:solidFill>
                <a:latin typeface="Arial" panose="020B0604020202020204" pitchFamily="34" charset="0"/>
              </a:rPr>
              <a:t>Chocteau</a:t>
            </a:r>
            <a:endParaRPr lang="fr-FR" dirty="0"/>
          </a:p>
        </p:txBody>
      </p:sp>
    </p:spTree>
    <p:extLst>
      <p:ext uri="{BB962C8B-B14F-4D97-AF65-F5344CB8AC3E}">
        <p14:creationId xmlns:p14="http://schemas.microsoft.com/office/powerpoint/2010/main" val="34242253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71004" y="441139"/>
            <a:ext cx="7980518" cy="523220"/>
          </a:xfrm>
          <a:prstGeom prst="rect">
            <a:avLst/>
          </a:prstGeom>
        </p:spPr>
        <p:txBody>
          <a:bodyPr wrap="none">
            <a:spAutoFit/>
          </a:bodyPr>
          <a:lstStyle/>
          <a:p>
            <a:r>
              <a:rPr lang="fr-FR" sz="2800" dirty="0">
                <a:latin typeface="CIDFont+F1"/>
              </a:rPr>
              <a:t>Appel A Propositions « Ecoles Doctorales 2025 »</a:t>
            </a:r>
            <a:endParaRPr lang="fr-FR" sz="2800" dirty="0"/>
          </a:p>
        </p:txBody>
      </p:sp>
      <p:sp>
        <p:nvSpPr>
          <p:cNvPr id="3" name="Rectangle 2"/>
          <p:cNvSpPr/>
          <p:nvPr/>
        </p:nvSpPr>
        <p:spPr>
          <a:xfrm>
            <a:off x="1330949" y="1440456"/>
            <a:ext cx="8787836" cy="400110"/>
          </a:xfrm>
          <a:prstGeom prst="rect">
            <a:avLst/>
          </a:prstGeom>
        </p:spPr>
        <p:txBody>
          <a:bodyPr wrap="square">
            <a:spAutoFit/>
          </a:bodyPr>
          <a:lstStyle/>
          <a:p>
            <a:r>
              <a:rPr lang="fr-FR" sz="2000" b="1" dirty="0">
                <a:solidFill>
                  <a:schemeClr val="accent6">
                    <a:lumMod val="50000"/>
                  </a:schemeClr>
                </a:solidFill>
                <a:latin typeface="CIDFont+F1"/>
              </a:rPr>
              <a:t>1ère édition du </a:t>
            </a:r>
            <a:r>
              <a:rPr lang="fr-FR" sz="2000" b="1" dirty="0" err="1">
                <a:solidFill>
                  <a:schemeClr val="accent6">
                    <a:lumMod val="50000"/>
                  </a:schemeClr>
                </a:solidFill>
                <a:latin typeface="CIDFont+F1"/>
              </a:rPr>
              <a:t>PhD’s</a:t>
            </a:r>
            <a:r>
              <a:rPr lang="fr-FR" sz="2000" b="1" dirty="0">
                <a:solidFill>
                  <a:schemeClr val="accent6">
                    <a:lumMod val="50000"/>
                  </a:schemeClr>
                </a:solidFill>
                <a:latin typeface="CIDFont+F1"/>
              </a:rPr>
              <a:t> Day de l’ED Biologie-Santé des Pays de la Loire</a:t>
            </a:r>
            <a:endParaRPr lang="fr-FR" sz="2000" b="1" dirty="0">
              <a:solidFill>
                <a:schemeClr val="accent6">
                  <a:lumMod val="50000"/>
                </a:schemeClr>
              </a:solidFill>
            </a:endParaRPr>
          </a:p>
        </p:txBody>
      </p:sp>
      <p:sp>
        <p:nvSpPr>
          <p:cNvPr id="4" name="Rectangle 3"/>
          <p:cNvSpPr/>
          <p:nvPr/>
        </p:nvSpPr>
        <p:spPr>
          <a:xfrm>
            <a:off x="1430616" y="1803550"/>
            <a:ext cx="10568727" cy="1200329"/>
          </a:xfrm>
          <a:prstGeom prst="rect">
            <a:avLst/>
          </a:prstGeom>
        </p:spPr>
        <p:txBody>
          <a:bodyPr wrap="square">
            <a:spAutoFit/>
          </a:bodyPr>
          <a:lstStyle/>
          <a:p>
            <a:pPr marL="285750" indent="-285750">
              <a:buFont typeface="Arial" panose="020B0604020202020204" pitchFamily="34" charset="0"/>
              <a:buChar char="•"/>
            </a:pPr>
            <a:r>
              <a:rPr lang="fr-FR" dirty="0">
                <a:latin typeface="CIDFont+F2"/>
              </a:rPr>
              <a:t>Subvention accordée : 4 000 euros</a:t>
            </a:r>
          </a:p>
          <a:p>
            <a:pPr marL="285750" indent="-285750">
              <a:buFont typeface="Arial" panose="020B0604020202020204" pitchFamily="34" charset="0"/>
              <a:buChar char="•"/>
            </a:pPr>
            <a:r>
              <a:rPr lang="fr-FR" dirty="0">
                <a:latin typeface="CIDFont+F1"/>
              </a:rPr>
              <a:t>se projeter vers les différentes opportunités de carrière</a:t>
            </a:r>
          </a:p>
          <a:p>
            <a:pPr marL="285750" indent="-285750">
              <a:buFont typeface="Arial" panose="020B0604020202020204" pitchFamily="34" charset="0"/>
              <a:buChar char="•"/>
            </a:pPr>
            <a:r>
              <a:rPr lang="fr-FR" dirty="0">
                <a:latin typeface="CIDFont+F1"/>
              </a:rPr>
              <a:t>permettra une mise en relation avec les structures d’accompagnement sur la poursuite de carrière</a:t>
            </a:r>
          </a:p>
          <a:p>
            <a:pPr marL="285750" indent="-285750">
              <a:buFont typeface="Arial" panose="020B0604020202020204" pitchFamily="34" charset="0"/>
              <a:buChar char="•"/>
            </a:pPr>
            <a:r>
              <a:rPr lang="fr-FR" dirty="0">
                <a:latin typeface="CIDFont+F1"/>
              </a:rPr>
              <a:t>mise en place de réseau d’</a:t>
            </a:r>
            <a:r>
              <a:rPr lang="fr-FR" dirty="0" err="1">
                <a:latin typeface="CIDFont+F3"/>
              </a:rPr>
              <a:t>alumni</a:t>
            </a:r>
            <a:r>
              <a:rPr lang="fr-FR" dirty="0">
                <a:latin typeface="CIDFont+F3"/>
              </a:rPr>
              <a:t> </a:t>
            </a:r>
            <a:r>
              <a:rPr lang="fr-FR" dirty="0">
                <a:latin typeface="CIDFont+F1"/>
              </a:rPr>
              <a:t>est de la responsabilité des établissements</a:t>
            </a:r>
            <a:endParaRPr lang="fr-FR" dirty="0"/>
          </a:p>
        </p:txBody>
      </p:sp>
      <p:pic>
        <p:nvPicPr>
          <p:cNvPr id="7" name="Image 6"/>
          <p:cNvPicPr/>
          <p:nvPr/>
        </p:nvPicPr>
        <p:blipFill>
          <a:blip r:embed="rId2" cstate="print">
            <a:extLst>
              <a:ext uri="{28A0092B-C50C-407E-A947-70E740481C1C}">
                <a14:useLocalDpi xmlns:a14="http://schemas.microsoft.com/office/drawing/2010/main" val="0"/>
              </a:ext>
            </a:extLst>
          </a:blip>
          <a:stretch>
            <a:fillRect/>
          </a:stretch>
        </p:blipFill>
        <p:spPr>
          <a:xfrm>
            <a:off x="-241540" y="65808"/>
            <a:ext cx="3582444" cy="1140259"/>
          </a:xfrm>
          <a:prstGeom prst="rect">
            <a:avLst/>
          </a:prstGeom>
        </p:spPr>
      </p:pic>
      <p:sp>
        <p:nvSpPr>
          <p:cNvPr id="8" name="Flèche courbée vers la droite 7"/>
          <p:cNvSpPr/>
          <p:nvPr/>
        </p:nvSpPr>
        <p:spPr>
          <a:xfrm>
            <a:off x="586596" y="1197806"/>
            <a:ext cx="526212" cy="642760"/>
          </a:xfrm>
          <a:prstGeom prst="curved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fr-FR">
              <a:solidFill>
                <a:schemeClr val="tx1"/>
              </a:solidFill>
            </a:endParaRPr>
          </a:p>
        </p:txBody>
      </p:sp>
      <p:sp>
        <p:nvSpPr>
          <p:cNvPr id="9" name="Flèche courbée vers la droite 8"/>
          <p:cNvSpPr/>
          <p:nvPr/>
        </p:nvSpPr>
        <p:spPr>
          <a:xfrm>
            <a:off x="586596" y="3136025"/>
            <a:ext cx="526212" cy="642760"/>
          </a:xfrm>
          <a:prstGeom prst="curved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fr-FR">
              <a:solidFill>
                <a:schemeClr val="tx1"/>
              </a:solidFill>
            </a:endParaRPr>
          </a:p>
        </p:txBody>
      </p:sp>
      <p:sp>
        <p:nvSpPr>
          <p:cNvPr id="10" name="Rectangle 9"/>
          <p:cNvSpPr/>
          <p:nvPr/>
        </p:nvSpPr>
        <p:spPr>
          <a:xfrm>
            <a:off x="1430616" y="3275962"/>
            <a:ext cx="10413452" cy="646331"/>
          </a:xfrm>
          <a:prstGeom prst="rect">
            <a:avLst/>
          </a:prstGeom>
        </p:spPr>
        <p:txBody>
          <a:bodyPr wrap="square">
            <a:spAutoFit/>
          </a:bodyPr>
          <a:lstStyle/>
          <a:p>
            <a:pPr marL="285750" indent="-285750">
              <a:buFont typeface="Arial" panose="020B0604020202020204" pitchFamily="34" charset="0"/>
              <a:buChar char="•"/>
            </a:pPr>
            <a:r>
              <a:rPr lang="fr-FR" dirty="0">
                <a:latin typeface="CIDFont+F2"/>
              </a:rPr>
              <a:t>Validation d’un sondage à destination des doctorants et docteurs de l’ED (10 dernières années)</a:t>
            </a:r>
          </a:p>
          <a:p>
            <a:pPr marL="285750" indent="-285750">
              <a:buFont typeface="Arial" panose="020B0604020202020204" pitchFamily="34" charset="0"/>
              <a:buChar char="•"/>
            </a:pPr>
            <a:r>
              <a:rPr lang="fr-FR" dirty="0">
                <a:latin typeface="CIDFont+F1"/>
              </a:rPr>
              <a:t>Evénement début décembre 2025 à Angers </a:t>
            </a:r>
          </a:p>
        </p:txBody>
      </p:sp>
      <p:sp>
        <p:nvSpPr>
          <p:cNvPr id="11" name="Rectangle 10"/>
          <p:cNvSpPr/>
          <p:nvPr/>
        </p:nvSpPr>
        <p:spPr>
          <a:xfrm>
            <a:off x="1430616" y="4194377"/>
            <a:ext cx="10140803" cy="2246769"/>
          </a:xfrm>
          <a:prstGeom prst="rect">
            <a:avLst/>
          </a:prstGeom>
        </p:spPr>
        <p:txBody>
          <a:bodyPr wrap="square">
            <a:spAutoFit/>
          </a:bodyPr>
          <a:lstStyle/>
          <a:p>
            <a:pPr algn="just">
              <a:spcAft>
                <a:spcPts val="0"/>
              </a:spcAft>
            </a:pPr>
            <a:r>
              <a:rPr lang="fr-FR" sz="1400" dirty="0" err="1">
                <a:latin typeface="CIDFont+F1"/>
                <a:ea typeface="Times New Roman" panose="02020603050405020304" pitchFamily="18" charset="0"/>
                <a:cs typeface="Calibri" panose="020F0502020204030204" pitchFamily="34" charset="0"/>
              </a:rPr>
              <a:t>Pré-Programme</a:t>
            </a:r>
            <a:r>
              <a:rPr lang="fr-FR" sz="1400" dirty="0">
                <a:latin typeface="CIDFont+F1"/>
                <a:ea typeface="Times New Roman" panose="02020603050405020304" pitchFamily="18" charset="0"/>
                <a:cs typeface="Calibri" panose="020F0502020204030204" pitchFamily="34" charset="0"/>
              </a:rPr>
              <a:t> :</a:t>
            </a:r>
            <a:endParaRPr lang="fr-FR" sz="1400" dirty="0">
              <a:latin typeface="CIDFont+F1"/>
              <a:ea typeface="Times New Roman" panose="02020603050405020304" pitchFamily="18" charset="0"/>
              <a:cs typeface="Times New Roman" panose="02020603050405020304" pitchFamily="18" charset="0"/>
            </a:endParaRPr>
          </a:p>
          <a:p>
            <a:pPr marL="285750" indent="-285750" algn="just">
              <a:spcAft>
                <a:spcPts val="0"/>
              </a:spcAft>
              <a:buFont typeface="Arial" panose="020B0604020202020204" pitchFamily="34" charset="0"/>
              <a:buChar char="•"/>
            </a:pPr>
            <a:r>
              <a:rPr lang="fr-FR" sz="1400" dirty="0">
                <a:latin typeface="CIDFont+F1"/>
                <a:ea typeface="Times New Roman" panose="02020603050405020304" pitchFamily="18" charset="0"/>
                <a:cs typeface="Calibri" panose="020F0502020204030204" pitchFamily="34" charset="0"/>
              </a:rPr>
              <a:t>13h30 – 14h30 : </a:t>
            </a:r>
            <a:r>
              <a:rPr lang="fr-FR" sz="1400" b="1" dirty="0">
                <a:latin typeface="CIDFont+F1"/>
                <a:ea typeface="Times New Roman" panose="02020603050405020304" pitchFamily="18" charset="0"/>
                <a:cs typeface="Calibri" panose="020F0502020204030204" pitchFamily="34" charset="0"/>
              </a:rPr>
              <a:t>Accueil</a:t>
            </a:r>
            <a:r>
              <a:rPr lang="fr-FR" sz="1400" dirty="0">
                <a:latin typeface="CIDFont+F1"/>
                <a:ea typeface="Times New Roman" panose="02020603050405020304" pitchFamily="18" charset="0"/>
                <a:cs typeface="Calibri" panose="020F0502020204030204" pitchFamily="34" charset="0"/>
              </a:rPr>
              <a:t> des participants autour d’un café et </a:t>
            </a:r>
            <a:r>
              <a:rPr lang="fr-FR" sz="1400" b="1" dirty="0">
                <a:latin typeface="CIDFont+F1"/>
                <a:ea typeface="Times New Roman" panose="02020603050405020304" pitchFamily="18" charset="0"/>
                <a:cs typeface="Calibri" panose="020F0502020204030204" pitchFamily="34" charset="0"/>
              </a:rPr>
              <a:t>ouverture de l’évènement</a:t>
            </a:r>
            <a:r>
              <a:rPr lang="fr-FR" sz="1400" dirty="0">
                <a:latin typeface="CIDFont+F1"/>
                <a:ea typeface="Times New Roman" panose="02020603050405020304" pitchFamily="18" charset="0"/>
                <a:cs typeface="Calibri" panose="020F0502020204030204" pitchFamily="34" charset="0"/>
              </a:rPr>
              <a:t> (mot du directeur de l’ED et du VP recherche de l'Université d’Angers).</a:t>
            </a:r>
            <a:endParaRPr lang="fr-FR" sz="1400" dirty="0">
              <a:latin typeface="CIDFont+F1"/>
              <a:ea typeface="Times New Roman" panose="02020603050405020304" pitchFamily="18" charset="0"/>
              <a:cs typeface="Times New Roman" panose="02020603050405020304" pitchFamily="18" charset="0"/>
            </a:endParaRPr>
          </a:p>
          <a:p>
            <a:pPr marL="285750" indent="-285750" algn="just">
              <a:spcAft>
                <a:spcPts val="0"/>
              </a:spcAft>
              <a:buFont typeface="Arial" panose="020B0604020202020204" pitchFamily="34" charset="0"/>
              <a:buChar char="•"/>
            </a:pPr>
            <a:r>
              <a:rPr lang="fr-FR" sz="1400" dirty="0">
                <a:latin typeface="CIDFont+F1"/>
                <a:ea typeface="Times New Roman" panose="02020603050405020304" pitchFamily="18" charset="0"/>
                <a:cs typeface="Calibri" panose="020F0502020204030204" pitchFamily="34" charset="0"/>
              </a:rPr>
              <a:t>14h30-15h15 : </a:t>
            </a:r>
            <a:r>
              <a:rPr lang="fr-FR" sz="1400" b="1" dirty="0">
                <a:latin typeface="CIDFont+F1"/>
                <a:ea typeface="Times New Roman" panose="02020603050405020304" pitchFamily="18" charset="0"/>
                <a:cs typeface="Calibri" panose="020F0502020204030204" pitchFamily="34" charset="0"/>
              </a:rPr>
              <a:t>Présentation du projet de réseau </a:t>
            </a:r>
            <a:r>
              <a:rPr lang="fr-FR" sz="1400" b="1" dirty="0" err="1">
                <a:latin typeface="CIDFont+F1"/>
                <a:ea typeface="Times New Roman" panose="02020603050405020304" pitchFamily="18" charset="0"/>
                <a:cs typeface="Calibri" panose="020F0502020204030204" pitchFamily="34" charset="0"/>
              </a:rPr>
              <a:t>alumni</a:t>
            </a:r>
            <a:r>
              <a:rPr lang="fr-FR" sz="1400" b="1" dirty="0">
                <a:latin typeface="CIDFont+F1"/>
                <a:ea typeface="Times New Roman" panose="02020603050405020304" pitchFamily="18" charset="0"/>
                <a:cs typeface="Calibri" panose="020F0502020204030204" pitchFamily="34" charset="0"/>
              </a:rPr>
              <a:t> </a:t>
            </a:r>
            <a:r>
              <a:rPr lang="fr-FR" sz="1400" dirty="0">
                <a:latin typeface="CIDFont+F1"/>
                <a:ea typeface="Times New Roman" panose="02020603050405020304" pitchFamily="18" charset="0"/>
                <a:cs typeface="Calibri" panose="020F0502020204030204" pitchFamily="34" charset="0"/>
              </a:rPr>
              <a:t>EB BS Pays de la Loire (information sur l’intérêt d’un réseau </a:t>
            </a:r>
            <a:r>
              <a:rPr lang="fr-FR" sz="1400" dirty="0" err="1">
                <a:latin typeface="CIDFont+F1"/>
                <a:ea typeface="Times New Roman" panose="02020603050405020304" pitchFamily="18" charset="0"/>
                <a:cs typeface="Calibri" panose="020F0502020204030204" pitchFamily="34" charset="0"/>
              </a:rPr>
              <a:t>alumni</a:t>
            </a:r>
            <a:r>
              <a:rPr lang="fr-FR" sz="1400" dirty="0">
                <a:latin typeface="CIDFont+F1"/>
                <a:ea typeface="Times New Roman" panose="02020603050405020304" pitchFamily="18" charset="0"/>
                <a:cs typeface="Calibri" panose="020F0502020204030204" pitchFamily="34" charset="0"/>
              </a:rPr>
              <a:t>, description, mise en place)</a:t>
            </a:r>
          </a:p>
          <a:p>
            <a:pPr marL="285750" indent="-285750" algn="just">
              <a:spcAft>
                <a:spcPts val="0"/>
              </a:spcAft>
              <a:buFont typeface="Arial" panose="020B0604020202020204" pitchFamily="34" charset="0"/>
              <a:buChar char="•"/>
            </a:pPr>
            <a:r>
              <a:rPr lang="fr-FR" sz="1400" dirty="0">
                <a:latin typeface="CIDFont+F1"/>
                <a:ea typeface="Times New Roman" panose="02020603050405020304" pitchFamily="18" charset="0"/>
                <a:cs typeface="Calibri" panose="020F0502020204030204" pitchFamily="34" charset="0"/>
              </a:rPr>
              <a:t>15h15-16h30 : </a:t>
            </a:r>
            <a:r>
              <a:rPr lang="fr-FR" sz="1400" b="1" dirty="0">
                <a:latin typeface="CIDFont+F1"/>
                <a:ea typeface="Times New Roman" panose="02020603050405020304" pitchFamily="18" charset="0"/>
                <a:cs typeface="Calibri" panose="020F0502020204030204" pitchFamily="34" charset="0"/>
              </a:rPr>
              <a:t>Table ronde </a:t>
            </a:r>
            <a:r>
              <a:rPr lang="fr-FR" sz="1400" dirty="0">
                <a:latin typeface="CIDFont+F1"/>
                <a:ea typeface="Times New Roman" panose="02020603050405020304" pitchFamily="18" charset="0"/>
                <a:cs typeface="Calibri" panose="020F0502020204030204" pitchFamily="34" charset="0"/>
              </a:rPr>
              <a:t>avec témoignages de docteurs sur leur recrutement, et discussions sur l’emploi des docteurs avec les entreprises représentées</a:t>
            </a:r>
          </a:p>
          <a:p>
            <a:pPr marL="285750" indent="-285750" algn="just">
              <a:spcAft>
                <a:spcPts val="0"/>
              </a:spcAft>
              <a:buFont typeface="Arial" panose="020B0604020202020204" pitchFamily="34" charset="0"/>
              <a:buChar char="•"/>
            </a:pPr>
            <a:r>
              <a:rPr lang="fr-FR" sz="1400" dirty="0">
                <a:latin typeface="CIDFont+F1"/>
                <a:ea typeface="Times New Roman" panose="02020603050405020304" pitchFamily="18" charset="0"/>
                <a:cs typeface="Calibri" panose="020F0502020204030204" pitchFamily="34" charset="0"/>
              </a:rPr>
              <a:t>16h30-17h30 : </a:t>
            </a:r>
            <a:r>
              <a:rPr lang="fr-FR" sz="1400" b="1" dirty="0">
                <a:latin typeface="CIDFont+F1"/>
                <a:ea typeface="Times New Roman" panose="02020603050405020304" pitchFamily="18" charset="0"/>
                <a:cs typeface="Calibri" panose="020F0502020204030204" pitchFamily="34" charset="0"/>
              </a:rPr>
              <a:t>Atelier « Comment valoriser la thèse</a:t>
            </a:r>
            <a:r>
              <a:rPr lang="fr-FR" sz="1400" dirty="0">
                <a:latin typeface="CIDFont+F1"/>
                <a:ea typeface="Times New Roman" panose="02020603050405020304" pitchFamily="18" charset="0"/>
                <a:cs typeface="Calibri" panose="020F0502020204030204" pitchFamily="34" charset="0"/>
              </a:rPr>
              <a:t> et montrer que le docteur peut être vecteur d’innovations sociétales et technologiques »</a:t>
            </a:r>
          </a:p>
          <a:p>
            <a:pPr marL="285750" indent="-285750" algn="just">
              <a:spcAft>
                <a:spcPts val="0"/>
              </a:spcAft>
              <a:buFont typeface="Arial" panose="020B0604020202020204" pitchFamily="34" charset="0"/>
              <a:buChar char="•"/>
            </a:pPr>
            <a:r>
              <a:rPr lang="fr-FR" sz="1400" dirty="0">
                <a:latin typeface="CIDFont+F1"/>
                <a:ea typeface="Times New Roman" panose="02020603050405020304" pitchFamily="18" charset="0"/>
                <a:cs typeface="Calibri" panose="020F0502020204030204" pitchFamily="34" charset="0"/>
              </a:rPr>
              <a:t>17h30 – 19h00 : Cocktail</a:t>
            </a:r>
            <a:endParaRPr lang="fr-FR" sz="1400" dirty="0">
              <a:effectLst/>
              <a:latin typeface="CIDFont+F1"/>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860110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E777C8-9D09-079D-87D9-1689575E0E46}"/>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28D8E9FB-F1C0-56AF-A813-B210CE5DDCD1}"/>
              </a:ext>
            </a:extLst>
          </p:cNvPr>
          <p:cNvSpPr>
            <a:spLocks noGrp="1"/>
          </p:cNvSpPr>
          <p:nvPr>
            <p:ph type="title"/>
          </p:nvPr>
        </p:nvSpPr>
        <p:spPr/>
        <p:txBody>
          <a:bodyPr/>
          <a:lstStyle/>
          <a:p>
            <a:r>
              <a:rPr lang="fr-FR" dirty="0"/>
              <a:t>Ordre du jour</a:t>
            </a:r>
          </a:p>
        </p:txBody>
      </p:sp>
      <p:sp>
        <p:nvSpPr>
          <p:cNvPr id="3" name="Espace réservé du contenu 2">
            <a:extLst>
              <a:ext uri="{FF2B5EF4-FFF2-40B4-BE49-F238E27FC236}">
                <a16:creationId xmlns:a16="http://schemas.microsoft.com/office/drawing/2014/main" id="{D1E21B47-B586-9E80-D5FC-112C7C576740}"/>
              </a:ext>
            </a:extLst>
          </p:cNvPr>
          <p:cNvSpPr>
            <a:spLocks noGrp="1"/>
          </p:cNvSpPr>
          <p:nvPr>
            <p:ph idx="1"/>
          </p:nvPr>
        </p:nvSpPr>
        <p:spPr/>
        <p:txBody>
          <a:bodyPr>
            <a:normAutofit/>
          </a:bodyPr>
          <a:lstStyle/>
          <a:p>
            <a:r>
              <a:rPr lang="fr-FR" dirty="0"/>
              <a:t>Composition du conseil</a:t>
            </a:r>
          </a:p>
          <a:p>
            <a:r>
              <a:rPr lang="fr-FR" dirty="0"/>
              <a:t>Procédure de sélection 2025 : méthodologie et résultats</a:t>
            </a:r>
          </a:p>
          <a:p>
            <a:r>
              <a:rPr lang="fr-FR" dirty="0"/>
              <a:t>Les JS 2025</a:t>
            </a:r>
          </a:p>
          <a:p>
            <a:r>
              <a:rPr lang="fr-FR" dirty="0">
                <a:solidFill>
                  <a:srgbClr val="0070C0"/>
                </a:solidFill>
              </a:rPr>
              <a:t>Formation en bio-analyse : refonte de l’offre</a:t>
            </a:r>
          </a:p>
          <a:p>
            <a:r>
              <a:rPr lang="fr-FR" dirty="0"/>
              <a:t>AO mobilité</a:t>
            </a:r>
          </a:p>
          <a:p>
            <a:r>
              <a:rPr lang="fr-FR" dirty="0"/>
              <a:t>Le futur des ED à NU</a:t>
            </a:r>
          </a:p>
          <a:p>
            <a:r>
              <a:rPr lang="fr-FR" dirty="0"/>
              <a:t>Prochains conseils</a:t>
            </a:r>
          </a:p>
          <a:p>
            <a:endParaRPr lang="fr-FR" dirty="0"/>
          </a:p>
        </p:txBody>
      </p:sp>
      <p:pic>
        <p:nvPicPr>
          <p:cNvPr id="4" name="Image 3">
            <a:extLst>
              <a:ext uri="{FF2B5EF4-FFF2-40B4-BE49-F238E27FC236}">
                <a16:creationId xmlns:a16="http://schemas.microsoft.com/office/drawing/2014/main" id="{41CEE333-D8CB-5634-F6D5-28E5F90B41A9}"/>
              </a:ext>
            </a:extLst>
          </p:cNvPr>
          <p:cNvPicPr>
            <a:picLocks noChangeAspect="1"/>
          </p:cNvPicPr>
          <p:nvPr/>
        </p:nvPicPr>
        <p:blipFill>
          <a:blip r:embed="rId2"/>
          <a:stretch>
            <a:fillRect/>
          </a:stretch>
        </p:blipFill>
        <p:spPr>
          <a:xfrm>
            <a:off x="0" y="6165215"/>
            <a:ext cx="1655698" cy="655320"/>
          </a:xfrm>
          <a:prstGeom prst="rect">
            <a:avLst/>
          </a:prstGeom>
        </p:spPr>
      </p:pic>
    </p:spTree>
    <p:extLst>
      <p:ext uri="{BB962C8B-B14F-4D97-AF65-F5344CB8AC3E}">
        <p14:creationId xmlns:p14="http://schemas.microsoft.com/office/powerpoint/2010/main" val="27616346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0493EA-362C-43D8-B777-C130864A8959}"/>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A3DCF1DF-59C4-BEDF-9C25-FAAF4FC688F8}"/>
              </a:ext>
            </a:extLst>
          </p:cNvPr>
          <p:cNvSpPr>
            <a:spLocks noGrp="1"/>
          </p:cNvSpPr>
          <p:nvPr>
            <p:ph type="title"/>
          </p:nvPr>
        </p:nvSpPr>
        <p:spPr/>
        <p:txBody>
          <a:bodyPr/>
          <a:lstStyle/>
          <a:p>
            <a:r>
              <a:rPr lang="fr-FR" dirty="0"/>
              <a:t>Ordre du jour</a:t>
            </a:r>
          </a:p>
        </p:txBody>
      </p:sp>
      <p:sp>
        <p:nvSpPr>
          <p:cNvPr id="3" name="Espace réservé du contenu 2">
            <a:extLst>
              <a:ext uri="{FF2B5EF4-FFF2-40B4-BE49-F238E27FC236}">
                <a16:creationId xmlns:a16="http://schemas.microsoft.com/office/drawing/2014/main" id="{48A78D7F-6530-8FFC-7B09-98F678B5FA35}"/>
              </a:ext>
            </a:extLst>
          </p:cNvPr>
          <p:cNvSpPr>
            <a:spLocks noGrp="1"/>
          </p:cNvSpPr>
          <p:nvPr>
            <p:ph idx="1"/>
          </p:nvPr>
        </p:nvSpPr>
        <p:spPr/>
        <p:txBody>
          <a:bodyPr>
            <a:normAutofit/>
          </a:bodyPr>
          <a:lstStyle/>
          <a:p>
            <a:r>
              <a:rPr lang="fr-FR" dirty="0"/>
              <a:t>Composition du conseil</a:t>
            </a:r>
          </a:p>
          <a:p>
            <a:r>
              <a:rPr lang="fr-FR" dirty="0"/>
              <a:t>Procédure de sélection 2025 : méthodologie et résultats</a:t>
            </a:r>
          </a:p>
          <a:p>
            <a:r>
              <a:rPr lang="fr-FR" dirty="0"/>
              <a:t>Les JS 2025</a:t>
            </a:r>
          </a:p>
          <a:p>
            <a:r>
              <a:rPr lang="fr-FR" dirty="0"/>
              <a:t>Formation en bio-analyse : refonte de l’offre</a:t>
            </a:r>
          </a:p>
          <a:p>
            <a:r>
              <a:rPr lang="fr-FR" dirty="0"/>
              <a:t>AO mobilité</a:t>
            </a:r>
          </a:p>
          <a:p>
            <a:r>
              <a:rPr lang="fr-FR" dirty="0"/>
              <a:t>Le futur des ED à NU</a:t>
            </a:r>
          </a:p>
          <a:p>
            <a:r>
              <a:rPr lang="fr-FR" dirty="0"/>
              <a:t>Prochains conseils</a:t>
            </a:r>
          </a:p>
          <a:p>
            <a:endParaRPr lang="fr-FR" dirty="0"/>
          </a:p>
        </p:txBody>
      </p:sp>
      <p:pic>
        <p:nvPicPr>
          <p:cNvPr id="4" name="Image 3">
            <a:extLst>
              <a:ext uri="{FF2B5EF4-FFF2-40B4-BE49-F238E27FC236}">
                <a16:creationId xmlns:a16="http://schemas.microsoft.com/office/drawing/2014/main" id="{FFBA1A23-3271-B827-B347-0F7A75E9481C}"/>
              </a:ext>
            </a:extLst>
          </p:cNvPr>
          <p:cNvPicPr>
            <a:picLocks noChangeAspect="1"/>
          </p:cNvPicPr>
          <p:nvPr/>
        </p:nvPicPr>
        <p:blipFill>
          <a:blip r:embed="rId2"/>
          <a:stretch>
            <a:fillRect/>
          </a:stretch>
        </p:blipFill>
        <p:spPr>
          <a:xfrm>
            <a:off x="0" y="6165215"/>
            <a:ext cx="1655698" cy="655320"/>
          </a:xfrm>
          <a:prstGeom prst="rect">
            <a:avLst/>
          </a:prstGeom>
        </p:spPr>
      </p:pic>
    </p:spTree>
    <p:extLst>
      <p:ext uri="{BB962C8B-B14F-4D97-AF65-F5344CB8AC3E}">
        <p14:creationId xmlns:p14="http://schemas.microsoft.com/office/powerpoint/2010/main" val="19620199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167AE089-CEDC-E2F1-35C9-CE9C8D75D7AC}"/>
            </a:ext>
          </a:extLst>
        </p:cNvPr>
        <p:cNvGrpSpPr/>
        <p:nvPr/>
      </p:nvGrpSpPr>
      <p:grpSpPr bwMode="auto">
        <a:xfrm>
          <a:off x="0" y="0"/>
          <a:ext cx="0" cy="0"/>
          <a:chOff x="0" y="0"/>
          <a:chExt cx="0" cy="0"/>
        </a:xfrm>
      </p:grpSpPr>
      <p:sp>
        <p:nvSpPr>
          <p:cNvPr id="2" name="Titre 1">
            <a:extLst>
              <a:ext uri="{FF2B5EF4-FFF2-40B4-BE49-F238E27FC236}">
                <a16:creationId xmlns:a16="http://schemas.microsoft.com/office/drawing/2014/main" id="{F45FF89A-F850-5BFA-715C-79B0E0C94A13}"/>
              </a:ext>
            </a:extLst>
          </p:cNvPr>
          <p:cNvSpPr>
            <a:spLocks noGrp="1"/>
          </p:cNvSpPr>
          <p:nvPr>
            <p:ph type="title"/>
          </p:nvPr>
        </p:nvSpPr>
        <p:spPr bwMode="auto">
          <a:xfrm>
            <a:off x="838198" y="91024"/>
            <a:ext cx="10515600" cy="1325562"/>
          </a:xfrm>
        </p:spPr>
        <p:txBody>
          <a:bodyPr/>
          <a:lstStyle/>
          <a:p>
            <a:pPr>
              <a:defRPr/>
            </a:pPr>
            <a:r>
              <a:rPr lang="fr-FR"/>
              <a:t>Modules de formations à la Bioanalyse </a:t>
            </a:r>
            <a:br>
              <a:rPr lang="fr-FR"/>
            </a:br>
            <a:r>
              <a:rPr lang="fr-FR"/>
              <a:t>Version 2025</a:t>
            </a:r>
          </a:p>
        </p:txBody>
      </p:sp>
      <p:sp>
        <p:nvSpPr>
          <p:cNvPr id="3" name="Espace réservé du contenu 2">
            <a:extLst>
              <a:ext uri="{FF2B5EF4-FFF2-40B4-BE49-F238E27FC236}">
                <a16:creationId xmlns:a16="http://schemas.microsoft.com/office/drawing/2014/main" id="{25DA2AD4-9400-E786-FA08-A453EFAD15AF}"/>
              </a:ext>
            </a:extLst>
          </p:cNvPr>
          <p:cNvSpPr>
            <a:spLocks noGrp="1"/>
          </p:cNvSpPr>
          <p:nvPr>
            <p:ph idx="1"/>
          </p:nvPr>
        </p:nvSpPr>
        <p:spPr bwMode="auto">
          <a:xfrm>
            <a:off x="827849" y="4287471"/>
            <a:ext cx="10515600" cy="1789772"/>
          </a:xfrm>
        </p:spPr>
        <p:txBody>
          <a:bodyPr vertOverflow="overflow" horzOverflow="overflow" vert="horz" wrap="square" lIns="91440" tIns="45720" rIns="91440" bIns="45720" numCol="1" spcCol="0" rtlCol="0" fromWordArt="0" anchor="t" anchorCtr="0" forceAA="0" compatLnSpc="0">
            <a:normAutofit fontScale="95000" lnSpcReduction="17000"/>
          </a:bodyPr>
          <a:lstStyle/>
          <a:p>
            <a:pPr>
              <a:buNone/>
              <a:defRPr/>
            </a:pPr>
            <a:r>
              <a:rPr lang="fr-FR" b="1"/>
              <a:t>Agenda</a:t>
            </a:r>
            <a:r>
              <a:rPr lang="fr-FR"/>
              <a:t> : </a:t>
            </a:r>
            <a:endParaRPr/>
          </a:p>
          <a:p>
            <a:pPr>
              <a:buFont typeface="Arial"/>
              <a:buChar char="•"/>
              <a:defRPr/>
            </a:pPr>
            <a:r>
              <a:rPr lang="fr-FR"/>
              <a:t>Modules 1, 2 et 3 sur une semaine</a:t>
            </a:r>
            <a:endParaRPr/>
          </a:p>
          <a:p>
            <a:pPr>
              <a:buFont typeface="Arial"/>
              <a:buChar char="•"/>
              <a:defRPr/>
            </a:pPr>
            <a:r>
              <a:rPr lang="fr-FR"/>
              <a:t>Modules 4 et 5 sur une autre semaine (avec 1-2 semaines d'écart)</a:t>
            </a:r>
          </a:p>
          <a:p>
            <a:pPr>
              <a:buFont typeface="Arial"/>
              <a:buChar char="•"/>
              <a:defRPr/>
            </a:pPr>
            <a:r>
              <a:rPr lang="fr-FR"/>
              <a:t>A la rentrée de Septembre - A confirmer</a:t>
            </a:r>
            <a:endParaRPr/>
          </a:p>
          <a:p>
            <a:pPr>
              <a:defRPr/>
            </a:pPr>
            <a:endParaRPr lang="fr-FR"/>
          </a:p>
        </p:txBody>
      </p:sp>
      <p:pic>
        <p:nvPicPr>
          <p:cNvPr id="4" name="Image 3">
            <a:extLst>
              <a:ext uri="{FF2B5EF4-FFF2-40B4-BE49-F238E27FC236}">
                <a16:creationId xmlns:a16="http://schemas.microsoft.com/office/drawing/2014/main" id="{874D63DA-9AC5-3C29-E46F-CFA592F782C8}"/>
              </a:ext>
            </a:extLst>
          </p:cNvPr>
          <p:cNvPicPr>
            <a:picLocks noChangeAspect="1"/>
          </p:cNvPicPr>
          <p:nvPr/>
        </p:nvPicPr>
        <p:blipFill>
          <a:blip r:embed="rId3"/>
          <a:stretch/>
        </p:blipFill>
        <p:spPr bwMode="auto">
          <a:xfrm>
            <a:off x="0" y="6165215"/>
            <a:ext cx="1655698" cy="655320"/>
          </a:xfrm>
          <a:prstGeom prst="rect">
            <a:avLst/>
          </a:prstGeom>
        </p:spPr>
      </p:pic>
      <p:graphicFrame>
        <p:nvGraphicFramePr>
          <p:cNvPr id="5" name="Espace réservé du contenu 3">
            <a:extLst>
              <a:ext uri="{FF2B5EF4-FFF2-40B4-BE49-F238E27FC236}">
                <a16:creationId xmlns:a16="http://schemas.microsoft.com/office/drawing/2014/main" id="{35943E9F-8E3D-70C4-89EB-CA5726AB93E8}"/>
              </a:ext>
            </a:extLst>
          </p:cNvPr>
          <p:cNvGraphicFramePr>
            <a:graphicFrameLocks/>
          </p:cNvGraphicFramePr>
          <p:nvPr/>
        </p:nvGraphicFramePr>
        <p:xfrm>
          <a:off x="437271" y="1611117"/>
          <a:ext cx="11478064" cy="2494280"/>
        </p:xfrm>
        <a:graphic>
          <a:graphicData uri="http://schemas.openxmlformats.org/drawingml/2006/table">
            <a:tbl>
              <a:tblPr firstRow="1" bandRow="1">
                <a:tableStyleId>{5C22544A-7EE6-4342-B048-85BDC9FD1C3A}</a:tableStyleId>
              </a:tblPr>
              <a:tblGrid>
                <a:gridCol w="1046871">
                  <a:extLst>
                    <a:ext uri="{9D8B030D-6E8A-4147-A177-3AD203B41FA5}">
                      <a16:colId xmlns:a16="http://schemas.microsoft.com/office/drawing/2014/main" val="20000"/>
                    </a:ext>
                  </a:extLst>
                </a:gridCol>
                <a:gridCol w="4600135">
                  <a:extLst>
                    <a:ext uri="{9D8B030D-6E8A-4147-A177-3AD203B41FA5}">
                      <a16:colId xmlns:a16="http://schemas.microsoft.com/office/drawing/2014/main" val="20001"/>
                    </a:ext>
                  </a:extLst>
                </a:gridCol>
                <a:gridCol w="4128868">
                  <a:extLst>
                    <a:ext uri="{9D8B030D-6E8A-4147-A177-3AD203B41FA5}">
                      <a16:colId xmlns:a16="http://schemas.microsoft.com/office/drawing/2014/main" val="20002"/>
                    </a:ext>
                  </a:extLst>
                </a:gridCol>
                <a:gridCol w="1702190">
                  <a:extLst>
                    <a:ext uri="{9D8B030D-6E8A-4147-A177-3AD203B41FA5}">
                      <a16:colId xmlns:a16="http://schemas.microsoft.com/office/drawing/2014/main" val="20003"/>
                    </a:ext>
                  </a:extLst>
                </a:gridCol>
              </a:tblGrid>
              <a:tr h="370840">
                <a:tc>
                  <a:txBody>
                    <a:bodyPr/>
                    <a:lstStyle/>
                    <a:p>
                      <a:pPr>
                        <a:defRPr/>
                      </a:pPr>
                      <a:r>
                        <a:rPr lang="fr-FR"/>
                        <a:t>Module</a:t>
                      </a:r>
                      <a:endParaRPr/>
                    </a:p>
                  </a:txBody>
                  <a:tcPr/>
                </a:tc>
                <a:tc>
                  <a:txBody>
                    <a:bodyPr/>
                    <a:lstStyle/>
                    <a:p>
                      <a:pPr>
                        <a:defRPr/>
                      </a:pPr>
                      <a:r>
                        <a:rPr lang="fr-FR"/>
                        <a:t>Nom du Module</a:t>
                      </a:r>
                      <a:endParaRPr/>
                    </a:p>
                  </a:txBody>
                  <a:tcPr/>
                </a:tc>
                <a:tc>
                  <a:txBody>
                    <a:bodyPr/>
                    <a:lstStyle/>
                    <a:p>
                      <a:pPr>
                        <a:defRPr/>
                      </a:pPr>
                      <a:r>
                        <a:rPr lang="fr-FR"/>
                        <a:t>Pré-requis</a:t>
                      </a:r>
                    </a:p>
                  </a:txBody>
                  <a:tcPr/>
                </a:tc>
                <a:tc>
                  <a:txBody>
                    <a:bodyPr/>
                    <a:lstStyle/>
                    <a:p>
                      <a:pPr>
                        <a:defRPr/>
                      </a:pPr>
                      <a:r>
                        <a:rPr lang="fr-FR"/>
                        <a:t>Durée</a:t>
                      </a:r>
                      <a:endParaRPr/>
                    </a:p>
                    <a:p>
                      <a:pPr>
                        <a:defRPr/>
                      </a:pPr>
                      <a:endParaRPr lang="fr-FR"/>
                    </a:p>
                  </a:txBody>
                  <a:tcPr/>
                </a:tc>
                <a:extLst>
                  <a:ext uri="{0D108BD9-81ED-4DB2-BD59-A6C34878D82A}">
                    <a16:rowId xmlns:a16="http://schemas.microsoft.com/office/drawing/2014/main" val="10000"/>
                  </a:ext>
                </a:extLst>
              </a:tr>
              <a:tr h="370840">
                <a:tc>
                  <a:txBody>
                    <a:bodyPr/>
                    <a:lstStyle/>
                    <a:p>
                      <a:pPr>
                        <a:defRPr/>
                      </a:pPr>
                      <a:r>
                        <a:rPr lang="fr-FR"/>
                        <a:t>1</a:t>
                      </a:r>
                      <a:endParaRPr/>
                    </a:p>
                  </a:txBody>
                  <a:tcPr/>
                </a:tc>
                <a:tc>
                  <a:txBody>
                    <a:bodyPr/>
                    <a:lstStyle/>
                    <a:p>
                      <a:pPr>
                        <a:defRPr/>
                      </a:pPr>
                      <a:r>
                        <a:rPr lang="fr-FR"/>
                        <a:t>Initiation à la ligne de commande</a:t>
                      </a:r>
                      <a:endParaRPr/>
                    </a:p>
                  </a:txBody>
                  <a:tcPr/>
                </a:tc>
                <a:tc>
                  <a:txBody>
                    <a:bodyPr/>
                    <a:lstStyle/>
                    <a:p>
                      <a:pPr>
                        <a:defRPr/>
                      </a:pPr>
                      <a:r>
                        <a:rPr lang="fr-FR"/>
                        <a:t>-</a:t>
                      </a:r>
                      <a:endParaRPr/>
                    </a:p>
                  </a:txBody>
                  <a:tcPr/>
                </a:tc>
                <a:tc>
                  <a:txBody>
                    <a:bodyPr/>
                    <a:lstStyle/>
                    <a:p>
                      <a:pPr>
                        <a:defRPr/>
                      </a:pPr>
                      <a:r>
                        <a:rPr lang="fr-FR"/>
                        <a:t>1 jour</a:t>
                      </a:r>
                      <a:endParaRPr/>
                    </a:p>
                  </a:txBody>
                  <a:tcPr/>
                </a:tc>
                <a:extLst>
                  <a:ext uri="{0D108BD9-81ED-4DB2-BD59-A6C34878D82A}">
                    <a16:rowId xmlns:a16="http://schemas.microsoft.com/office/drawing/2014/main" val="10001"/>
                  </a:ext>
                </a:extLst>
              </a:tr>
              <a:tr h="370840">
                <a:tc>
                  <a:txBody>
                    <a:bodyPr/>
                    <a:lstStyle/>
                    <a:p>
                      <a:pPr>
                        <a:defRPr/>
                      </a:pPr>
                      <a:r>
                        <a:rPr lang="fr-FR"/>
                        <a:t>2</a:t>
                      </a:r>
                      <a:endParaRPr/>
                    </a:p>
                  </a:txBody>
                  <a:tcPr/>
                </a:tc>
                <a:tc>
                  <a:txBody>
                    <a:bodyPr/>
                    <a:lstStyle/>
                    <a:p>
                      <a:pPr>
                        <a:defRPr/>
                      </a:pPr>
                      <a:r>
                        <a:rPr lang="fr-FR"/>
                        <a:t>Bonnes pratiques en bioinformatique </a:t>
                      </a:r>
                      <a:endParaRPr/>
                    </a:p>
                  </a:txBody>
                  <a:tcPr/>
                </a:tc>
                <a:tc>
                  <a:txBody>
                    <a:bodyPr/>
                    <a:lstStyle/>
                    <a:p>
                      <a:pPr>
                        <a:defRPr/>
                      </a:pPr>
                      <a:r>
                        <a:rPr lang="fr-FR"/>
                        <a:t>Module 1</a:t>
                      </a:r>
                      <a:endParaRPr/>
                    </a:p>
                  </a:txBody>
                  <a:tcPr/>
                </a:tc>
                <a:tc>
                  <a:txBody>
                    <a:bodyPr/>
                    <a:lstStyle/>
                    <a:p>
                      <a:pPr marL="0" marR="0" lvl="0" indent="0" algn="l" defTabSz="914400">
                        <a:lnSpc>
                          <a:spcPct val="100000"/>
                        </a:lnSpc>
                        <a:spcBef>
                          <a:spcPts val="0"/>
                        </a:spcBef>
                        <a:spcAft>
                          <a:spcPts val="0"/>
                        </a:spcAft>
                        <a:buClrTx/>
                        <a:buSzTx/>
                        <a:buFontTx/>
                        <a:buNone/>
                        <a:defRPr/>
                      </a:pPr>
                      <a:r>
                        <a:rPr lang="fr-FR"/>
                        <a:t>1 jour</a:t>
                      </a:r>
                      <a:endParaRPr/>
                    </a:p>
                  </a:txBody>
                  <a:tcPr/>
                </a:tc>
                <a:extLst>
                  <a:ext uri="{0D108BD9-81ED-4DB2-BD59-A6C34878D82A}">
                    <a16:rowId xmlns:a16="http://schemas.microsoft.com/office/drawing/2014/main" val="10002"/>
                  </a:ext>
                </a:extLst>
              </a:tr>
              <a:tr h="370840">
                <a:tc>
                  <a:txBody>
                    <a:bodyPr/>
                    <a:lstStyle/>
                    <a:p>
                      <a:pPr marL="0" marR="0" lvl="0" indent="0" algn="l" defTabSz="914400">
                        <a:lnSpc>
                          <a:spcPct val="100000"/>
                        </a:lnSpc>
                        <a:spcBef>
                          <a:spcPts val="0"/>
                        </a:spcBef>
                        <a:spcAft>
                          <a:spcPts val="0"/>
                        </a:spcAft>
                        <a:buClrTx/>
                        <a:buSzTx/>
                        <a:buFontTx/>
                        <a:buNone/>
                        <a:defRPr/>
                      </a:pPr>
                      <a:r>
                        <a:rPr lang="fr-FR"/>
                        <a:t>3</a:t>
                      </a:r>
                      <a:endParaRPr/>
                    </a:p>
                  </a:txBody>
                  <a:tcPr/>
                </a:tc>
                <a:tc>
                  <a:txBody>
                    <a:bodyPr/>
                    <a:lstStyle/>
                    <a:p>
                      <a:pPr marL="0" marR="0" lvl="0" indent="0" algn="l" defTabSz="914400">
                        <a:lnSpc>
                          <a:spcPct val="100000"/>
                        </a:lnSpc>
                        <a:spcBef>
                          <a:spcPts val="0"/>
                        </a:spcBef>
                        <a:spcAft>
                          <a:spcPts val="0"/>
                        </a:spcAft>
                        <a:buClrTx/>
                        <a:buSzTx/>
                        <a:buFontTx/>
                        <a:buNone/>
                        <a:defRPr/>
                      </a:pPr>
                      <a:r>
                        <a:rPr lang="fr-FR"/>
                        <a:t>Initiation à R</a:t>
                      </a:r>
                      <a:endParaRPr/>
                    </a:p>
                  </a:txBody>
                  <a:tcPr/>
                </a:tc>
                <a:tc>
                  <a:txBody>
                    <a:bodyPr/>
                    <a:lstStyle/>
                    <a:p>
                      <a:pPr>
                        <a:defRPr/>
                      </a:pPr>
                      <a:r>
                        <a:rPr lang="fr-FR"/>
                        <a:t>-</a:t>
                      </a:r>
                      <a:endParaRPr/>
                    </a:p>
                  </a:txBody>
                  <a:tcPr/>
                </a:tc>
                <a:tc>
                  <a:txBody>
                    <a:bodyPr/>
                    <a:lstStyle/>
                    <a:p>
                      <a:pPr marL="0" marR="0" lvl="0" indent="0" algn="l" defTabSz="914400">
                        <a:lnSpc>
                          <a:spcPct val="100000"/>
                        </a:lnSpc>
                        <a:spcBef>
                          <a:spcPts val="0"/>
                        </a:spcBef>
                        <a:spcAft>
                          <a:spcPts val="0"/>
                        </a:spcAft>
                        <a:buClrTx/>
                        <a:buSzTx/>
                        <a:buFontTx/>
                        <a:buNone/>
                        <a:defRPr/>
                      </a:pPr>
                      <a:r>
                        <a:rPr lang="fr-FR"/>
                        <a:t>1,5 jour</a:t>
                      </a:r>
                      <a:endParaRPr/>
                    </a:p>
                  </a:txBody>
                  <a:tcPr/>
                </a:tc>
                <a:extLst>
                  <a:ext uri="{0D108BD9-81ED-4DB2-BD59-A6C34878D82A}">
                    <a16:rowId xmlns:a16="http://schemas.microsoft.com/office/drawing/2014/main" val="10003"/>
                  </a:ext>
                </a:extLst>
              </a:tr>
              <a:tr h="370840">
                <a:tc>
                  <a:txBody>
                    <a:bodyPr/>
                    <a:lstStyle/>
                    <a:p>
                      <a:pPr>
                        <a:defRPr/>
                      </a:pPr>
                      <a:r>
                        <a:rPr lang="fr-FR"/>
                        <a:t>4</a:t>
                      </a:r>
                      <a:endParaRPr/>
                    </a:p>
                  </a:txBody>
                  <a:tcPr/>
                </a:tc>
                <a:tc>
                  <a:txBody>
                    <a:bodyPr/>
                    <a:lstStyle/>
                    <a:p>
                      <a:pPr>
                        <a:defRPr/>
                      </a:pPr>
                      <a:r>
                        <a:rPr lang="fr-FR"/>
                        <a:t>Analyse différentielle en RNAseq</a:t>
                      </a:r>
                    </a:p>
                  </a:txBody>
                  <a:tcPr/>
                </a:tc>
                <a:tc>
                  <a:txBody>
                    <a:bodyPr/>
                    <a:lstStyle/>
                    <a:p>
                      <a:pPr>
                        <a:defRPr/>
                      </a:pPr>
                      <a:r>
                        <a:rPr lang="fr-FR"/>
                        <a:t>Modules 1 et 2</a:t>
                      </a:r>
                      <a:endParaRPr/>
                    </a:p>
                  </a:txBody>
                  <a:tcPr/>
                </a:tc>
                <a:tc>
                  <a:txBody>
                    <a:bodyPr/>
                    <a:lstStyle/>
                    <a:p>
                      <a:pPr marL="0" marR="0" lvl="0" indent="0" algn="l" defTabSz="914400">
                        <a:lnSpc>
                          <a:spcPct val="100000"/>
                        </a:lnSpc>
                        <a:spcBef>
                          <a:spcPts val="0"/>
                        </a:spcBef>
                        <a:spcAft>
                          <a:spcPts val="0"/>
                        </a:spcAft>
                        <a:buClrTx/>
                        <a:buSzTx/>
                        <a:buFontTx/>
                        <a:buNone/>
                        <a:defRPr/>
                      </a:pPr>
                      <a:r>
                        <a:rPr lang="fr-FR"/>
                        <a:t>2 jours</a:t>
                      </a:r>
                      <a:endParaRPr/>
                    </a:p>
                  </a:txBody>
                  <a:tcPr/>
                </a:tc>
                <a:extLst>
                  <a:ext uri="{0D108BD9-81ED-4DB2-BD59-A6C34878D82A}">
                    <a16:rowId xmlns:a16="http://schemas.microsoft.com/office/drawing/2014/main" val="10004"/>
                  </a:ext>
                </a:extLst>
              </a:tr>
              <a:tr h="370840">
                <a:tc>
                  <a:txBody>
                    <a:bodyPr/>
                    <a:lstStyle/>
                    <a:p>
                      <a:pPr>
                        <a:defRPr/>
                      </a:pPr>
                      <a:r>
                        <a:rPr lang="fr-FR"/>
                        <a:t>5</a:t>
                      </a:r>
                      <a:endParaRPr/>
                    </a:p>
                  </a:txBody>
                  <a:tcPr/>
                </a:tc>
                <a:tc>
                  <a:txBody>
                    <a:bodyPr/>
                    <a:lstStyle/>
                    <a:p>
                      <a:pPr>
                        <a:defRPr/>
                      </a:pPr>
                      <a:r>
                        <a:rPr lang="fr-FR"/>
                        <a:t>Introduction à l'analyse SingleCell RNASeq</a:t>
                      </a:r>
                    </a:p>
                  </a:txBody>
                  <a:tcPr/>
                </a:tc>
                <a:tc>
                  <a:txBody>
                    <a:bodyPr/>
                    <a:lstStyle/>
                    <a:p>
                      <a:pPr marL="0" marR="0" lvl="0" indent="0" algn="l" defTabSz="914400">
                        <a:lnSpc>
                          <a:spcPct val="100000"/>
                        </a:lnSpc>
                        <a:spcBef>
                          <a:spcPts val="0"/>
                        </a:spcBef>
                        <a:spcAft>
                          <a:spcPts val="0"/>
                        </a:spcAft>
                        <a:buClrTx/>
                        <a:buSzTx/>
                        <a:buFontTx/>
                        <a:buNone/>
                        <a:defRPr/>
                      </a:pPr>
                      <a:r>
                        <a:rPr lang="fr-FR"/>
                        <a:t>Modules 3 + 1 (2 fortement conseillé)</a:t>
                      </a:r>
                      <a:endParaRPr/>
                    </a:p>
                  </a:txBody>
                  <a:tcPr/>
                </a:tc>
                <a:tc>
                  <a:txBody>
                    <a:bodyPr/>
                    <a:lstStyle/>
                    <a:p>
                      <a:pPr marL="0" marR="0" lvl="0" indent="0" algn="l" defTabSz="914400">
                        <a:lnSpc>
                          <a:spcPct val="100000"/>
                        </a:lnSpc>
                        <a:spcBef>
                          <a:spcPts val="0"/>
                        </a:spcBef>
                        <a:spcAft>
                          <a:spcPts val="0"/>
                        </a:spcAft>
                        <a:buClrTx/>
                        <a:buSzTx/>
                        <a:buFontTx/>
                        <a:buNone/>
                        <a:defRPr/>
                      </a:pPr>
                      <a:r>
                        <a:rPr lang="fr-FR"/>
                        <a:t>2,5 jours</a:t>
                      </a:r>
                      <a:endParaRPr/>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4802406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491893218" name="Titre 1"/>
          <p:cNvSpPr>
            <a:spLocks noGrp="1"/>
          </p:cNvSpPr>
          <p:nvPr>
            <p:ph type="title"/>
          </p:nvPr>
        </p:nvSpPr>
        <p:spPr bwMode="auto">
          <a:xfrm>
            <a:off x="1363044" y="91023"/>
            <a:ext cx="8708230" cy="1325561"/>
          </a:xfrm>
        </p:spPr>
        <p:txBody>
          <a:bodyPr/>
          <a:lstStyle/>
          <a:p>
            <a:pPr>
              <a:defRPr/>
            </a:pPr>
            <a:r>
              <a:rPr lang="fr-FR"/>
              <a:t>Cycle de formation Bioinfo 2025</a:t>
            </a:r>
          </a:p>
        </p:txBody>
      </p:sp>
      <p:pic>
        <p:nvPicPr>
          <p:cNvPr id="888366888" name="Image 3"/>
          <p:cNvPicPr>
            <a:picLocks noChangeAspect="1"/>
          </p:cNvPicPr>
          <p:nvPr/>
        </p:nvPicPr>
        <p:blipFill>
          <a:blip r:embed="rId3"/>
          <a:stretch/>
        </p:blipFill>
        <p:spPr bwMode="auto">
          <a:xfrm>
            <a:off x="0" y="6165214"/>
            <a:ext cx="1655697" cy="655319"/>
          </a:xfrm>
          <a:prstGeom prst="rect">
            <a:avLst/>
          </a:prstGeom>
        </p:spPr>
      </p:pic>
      <p:graphicFrame>
        <p:nvGraphicFramePr>
          <p:cNvPr id="1540095050" name="Espace réservé du contenu 3"/>
          <p:cNvGraphicFramePr>
            <a:graphicFrameLocks/>
          </p:cNvGraphicFramePr>
          <p:nvPr/>
        </p:nvGraphicFramePr>
        <p:xfrm>
          <a:off x="21428" y="1611117"/>
          <a:ext cx="12117094" cy="3576320"/>
        </p:xfrm>
        <a:graphic>
          <a:graphicData uri="http://schemas.openxmlformats.org/drawingml/2006/table">
            <a:tbl>
              <a:tblPr firstRow="1" bandRow="1">
                <a:tableStyleId>{5C22544A-7EE6-4342-B048-85BDC9FD1C3A}</a:tableStyleId>
              </a:tblPr>
              <a:tblGrid>
                <a:gridCol w="793509">
                  <a:extLst>
                    <a:ext uri="{9D8B030D-6E8A-4147-A177-3AD203B41FA5}">
                      <a16:colId xmlns:a16="http://schemas.microsoft.com/office/drawing/2014/main" val="20000"/>
                    </a:ext>
                  </a:extLst>
                </a:gridCol>
                <a:gridCol w="4066490">
                  <a:extLst>
                    <a:ext uri="{9D8B030D-6E8A-4147-A177-3AD203B41FA5}">
                      <a16:colId xmlns:a16="http://schemas.microsoft.com/office/drawing/2014/main" val="20001"/>
                    </a:ext>
                  </a:extLst>
                </a:gridCol>
                <a:gridCol w="2700000">
                  <a:extLst>
                    <a:ext uri="{9D8B030D-6E8A-4147-A177-3AD203B41FA5}">
                      <a16:colId xmlns:a16="http://schemas.microsoft.com/office/drawing/2014/main" val="20002"/>
                    </a:ext>
                  </a:extLst>
                </a:gridCol>
                <a:gridCol w="1260000">
                  <a:extLst>
                    <a:ext uri="{9D8B030D-6E8A-4147-A177-3AD203B41FA5}">
                      <a16:colId xmlns:a16="http://schemas.microsoft.com/office/drawing/2014/main" val="20003"/>
                    </a:ext>
                  </a:extLst>
                </a:gridCol>
                <a:gridCol w="2340000">
                  <a:extLst>
                    <a:ext uri="{9D8B030D-6E8A-4147-A177-3AD203B41FA5}">
                      <a16:colId xmlns:a16="http://schemas.microsoft.com/office/drawing/2014/main" val="20004"/>
                    </a:ext>
                  </a:extLst>
                </a:gridCol>
                <a:gridCol w="957095">
                  <a:extLst>
                    <a:ext uri="{9D8B030D-6E8A-4147-A177-3AD203B41FA5}">
                      <a16:colId xmlns:a16="http://schemas.microsoft.com/office/drawing/2014/main" val="20005"/>
                    </a:ext>
                  </a:extLst>
                </a:gridCol>
              </a:tblGrid>
              <a:tr h="370840">
                <a:tc>
                  <a:txBody>
                    <a:bodyPr/>
                    <a:lstStyle/>
                    <a:p>
                      <a:pPr algn="ctr">
                        <a:defRPr/>
                      </a:pPr>
                      <a:r>
                        <a:rPr lang="fr-FR"/>
                        <a:t>Module</a:t>
                      </a:r>
                      <a:endParaRPr/>
                    </a:p>
                  </a:txBody>
                  <a:tcPr/>
                </a:tc>
                <a:tc>
                  <a:txBody>
                    <a:bodyPr/>
                    <a:lstStyle/>
                    <a:p>
                      <a:pPr algn="ctr">
                        <a:defRPr/>
                      </a:pPr>
                      <a:r>
                        <a:rPr lang="fr-FR"/>
                        <a:t>Nom du Module</a:t>
                      </a:r>
                      <a:endParaRPr/>
                    </a:p>
                  </a:txBody>
                  <a:tcPr/>
                </a:tc>
                <a:tc>
                  <a:txBody>
                    <a:bodyPr/>
                    <a:lstStyle/>
                    <a:p>
                      <a:pPr algn="ctr">
                        <a:defRPr/>
                      </a:pPr>
                      <a:r>
                        <a:rPr lang="fr-FR"/>
                        <a:t>Pré-requis</a:t>
                      </a:r>
                    </a:p>
                  </a:txBody>
                  <a:tcPr/>
                </a:tc>
                <a:tc>
                  <a:txBody>
                    <a:bodyPr/>
                    <a:lstStyle/>
                    <a:p>
                      <a:pPr algn="ctr">
                        <a:defRPr/>
                      </a:pPr>
                      <a:r>
                        <a:rPr lang="fr-FR"/>
                        <a:t>Durée</a:t>
                      </a:r>
                      <a:endParaRPr/>
                    </a:p>
                    <a:p>
                      <a:pPr algn="ctr">
                        <a:defRPr/>
                      </a:pPr>
                      <a:endParaRPr lang="fr-FR"/>
                    </a:p>
                  </a:txBody>
                  <a:tcPr/>
                </a:tc>
                <a:tc>
                  <a:txBody>
                    <a:bodyPr/>
                    <a:lstStyle/>
                    <a:p>
                      <a:pPr algn="ctr">
                        <a:defRPr/>
                      </a:pPr>
                      <a:r>
                        <a:rPr lang="fr-FR"/>
                        <a:t>Dates 2025 </a:t>
                      </a:r>
                    </a:p>
                    <a:p>
                      <a:pPr algn="ctr">
                        <a:defRPr/>
                      </a:pPr>
                      <a:r>
                        <a:rPr lang="fr-FR"/>
                        <a:t>Salle BIAS 456</a:t>
                      </a:r>
                    </a:p>
                  </a:txBody>
                  <a:tcPr/>
                </a:tc>
                <a:tc>
                  <a:txBody>
                    <a:bodyPr/>
                    <a:lstStyle/>
                    <a:p>
                      <a:pPr>
                        <a:defRPr/>
                      </a:pPr>
                      <a:r>
                        <a:rPr lang="fr-FR"/>
                        <a:t>Nbre </a:t>
                      </a:r>
                    </a:p>
                    <a:p>
                      <a:pPr>
                        <a:defRPr/>
                      </a:pPr>
                      <a:r>
                        <a:rPr lang="fr-FR"/>
                        <a:t>places</a:t>
                      </a:r>
                    </a:p>
                  </a:txBody>
                  <a:tcPr/>
                </a:tc>
                <a:extLst>
                  <a:ext uri="{0D108BD9-81ED-4DB2-BD59-A6C34878D82A}">
                    <a16:rowId xmlns:a16="http://schemas.microsoft.com/office/drawing/2014/main" val="10000"/>
                  </a:ext>
                </a:extLst>
              </a:tr>
              <a:tr h="370840">
                <a:tc>
                  <a:txBody>
                    <a:bodyPr/>
                    <a:lstStyle/>
                    <a:p>
                      <a:pPr algn="ctr">
                        <a:defRPr/>
                      </a:pPr>
                      <a:r>
                        <a:rPr lang="fr-FR"/>
                        <a:t>1</a:t>
                      </a:r>
                      <a:endParaRPr/>
                    </a:p>
                  </a:txBody>
                  <a:tcPr/>
                </a:tc>
                <a:tc>
                  <a:txBody>
                    <a:bodyPr/>
                    <a:lstStyle/>
                    <a:p>
                      <a:pPr>
                        <a:defRPr/>
                      </a:pPr>
                      <a:r>
                        <a:rPr lang="fr-FR"/>
                        <a:t>Initiation à la ligne de commande</a:t>
                      </a:r>
                      <a:endParaRPr/>
                    </a:p>
                  </a:txBody>
                  <a:tcPr/>
                </a:tc>
                <a:tc>
                  <a:txBody>
                    <a:bodyPr/>
                    <a:lstStyle/>
                    <a:p>
                      <a:pPr>
                        <a:defRPr/>
                      </a:pPr>
                      <a:r>
                        <a:rPr lang="fr-FR"/>
                        <a:t>-</a:t>
                      </a:r>
                      <a:endParaRPr/>
                    </a:p>
                  </a:txBody>
                  <a:tcPr/>
                </a:tc>
                <a:tc>
                  <a:txBody>
                    <a:bodyPr/>
                    <a:lstStyle/>
                    <a:p>
                      <a:pPr>
                        <a:defRPr/>
                      </a:pPr>
                      <a:r>
                        <a:rPr lang="fr-FR"/>
                        <a:t>1 jour</a:t>
                      </a:r>
                      <a:endParaRPr/>
                    </a:p>
                  </a:txBody>
                  <a:tcPr/>
                </a:tc>
                <a:tc>
                  <a:txBody>
                    <a:bodyPr/>
                    <a:lstStyle/>
                    <a:p>
                      <a:pPr>
                        <a:defRPr/>
                      </a:pPr>
                      <a:r>
                        <a:rPr lang="fr-FR" b="1">
                          <a:latin typeface="Noto Music"/>
                          <a:ea typeface="Noto Music"/>
                          <a:cs typeface="Noto Music"/>
                        </a:rPr>
                        <a:t>20/10 9h-17h30</a:t>
                      </a:r>
                      <a:endParaRPr b="1">
                        <a:latin typeface="Noto Music"/>
                        <a:cs typeface="Noto Music"/>
                      </a:endParaRPr>
                    </a:p>
                  </a:txBody>
                  <a:tcPr/>
                </a:tc>
                <a:tc>
                  <a:txBody>
                    <a:bodyPr/>
                    <a:lstStyle/>
                    <a:p>
                      <a:pPr algn="ctr">
                        <a:defRPr/>
                      </a:pPr>
                      <a:r>
                        <a:rPr lang="fr-FR" b="1">
                          <a:latin typeface="Noto Music"/>
                          <a:ea typeface="Noto Music"/>
                          <a:cs typeface="Noto Music"/>
                        </a:rPr>
                        <a:t>15</a:t>
                      </a:r>
                      <a:endParaRPr b="1">
                        <a:latin typeface="Noto Music"/>
                        <a:cs typeface="Noto Music"/>
                      </a:endParaRPr>
                    </a:p>
                  </a:txBody>
                  <a:tcPr anchor="ctr"/>
                </a:tc>
                <a:extLst>
                  <a:ext uri="{0D108BD9-81ED-4DB2-BD59-A6C34878D82A}">
                    <a16:rowId xmlns:a16="http://schemas.microsoft.com/office/drawing/2014/main" val="10001"/>
                  </a:ext>
                </a:extLst>
              </a:tr>
              <a:tr h="370840">
                <a:tc>
                  <a:txBody>
                    <a:bodyPr/>
                    <a:lstStyle/>
                    <a:p>
                      <a:pPr algn="ctr">
                        <a:defRPr/>
                      </a:pPr>
                      <a:r>
                        <a:rPr lang="fr-FR"/>
                        <a:t>2</a:t>
                      </a:r>
                      <a:endParaRPr/>
                    </a:p>
                  </a:txBody>
                  <a:tcPr/>
                </a:tc>
                <a:tc>
                  <a:txBody>
                    <a:bodyPr/>
                    <a:lstStyle/>
                    <a:p>
                      <a:pPr>
                        <a:defRPr/>
                      </a:pPr>
                      <a:r>
                        <a:rPr lang="fr-FR"/>
                        <a:t>Bonnes pratiques en bioinformatique </a:t>
                      </a:r>
                      <a:endParaRPr/>
                    </a:p>
                  </a:txBody>
                  <a:tcPr/>
                </a:tc>
                <a:tc>
                  <a:txBody>
                    <a:bodyPr/>
                    <a:lstStyle/>
                    <a:p>
                      <a:pPr>
                        <a:defRPr/>
                      </a:pPr>
                      <a:r>
                        <a:rPr lang="fr-FR"/>
                        <a:t>Module 1</a:t>
                      </a:r>
                      <a:endParaRPr/>
                    </a:p>
                  </a:txBody>
                  <a:tcPr/>
                </a:tc>
                <a:tc>
                  <a:txBody>
                    <a:bodyPr/>
                    <a:lstStyle/>
                    <a:p>
                      <a:pPr marL="0" marR="0" lvl="0" indent="0" algn="l" defTabSz="914400">
                        <a:lnSpc>
                          <a:spcPct val="100000"/>
                        </a:lnSpc>
                        <a:spcBef>
                          <a:spcPts val="0"/>
                        </a:spcBef>
                        <a:spcAft>
                          <a:spcPts val="0"/>
                        </a:spcAft>
                        <a:buClrTx/>
                        <a:buSzTx/>
                        <a:buFontTx/>
                        <a:buNone/>
                        <a:defRPr/>
                      </a:pPr>
                      <a:r>
                        <a:rPr lang="fr-FR"/>
                        <a:t>1 jour</a:t>
                      </a:r>
                      <a:endParaRPr/>
                    </a:p>
                  </a:txBody>
                  <a:tcPr/>
                </a:tc>
                <a:tc>
                  <a:txBody>
                    <a:bodyPr/>
                    <a:lstStyle/>
                    <a:p>
                      <a:pPr>
                        <a:defRPr/>
                      </a:pPr>
                      <a:r>
                        <a:rPr lang="fr-FR" sz="1800" b="1" i="0" u="none" strike="noStrike" cap="none" spc="0">
                          <a:solidFill>
                            <a:schemeClr val="dk1"/>
                          </a:solidFill>
                          <a:latin typeface="Noto Music"/>
                          <a:ea typeface="Noto Music"/>
                          <a:cs typeface="Noto Music"/>
                        </a:rPr>
                        <a:t>21/10 9h-17h30</a:t>
                      </a:r>
                      <a:endParaRPr sz="1800" b="1">
                        <a:latin typeface="Noto Music"/>
                        <a:cs typeface="Noto Music"/>
                      </a:endParaRPr>
                    </a:p>
                  </a:txBody>
                  <a:tcPr/>
                </a:tc>
                <a:tc>
                  <a:txBody>
                    <a:bodyPr/>
                    <a:lstStyle/>
                    <a:p>
                      <a:pPr algn="ctr">
                        <a:defRPr/>
                      </a:pPr>
                      <a:r>
                        <a:rPr lang="fr-FR" sz="1800" b="1" i="0" u="none" strike="noStrike" cap="none" spc="0">
                          <a:solidFill>
                            <a:schemeClr val="dk1"/>
                          </a:solidFill>
                          <a:latin typeface="Noto Music"/>
                          <a:ea typeface="Noto Music"/>
                          <a:cs typeface="Noto Music"/>
                        </a:rPr>
                        <a:t>15</a:t>
                      </a:r>
                      <a:endParaRPr sz="1800" b="1" i="0" u="none" strike="noStrike" cap="none" spc="0">
                        <a:solidFill>
                          <a:schemeClr val="dk1"/>
                        </a:solidFill>
                        <a:latin typeface="Noto Music"/>
                        <a:cs typeface="Noto Music"/>
                      </a:endParaRPr>
                    </a:p>
                  </a:txBody>
                  <a:tcPr anchor="ctr"/>
                </a:tc>
                <a:extLst>
                  <a:ext uri="{0D108BD9-81ED-4DB2-BD59-A6C34878D82A}">
                    <a16:rowId xmlns:a16="http://schemas.microsoft.com/office/drawing/2014/main" val="10002"/>
                  </a:ext>
                </a:extLst>
              </a:tr>
              <a:tr h="370840">
                <a:tc>
                  <a:txBody>
                    <a:bodyPr/>
                    <a:lstStyle/>
                    <a:p>
                      <a:pPr marL="0" marR="0" lvl="0" indent="0" algn="ctr" defTabSz="914400">
                        <a:lnSpc>
                          <a:spcPct val="100000"/>
                        </a:lnSpc>
                        <a:spcBef>
                          <a:spcPts val="0"/>
                        </a:spcBef>
                        <a:spcAft>
                          <a:spcPts val="0"/>
                        </a:spcAft>
                        <a:buClrTx/>
                        <a:buSzTx/>
                        <a:buFontTx/>
                        <a:buNone/>
                        <a:defRPr/>
                      </a:pPr>
                      <a:r>
                        <a:rPr lang="fr-FR"/>
                        <a:t>3</a:t>
                      </a:r>
                      <a:endParaRPr/>
                    </a:p>
                  </a:txBody>
                  <a:tcPr/>
                </a:tc>
                <a:tc>
                  <a:txBody>
                    <a:bodyPr/>
                    <a:lstStyle/>
                    <a:p>
                      <a:pPr marL="0" marR="0" lvl="0" indent="0" algn="l" defTabSz="914400">
                        <a:lnSpc>
                          <a:spcPct val="100000"/>
                        </a:lnSpc>
                        <a:spcBef>
                          <a:spcPts val="0"/>
                        </a:spcBef>
                        <a:spcAft>
                          <a:spcPts val="0"/>
                        </a:spcAft>
                        <a:buClrTx/>
                        <a:buSzTx/>
                        <a:buFontTx/>
                        <a:buNone/>
                        <a:defRPr/>
                      </a:pPr>
                      <a:r>
                        <a:rPr lang="fr-FR"/>
                        <a:t>Initiation à R</a:t>
                      </a:r>
                      <a:endParaRPr/>
                    </a:p>
                  </a:txBody>
                  <a:tcPr/>
                </a:tc>
                <a:tc>
                  <a:txBody>
                    <a:bodyPr/>
                    <a:lstStyle/>
                    <a:p>
                      <a:pPr>
                        <a:defRPr/>
                      </a:pPr>
                      <a:r>
                        <a:rPr lang="fr-FR"/>
                        <a:t>-</a:t>
                      </a:r>
                      <a:endParaRPr/>
                    </a:p>
                  </a:txBody>
                  <a:tcPr/>
                </a:tc>
                <a:tc>
                  <a:txBody>
                    <a:bodyPr/>
                    <a:lstStyle/>
                    <a:p>
                      <a:pPr marL="0" marR="0" lvl="0" indent="0" algn="l" defTabSz="914400">
                        <a:lnSpc>
                          <a:spcPct val="100000"/>
                        </a:lnSpc>
                        <a:spcBef>
                          <a:spcPts val="0"/>
                        </a:spcBef>
                        <a:spcAft>
                          <a:spcPts val="0"/>
                        </a:spcAft>
                        <a:buClrTx/>
                        <a:buSzTx/>
                        <a:buFontTx/>
                        <a:buNone/>
                        <a:defRPr/>
                      </a:pPr>
                      <a:r>
                        <a:rPr lang="fr-FR"/>
                        <a:t>1,5 jour</a:t>
                      </a:r>
                      <a:endParaRPr/>
                    </a:p>
                  </a:txBody>
                  <a:tcPr/>
                </a:tc>
                <a:tc>
                  <a:txBody>
                    <a:bodyPr/>
                    <a:lstStyle/>
                    <a:p>
                      <a:pPr>
                        <a:defRPr/>
                      </a:pPr>
                      <a:r>
                        <a:rPr lang="fr-FR" sz="1800" b="1" i="0" u="none" strike="noStrike" cap="none" spc="0">
                          <a:solidFill>
                            <a:schemeClr val="dk1"/>
                          </a:solidFill>
                          <a:latin typeface="Noto Music"/>
                          <a:ea typeface="Noto Music"/>
                          <a:cs typeface="Noto Music"/>
                        </a:rPr>
                        <a:t>22/10 9h-17h30</a:t>
                      </a:r>
                      <a:endParaRPr sz="1800" b="1" i="0" u="none" strike="noStrike" cap="none" spc="0">
                        <a:solidFill>
                          <a:schemeClr val="dk1"/>
                        </a:solidFill>
                        <a:latin typeface="Noto Music"/>
                        <a:cs typeface="Noto Music"/>
                      </a:endParaRPr>
                    </a:p>
                    <a:p>
                      <a:pPr>
                        <a:defRPr/>
                      </a:pPr>
                      <a:r>
                        <a:rPr lang="fr-FR" sz="1800" b="1" i="0" u="none" strike="noStrike" cap="none" spc="0">
                          <a:solidFill>
                            <a:schemeClr val="dk1"/>
                          </a:solidFill>
                          <a:latin typeface="Noto Music"/>
                          <a:ea typeface="Noto Music"/>
                          <a:cs typeface="Noto Music"/>
                        </a:rPr>
                        <a:t>23/10 9h-12h30</a:t>
                      </a:r>
                      <a:endParaRPr sz="1800" b="1">
                        <a:latin typeface="Noto Music"/>
                        <a:cs typeface="Noto Music"/>
                      </a:endParaRPr>
                    </a:p>
                  </a:txBody>
                  <a:tcPr/>
                </a:tc>
                <a:tc>
                  <a:txBody>
                    <a:bodyPr/>
                    <a:lstStyle/>
                    <a:p>
                      <a:pPr algn="ctr">
                        <a:defRPr/>
                      </a:pPr>
                      <a:r>
                        <a:rPr lang="fr-FR" sz="1800" b="1" i="0" u="none" strike="noStrike" cap="none" spc="0">
                          <a:solidFill>
                            <a:schemeClr val="dk1"/>
                          </a:solidFill>
                          <a:latin typeface="Noto Music"/>
                          <a:ea typeface="Noto Music"/>
                          <a:cs typeface="Noto Music"/>
                        </a:rPr>
                        <a:t>10</a:t>
                      </a:r>
                      <a:endParaRPr sz="1800" b="1" i="0" u="none" strike="noStrike" cap="none" spc="0">
                        <a:solidFill>
                          <a:schemeClr val="dk1"/>
                        </a:solidFill>
                        <a:latin typeface="Noto Music"/>
                        <a:cs typeface="Noto Music"/>
                      </a:endParaRPr>
                    </a:p>
                  </a:txBody>
                  <a:tcPr anchor="ctr"/>
                </a:tc>
                <a:extLst>
                  <a:ext uri="{0D108BD9-81ED-4DB2-BD59-A6C34878D82A}">
                    <a16:rowId xmlns:a16="http://schemas.microsoft.com/office/drawing/2014/main" val="10003"/>
                  </a:ext>
                </a:extLst>
              </a:tr>
              <a:tr h="370840">
                <a:tc>
                  <a:txBody>
                    <a:bodyPr/>
                    <a:lstStyle/>
                    <a:p>
                      <a:pPr algn="ctr">
                        <a:defRPr/>
                      </a:pPr>
                      <a:r>
                        <a:rPr lang="fr-FR"/>
                        <a:t>4</a:t>
                      </a:r>
                      <a:endParaRPr/>
                    </a:p>
                  </a:txBody>
                  <a:tcPr/>
                </a:tc>
                <a:tc>
                  <a:txBody>
                    <a:bodyPr/>
                    <a:lstStyle/>
                    <a:p>
                      <a:pPr>
                        <a:defRPr/>
                      </a:pPr>
                      <a:r>
                        <a:rPr lang="fr-FR"/>
                        <a:t>Analyse différentielle en RNAseq</a:t>
                      </a:r>
                    </a:p>
                  </a:txBody>
                  <a:tcPr/>
                </a:tc>
                <a:tc>
                  <a:txBody>
                    <a:bodyPr/>
                    <a:lstStyle/>
                    <a:p>
                      <a:pPr>
                        <a:defRPr/>
                      </a:pPr>
                      <a:r>
                        <a:rPr lang="fr-FR"/>
                        <a:t>Modules 1 et 2</a:t>
                      </a:r>
                      <a:endParaRPr/>
                    </a:p>
                  </a:txBody>
                  <a:tcPr/>
                </a:tc>
                <a:tc>
                  <a:txBody>
                    <a:bodyPr/>
                    <a:lstStyle/>
                    <a:p>
                      <a:pPr marL="0" marR="0" lvl="0" indent="0" algn="l" defTabSz="914400">
                        <a:lnSpc>
                          <a:spcPct val="100000"/>
                        </a:lnSpc>
                        <a:spcBef>
                          <a:spcPts val="0"/>
                        </a:spcBef>
                        <a:spcAft>
                          <a:spcPts val="0"/>
                        </a:spcAft>
                        <a:buClrTx/>
                        <a:buSzTx/>
                        <a:buFontTx/>
                        <a:buNone/>
                        <a:defRPr/>
                      </a:pPr>
                      <a:r>
                        <a:rPr lang="fr-FR"/>
                        <a:t>2 jours</a:t>
                      </a:r>
                      <a:endParaRPr/>
                    </a:p>
                  </a:txBody>
                  <a:tcPr/>
                </a:tc>
                <a:tc>
                  <a:txBody>
                    <a:bodyPr/>
                    <a:lstStyle/>
                    <a:p>
                      <a:pPr>
                        <a:defRPr/>
                      </a:pPr>
                      <a:r>
                        <a:rPr lang="fr-FR" sz="1800" b="1" i="0" u="none" strike="noStrike" cap="none" spc="0">
                          <a:solidFill>
                            <a:schemeClr val="dk1"/>
                          </a:solidFill>
                          <a:latin typeface="Noto Music"/>
                          <a:ea typeface="Noto Music"/>
                          <a:cs typeface="Noto Music"/>
                        </a:rPr>
                        <a:t>03/11 9h-17h30</a:t>
                      </a:r>
                      <a:endParaRPr sz="1800" b="1" i="0" u="none" strike="noStrike" cap="none" spc="0">
                        <a:solidFill>
                          <a:schemeClr val="dk1"/>
                        </a:solidFill>
                        <a:latin typeface="Noto Music"/>
                        <a:cs typeface="Noto Music"/>
                      </a:endParaRPr>
                    </a:p>
                    <a:p>
                      <a:pPr>
                        <a:defRPr/>
                      </a:pPr>
                      <a:r>
                        <a:rPr lang="fr-FR" sz="1800" b="1" i="0" u="none" strike="noStrike" cap="none" spc="0">
                          <a:solidFill>
                            <a:schemeClr val="dk1"/>
                          </a:solidFill>
                          <a:latin typeface="Noto Music"/>
                          <a:ea typeface="Noto Music"/>
                          <a:cs typeface="Noto Music"/>
                        </a:rPr>
                        <a:t>04/11 9h-17h30</a:t>
                      </a:r>
                      <a:endParaRPr sz="1800" b="1">
                        <a:latin typeface="Noto Music"/>
                        <a:cs typeface="Noto Music"/>
                      </a:endParaRPr>
                    </a:p>
                  </a:txBody>
                  <a:tcPr/>
                </a:tc>
                <a:tc>
                  <a:txBody>
                    <a:bodyPr/>
                    <a:lstStyle/>
                    <a:p>
                      <a:pPr algn="ctr">
                        <a:defRPr/>
                      </a:pPr>
                      <a:r>
                        <a:rPr lang="fr-FR" sz="1800" b="1" i="0" u="none" strike="noStrike" cap="none" spc="0">
                          <a:solidFill>
                            <a:schemeClr val="dk1"/>
                          </a:solidFill>
                          <a:latin typeface="Noto Music"/>
                          <a:ea typeface="Noto Music"/>
                          <a:cs typeface="Noto Music"/>
                        </a:rPr>
                        <a:t>15</a:t>
                      </a:r>
                      <a:endParaRPr sz="1800" b="1" i="0" u="none" strike="noStrike" cap="none" spc="0">
                        <a:solidFill>
                          <a:schemeClr val="dk1"/>
                        </a:solidFill>
                        <a:latin typeface="Noto Music"/>
                        <a:cs typeface="Noto Music"/>
                      </a:endParaRPr>
                    </a:p>
                  </a:txBody>
                  <a:tcPr anchor="ctr"/>
                </a:tc>
                <a:extLst>
                  <a:ext uri="{0D108BD9-81ED-4DB2-BD59-A6C34878D82A}">
                    <a16:rowId xmlns:a16="http://schemas.microsoft.com/office/drawing/2014/main" val="10004"/>
                  </a:ext>
                </a:extLst>
              </a:tr>
              <a:tr h="370840">
                <a:tc>
                  <a:txBody>
                    <a:bodyPr/>
                    <a:lstStyle/>
                    <a:p>
                      <a:pPr algn="ctr">
                        <a:defRPr/>
                      </a:pPr>
                      <a:r>
                        <a:rPr lang="fr-FR"/>
                        <a:t>5</a:t>
                      </a:r>
                      <a:endParaRPr/>
                    </a:p>
                  </a:txBody>
                  <a:tcPr/>
                </a:tc>
                <a:tc>
                  <a:txBody>
                    <a:bodyPr/>
                    <a:lstStyle/>
                    <a:p>
                      <a:pPr>
                        <a:defRPr/>
                      </a:pPr>
                      <a:r>
                        <a:rPr lang="fr-FR"/>
                        <a:t>Introduction à l'analyse SingleCell RNASeq</a:t>
                      </a:r>
                    </a:p>
                  </a:txBody>
                  <a:tcPr/>
                </a:tc>
                <a:tc>
                  <a:txBody>
                    <a:bodyPr/>
                    <a:lstStyle/>
                    <a:p>
                      <a:pPr marL="0" marR="0" lvl="0" indent="0" algn="l" defTabSz="914400">
                        <a:lnSpc>
                          <a:spcPct val="100000"/>
                        </a:lnSpc>
                        <a:spcBef>
                          <a:spcPts val="0"/>
                        </a:spcBef>
                        <a:spcAft>
                          <a:spcPts val="0"/>
                        </a:spcAft>
                        <a:buClrTx/>
                        <a:buSzTx/>
                        <a:buFontTx/>
                        <a:buNone/>
                        <a:defRPr/>
                      </a:pPr>
                      <a:r>
                        <a:rPr lang="fr-FR"/>
                        <a:t>Modules 3 + 1 </a:t>
                      </a:r>
                    </a:p>
                    <a:p>
                      <a:pPr marL="0" marR="0" lvl="0" indent="0" algn="l" defTabSz="914400">
                        <a:lnSpc>
                          <a:spcPct val="100000"/>
                        </a:lnSpc>
                        <a:spcBef>
                          <a:spcPts val="0"/>
                        </a:spcBef>
                        <a:spcAft>
                          <a:spcPts val="0"/>
                        </a:spcAft>
                        <a:buClrTx/>
                        <a:buSzTx/>
                        <a:buFontTx/>
                        <a:buNone/>
                        <a:defRPr/>
                      </a:pPr>
                      <a:r>
                        <a:rPr lang="fr-FR"/>
                        <a:t>(2 fortement conseillé)</a:t>
                      </a:r>
                      <a:endParaRPr/>
                    </a:p>
                  </a:txBody>
                  <a:tcPr/>
                </a:tc>
                <a:tc>
                  <a:txBody>
                    <a:bodyPr/>
                    <a:lstStyle/>
                    <a:p>
                      <a:pPr marL="0" marR="0" lvl="0" indent="0" algn="l" defTabSz="914400">
                        <a:lnSpc>
                          <a:spcPct val="100000"/>
                        </a:lnSpc>
                        <a:spcBef>
                          <a:spcPts val="0"/>
                        </a:spcBef>
                        <a:spcAft>
                          <a:spcPts val="0"/>
                        </a:spcAft>
                        <a:buClrTx/>
                        <a:buSzTx/>
                        <a:buFontTx/>
                        <a:buNone/>
                        <a:defRPr/>
                      </a:pPr>
                      <a:r>
                        <a:rPr lang="fr-FR"/>
                        <a:t>2,5 jours</a:t>
                      </a:r>
                      <a:endParaRPr/>
                    </a:p>
                  </a:txBody>
                  <a:tcPr/>
                </a:tc>
                <a:tc>
                  <a:txBody>
                    <a:bodyPr/>
                    <a:lstStyle/>
                    <a:p>
                      <a:pPr>
                        <a:defRPr/>
                      </a:pPr>
                      <a:r>
                        <a:rPr lang="fr-FR" sz="1800" b="1" i="0" u="none" strike="noStrike" cap="none" spc="0">
                          <a:solidFill>
                            <a:schemeClr val="dk1"/>
                          </a:solidFill>
                          <a:latin typeface="Noto Music"/>
                          <a:ea typeface="Noto Music"/>
                          <a:cs typeface="Noto Music"/>
                        </a:rPr>
                        <a:t>12/11 9h-17h30</a:t>
                      </a:r>
                      <a:endParaRPr sz="1800" b="1" i="0" u="none" strike="noStrike" cap="none" spc="0">
                        <a:solidFill>
                          <a:schemeClr val="dk1"/>
                        </a:solidFill>
                        <a:latin typeface="Noto Music"/>
                        <a:cs typeface="Noto Music"/>
                      </a:endParaRPr>
                    </a:p>
                    <a:p>
                      <a:pPr>
                        <a:defRPr/>
                      </a:pPr>
                      <a:r>
                        <a:rPr lang="fr-FR" sz="1800" b="1" i="0" u="none" strike="noStrike" cap="none" spc="0">
                          <a:solidFill>
                            <a:schemeClr val="dk1"/>
                          </a:solidFill>
                          <a:latin typeface="Noto Music"/>
                          <a:ea typeface="Noto Music"/>
                          <a:cs typeface="Noto Music"/>
                        </a:rPr>
                        <a:t>13/11 9h-17h30</a:t>
                      </a:r>
                      <a:endParaRPr sz="1800" b="1" i="0" u="none" strike="noStrike" cap="none" spc="0">
                        <a:solidFill>
                          <a:schemeClr val="dk1"/>
                        </a:solidFill>
                        <a:latin typeface="Noto Music"/>
                        <a:cs typeface="Noto Music"/>
                      </a:endParaRPr>
                    </a:p>
                    <a:p>
                      <a:pPr>
                        <a:defRPr/>
                      </a:pPr>
                      <a:r>
                        <a:rPr lang="fr-FR" sz="1800" b="1" i="0" u="none" strike="noStrike" cap="none" spc="0">
                          <a:solidFill>
                            <a:schemeClr val="dk1"/>
                          </a:solidFill>
                          <a:latin typeface="Noto Music"/>
                          <a:ea typeface="Noto Music"/>
                          <a:cs typeface="Noto Music"/>
                        </a:rPr>
                        <a:t>14/11 9h-12h30</a:t>
                      </a:r>
                      <a:endParaRPr sz="1800" b="1">
                        <a:latin typeface="Noto Music"/>
                        <a:cs typeface="Noto Music"/>
                      </a:endParaRPr>
                    </a:p>
                  </a:txBody>
                  <a:tcPr/>
                </a:tc>
                <a:tc>
                  <a:txBody>
                    <a:bodyPr/>
                    <a:lstStyle/>
                    <a:p>
                      <a:pPr algn="ctr">
                        <a:defRPr/>
                      </a:pPr>
                      <a:r>
                        <a:rPr lang="fr-FR" sz="1800" b="1" i="0" u="none" strike="noStrike" cap="none" spc="0">
                          <a:solidFill>
                            <a:schemeClr val="dk1"/>
                          </a:solidFill>
                          <a:latin typeface="Noto Music"/>
                          <a:ea typeface="Noto Music"/>
                          <a:cs typeface="Noto Music"/>
                        </a:rPr>
                        <a:t>10</a:t>
                      </a:r>
                      <a:endParaRPr sz="1800" b="1" i="0" u="none" strike="noStrike" cap="none" spc="0">
                        <a:solidFill>
                          <a:schemeClr val="dk1"/>
                        </a:solidFill>
                        <a:latin typeface="Noto Music"/>
                        <a:cs typeface="Noto Music"/>
                      </a:endParaRPr>
                    </a:p>
                  </a:txBody>
                  <a:tcPr anchor="ctr"/>
                </a:tc>
                <a:extLst>
                  <a:ext uri="{0D108BD9-81ED-4DB2-BD59-A6C34878D82A}">
                    <a16:rowId xmlns:a16="http://schemas.microsoft.com/office/drawing/2014/main" val="10005"/>
                  </a:ext>
                </a:extLst>
              </a:tr>
            </a:tbl>
          </a:graphicData>
        </a:graphic>
      </p:graphicFrame>
      <p:sp>
        <p:nvSpPr>
          <p:cNvPr id="1489542459" name="ZoneTexte 1489542458"/>
          <p:cNvSpPr txBox="1"/>
          <p:nvPr/>
        </p:nvSpPr>
        <p:spPr bwMode="auto">
          <a:xfrm>
            <a:off x="1655697" y="5442856"/>
            <a:ext cx="9138386" cy="762359"/>
          </a:xfrm>
          <a:prstGeom prst="rect">
            <a:avLst/>
          </a:prstGeom>
          <a:noFill/>
        </p:spPr>
        <p:txBody>
          <a:bodyPr vertOverflow="overflow" horzOverflow="overflow" vert="horz" wrap="square" lIns="91440" tIns="45720" rIns="91440" bIns="45720" numCol="1" spcCol="0" rtlCol="0" fromWordArt="0" anchor="t" anchorCtr="0" forceAA="0" compatLnSpc="0">
            <a:spAutoFit/>
          </a:bodyPr>
          <a:lstStyle/>
          <a:p>
            <a:pPr algn="ctr">
              <a:defRPr/>
            </a:pPr>
            <a:r>
              <a:rPr sz="2200"/>
              <a:t>Communication et Ouverture des inscriptions sur Amethis : Juillet 2025</a:t>
            </a:r>
          </a:p>
          <a:p>
            <a:pPr algn="ctr">
              <a:defRPr/>
            </a:pPr>
            <a:r>
              <a:rPr sz="2200"/>
              <a:t>Quelques places seront réservées pour des inscriptions hors ED</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173093-F220-D808-1E60-E35536136FAA}"/>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BFAE7FF7-A5B9-F1BC-1972-0743DA10D752}"/>
              </a:ext>
            </a:extLst>
          </p:cNvPr>
          <p:cNvSpPr>
            <a:spLocks noGrp="1"/>
          </p:cNvSpPr>
          <p:nvPr>
            <p:ph type="title"/>
          </p:nvPr>
        </p:nvSpPr>
        <p:spPr/>
        <p:txBody>
          <a:bodyPr/>
          <a:lstStyle/>
          <a:p>
            <a:r>
              <a:rPr lang="fr-FR" dirty="0"/>
              <a:t>Ordre du jour</a:t>
            </a:r>
          </a:p>
        </p:txBody>
      </p:sp>
      <p:sp>
        <p:nvSpPr>
          <p:cNvPr id="3" name="Espace réservé du contenu 2">
            <a:extLst>
              <a:ext uri="{FF2B5EF4-FFF2-40B4-BE49-F238E27FC236}">
                <a16:creationId xmlns:a16="http://schemas.microsoft.com/office/drawing/2014/main" id="{CFB82696-EDF4-2361-1B95-2FCFCF537839}"/>
              </a:ext>
            </a:extLst>
          </p:cNvPr>
          <p:cNvSpPr>
            <a:spLocks noGrp="1"/>
          </p:cNvSpPr>
          <p:nvPr>
            <p:ph idx="1"/>
          </p:nvPr>
        </p:nvSpPr>
        <p:spPr/>
        <p:txBody>
          <a:bodyPr>
            <a:normAutofit/>
          </a:bodyPr>
          <a:lstStyle/>
          <a:p>
            <a:r>
              <a:rPr lang="fr-FR" dirty="0"/>
              <a:t>Composition du conseil</a:t>
            </a:r>
          </a:p>
          <a:p>
            <a:r>
              <a:rPr lang="fr-FR" dirty="0"/>
              <a:t>Procédure de sélection 2025 : méthodologie et résultats</a:t>
            </a:r>
          </a:p>
          <a:p>
            <a:r>
              <a:rPr lang="fr-FR" dirty="0"/>
              <a:t>Les JS 2025</a:t>
            </a:r>
          </a:p>
          <a:p>
            <a:r>
              <a:rPr lang="fr-FR" dirty="0"/>
              <a:t>Formation en bio-analyse : refonte de l’offre</a:t>
            </a:r>
          </a:p>
          <a:p>
            <a:r>
              <a:rPr lang="fr-FR" dirty="0">
                <a:solidFill>
                  <a:srgbClr val="0070C0"/>
                </a:solidFill>
              </a:rPr>
              <a:t>AO mobilité</a:t>
            </a:r>
          </a:p>
          <a:p>
            <a:r>
              <a:rPr lang="fr-FR" dirty="0"/>
              <a:t>Le futur des ED à NU</a:t>
            </a:r>
          </a:p>
          <a:p>
            <a:r>
              <a:rPr lang="fr-FR" dirty="0"/>
              <a:t>Prochains conseils</a:t>
            </a:r>
          </a:p>
          <a:p>
            <a:endParaRPr lang="fr-FR" dirty="0"/>
          </a:p>
        </p:txBody>
      </p:sp>
      <p:pic>
        <p:nvPicPr>
          <p:cNvPr id="4" name="Image 3">
            <a:extLst>
              <a:ext uri="{FF2B5EF4-FFF2-40B4-BE49-F238E27FC236}">
                <a16:creationId xmlns:a16="http://schemas.microsoft.com/office/drawing/2014/main" id="{2CE6A465-ED2A-0248-098F-55177F7707BF}"/>
              </a:ext>
            </a:extLst>
          </p:cNvPr>
          <p:cNvPicPr>
            <a:picLocks noChangeAspect="1"/>
          </p:cNvPicPr>
          <p:nvPr/>
        </p:nvPicPr>
        <p:blipFill>
          <a:blip r:embed="rId2"/>
          <a:stretch>
            <a:fillRect/>
          </a:stretch>
        </p:blipFill>
        <p:spPr>
          <a:xfrm>
            <a:off x="0" y="6165215"/>
            <a:ext cx="1655698" cy="655320"/>
          </a:xfrm>
          <a:prstGeom prst="rect">
            <a:avLst/>
          </a:prstGeom>
        </p:spPr>
      </p:pic>
    </p:spTree>
    <p:extLst>
      <p:ext uri="{BB962C8B-B14F-4D97-AF65-F5344CB8AC3E}">
        <p14:creationId xmlns:p14="http://schemas.microsoft.com/office/powerpoint/2010/main" val="10545997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Image 43"/>
          <p:cNvPicPr>
            <a:picLocks noChangeAspect="1"/>
          </p:cNvPicPr>
          <p:nvPr/>
        </p:nvPicPr>
        <p:blipFill>
          <a:blip r:embed="rId2"/>
          <a:stretch>
            <a:fillRect/>
          </a:stretch>
        </p:blipFill>
        <p:spPr>
          <a:xfrm>
            <a:off x="503550" y="4255262"/>
            <a:ext cx="7735503" cy="2028843"/>
          </a:xfrm>
          <a:prstGeom prst="rect">
            <a:avLst/>
          </a:prstGeom>
          <a:noFill/>
        </p:spPr>
      </p:pic>
      <p:sp>
        <p:nvSpPr>
          <p:cNvPr id="5" name="ZoneTexte 4"/>
          <p:cNvSpPr txBox="1"/>
          <p:nvPr/>
        </p:nvSpPr>
        <p:spPr>
          <a:xfrm>
            <a:off x="4371302" y="-16894"/>
            <a:ext cx="3585149" cy="707886"/>
          </a:xfrm>
          <a:prstGeom prst="rect">
            <a:avLst/>
          </a:prstGeom>
          <a:noFill/>
        </p:spPr>
        <p:txBody>
          <a:bodyPr wrap="none" rtlCol="0">
            <a:spAutoFit/>
          </a:bodyPr>
          <a:lstStyle/>
          <a:p>
            <a:pPr algn="ctr"/>
            <a:r>
              <a:rPr lang="fr-FR" sz="2000" b="1" cap="small" dirty="0">
                <a:solidFill>
                  <a:srgbClr val="002060"/>
                </a:solidFill>
              </a:rPr>
              <a:t>COMMISSION INTERNATIONALE</a:t>
            </a:r>
          </a:p>
          <a:p>
            <a:pPr algn="ctr"/>
            <a:r>
              <a:rPr lang="fr-FR" sz="2000" b="1" cap="small" dirty="0">
                <a:solidFill>
                  <a:srgbClr val="002060"/>
                </a:solidFill>
              </a:rPr>
              <a:t>CONSEIL ED BS 02/06/25</a:t>
            </a:r>
          </a:p>
        </p:txBody>
      </p:sp>
      <p:sp>
        <p:nvSpPr>
          <p:cNvPr id="13" name="Rectangle 12"/>
          <p:cNvSpPr/>
          <p:nvPr/>
        </p:nvSpPr>
        <p:spPr>
          <a:xfrm>
            <a:off x="8926930" y="6264515"/>
            <a:ext cx="3180403" cy="646331"/>
          </a:xfrm>
          <a:prstGeom prst="rect">
            <a:avLst/>
          </a:prstGeom>
        </p:spPr>
        <p:txBody>
          <a:bodyPr wrap="square">
            <a:spAutoFit/>
          </a:bodyPr>
          <a:lstStyle/>
          <a:p>
            <a:pPr marL="285750" indent="-285750">
              <a:buFont typeface="Arial" panose="020B0604020202020204" pitchFamily="34" charset="0"/>
              <a:buChar char="•"/>
            </a:pPr>
            <a:r>
              <a:rPr lang="fr-FR" b="1" dirty="0"/>
              <a:t>AO 2025 n°3 </a:t>
            </a:r>
            <a:r>
              <a:rPr lang="fr-FR" dirty="0"/>
              <a:t>(Sept - </a:t>
            </a:r>
            <a:r>
              <a:rPr lang="fr-FR" dirty="0" err="1"/>
              <a:t>Dec</a:t>
            </a:r>
            <a:r>
              <a:rPr lang="fr-FR" dirty="0"/>
              <a:t>)</a:t>
            </a:r>
          </a:p>
          <a:p>
            <a:pPr algn="ctr"/>
            <a:r>
              <a:rPr lang="fr-FR" dirty="0"/>
              <a:t>(reliquat 1300€)</a:t>
            </a:r>
          </a:p>
        </p:txBody>
      </p:sp>
      <p:pic>
        <p:nvPicPr>
          <p:cNvPr id="23" name="Image 22"/>
          <p:cNvPicPr>
            <a:picLocks noChangeAspect="1"/>
          </p:cNvPicPr>
          <p:nvPr/>
        </p:nvPicPr>
        <p:blipFill>
          <a:blip r:embed="rId3"/>
          <a:stretch>
            <a:fillRect/>
          </a:stretch>
        </p:blipFill>
        <p:spPr>
          <a:xfrm>
            <a:off x="10360209" y="-13494"/>
            <a:ext cx="1831239" cy="1366116"/>
          </a:xfrm>
          <a:prstGeom prst="rect">
            <a:avLst/>
          </a:prstGeom>
        </p:spPr>
      </p:pic>
      <p:pic>
        <p:nvPicPr>
          <p:cNvPr id="24" name="Image 23" descr="Une image contenant texte&#10;&#10;Description générée automatiquement"/>
          <p:cNvPicPr/>
          <p:nvPr/>
        </p:nvPicPr>
        <p:blipFill>
          <a:blip r:embed="rId4"/>
          <a:stretch>
            <a:fillRect/>
          </a:stretch>
        </p:blipFill>
        <p:spPr>
          <a:xfrm>
            <a:off x="-257490" y="-72006"/>
            <a:ext cx="1797222" cy="823834"/>
          </a:xfrm>
          <a:prstGeom prst="rect">
            <a:avLst/>
          </a:prstGeom>
        </p:spPr>
      </p:pic>
      <p:sp>
        <p:nvSpPr>
          <p:cNvPr id="16" name="Rectangle 15"/>
          <p:cNvSpPr/>
          <p:nvPr/>
        </p:nvSpPr>
        <p:spPr>
          <a:xfrm>
            <a:off x="229950" y="1519187"/>
            <a:ext cx="4389079" cy="369332"/>
          </a:xfrm>
          <a:prstGeom prst="rect">
            <a:avLst/>
          </a:prstGeom>
        </p:spPr>
        <p:txBody>
          <a:bodyPr wrap="square">
            <a:spAutoFit/>
          </a:bodyPr>
          <a:lstStyle/>
          <a:p>
            <a:pPr marL="285750" indent="-285750">
              <a:buFont typeface="Arial" panose="020B0604020202020204" pitchFamily="34" charset="0"/>
              <a:buChar char="•"/>
            </a:pPr>
            <a:r>
              <a:rPr lang="fr-FR" b="1" dirty="0"/>
              <a:t>AO n°1 rappel (Jan-Mars 25)</a:t>
            </a:r>
            <a:endParaRPr lang="fr-FR" b="1" u="sng" dirty="0">
              <a:solidFill>
                <a:srgbClr val="00B050"/>
              </a:solidFill>
            </a:endParaRPr>
          </a:p>
        </p:txBody>
      </p:sp>
      <p:sp>
        <p:nvSpPr>
          <p:cNvPr id="7" name="Rectangle 6"/>
          <p:cNvSpPr/>
          <p:nvPr/>
        </p:nvSpPr>
        <p:spPr>
          <a:xfrm>
            <a:off x="4561482" y="707399"/>
            <a:ext cx="3204788" cy="369332"/>
          </a:xfrm>
          <a:prstGeom prst="rect">
            <a:avLst/>
          </a:prstGeom>
        </p:spPr>
        <p:txBody>
          <a:bodyPr wrap="none">
            <a:spAutoFit/>
          </a:bodyPr>
          <a:lstStyle/>
          <a:p>
            <a:r>
              <a:rPr lang="fr-FR" dirty="0"/>
              <a:t>Budget 2025 disponible : </a:t>
            </a:r>
            <a:r>
              <a:rPr lang="fr-FR" b="1" dirty="0">
                <a:solidFill>
                  <a:srgbClr val="00B050"/>
                </a:solidFill>
              </a:rPr>
              <a:t>6000</a:t>
            </a:r>
            <a:r>
              <a:rPr lang="fr-FR" b="1" dirty="0">
                <a:solidFill>
                  <a:schemeClr val="accent6"/>
                </a:solidFill>
              </a:rPr>
              <a:t> </a:t>
            </a:r>
            <a:r>
              <a:rPr lang="fr-FR" b="1" dirty="0">
                <a:solidFill>
                  <a:srgbClr val="00B050"/>
                </a:solidFill>
              </a:rPr>
              <a:t>€</a:t>
            </a:r>
          </a:p>
        </p:txBody>
      </p:sp>
      <p:pic>
        <p:nvPicPr>
          <p:cNvPr id="11" name="Image 10"/>
          <p:cNvPicPr>
            <a:picLocks noChangeAspect="1"/>
          </p:cNvPicPr>
          <p:nvPr/>
        </p:nvPicPr>
        <p:blipFill rotWithShape="1">
          <a:blip r:embed="rId5"/>
          <a:srcRect t="3307"/>
          <a:stretch/>
        </p:blipFill>
        <p:spPr>
          <a:xfrm>
            <a:off x="641121" y="2016959"/>
            <a:ext cx="2737747" cy="1027975"/>
          </a:xfrm>
          <a:prstGeom prst="rect">
            <a:avLst/>
          </a:prstGeom>
        </p:spPr>
      </p:pic>
      <p:sp>
        <p:nvSpPr>
          <p:cNvPr id="25" name="Rectangle 24"/>
          <p:cNvSpPr/>
          <p:nvPr/>
        </p:nvSpPr>
        <p:spPr>
          <a:xfrm>
            <a:off x="258840" y="3645537"/>
            <a:ext cx="4389079" cy="369332"/>
          </a:xfrm>
          <a:prstGeom prst="rect">
            <a:avLst/>
          </a:prstGeom>
        </p:spPr>
        <p:txBody>
          <a:bodyPr wrap="square">
            <a:spAutoFit/>
          </a:bodyPr>
          <a:lstStyle/>
          <a:p>
            <a:pPr marL="285750" indent="-285750">
              <a:buFont typeface="Arial" panose="020B0604020202020204" pitchFamily="34" charset="0"/>
              <a:buChar char="•"/>
            </a:pPr>
            <a:r>
              <a:rPr lang="fr-FR" b="1" dirty="0"/>
              <a:t>AO 2025 n°2 </a:t>
            </a:r>
            <a:r>
              <a:rPr lang="fr-FR" dirty="0"/>
              <a:t>(Avril-Juin 25)</a:t>
            </a:r>
          </a:p>
        </p:txBody>
      </p:sp>
      <p:pic>
        <p:nvPicPr>
          <p:cNvPr id="9" name="Image 8"/>
          <p:cNvPicPr>
            <a:picLocks noChangeAspect="1"/>
          </p:cNvPicPr>
          <p:nvPr/>
        </p:nvPicPr>
        <p:blipFill rotWithShape="1">
          <a:blip r:embed="rId6">
            <a:extLst>
              <a:ext uri="{28A0092B-C50C-407E-A947-70E740481C1C}">
                <a14:useLocalDpi xmlns:a14="http://schemas.microsoft.com/office/drawing/2010/main" val="0"/>
              </a:ext>
            </a:extLst>
          </a:blip>
          <a:srcRect t="1025" b="61054"/>
          <a:stretch/>
        </p:blipFill>
        <p:spPr>
          <a:xfrm>
            <a:off x="3774649" y="1456268"/>
            <a:ext cx="2797770" cy="2057400"/>
          </a:xfrm>
          <a:prstGeom prst="rect">
            <a:avLst/>
          </a:prstGeom>
        </p:spPr>
      </p:pic>
      <p:pic>
        <p:nvPicPr>
          <p:cNvPr id="14" name="Image 13"/>
          <p:cNvPicPr>
            <a:picLocks noChangeAspect="1"/>
          </p:cNvPicPr>
          <p:nvPr/>
        </p:nvPicPr>
        <p:blipFill rotWithShape="1">
          <a:blip r:embed="rId7">
            <a:extLst>
              <a:ext uri="{28A0092B-C50C-407E-A947-70E740481C1C}">
                <a14:useLocalDpi xmlns:a14="http://schemas.microsoft.com/office/drawing/2010/main" val="0"/>
              </a:ext>
            </a:extLst>
          </a:blip>
          <a:srcRect b="51394"/>
          <a:stretch/>
        </p:blipFill>
        <p:spPr>
          <a:xfrm>
            <a:off x="6713754" y="1672272"/>
            <a:ext cx="3037849" cy="2384001"/>
          </a:xfrm>
          <a:prstGeom prst="rect">
            <a:avLst/>
          </a:prstGeom>
        </p:spPr>
      </p:pic>
      <p:pic>
        <p:nvPicPr>
          <p:cNvPr id="20" name="Image 19"/>
          <p:cNvPicPr>
            <a:picLocks noChangeAspect="1"/>
          </p:cNvPicPr>
          <p:nvPr/>
        </p:nvPicPr>
        <p:blipFill rotWithShape="1">
          <a:blip r:embed="rId6" cstate="print">
            <a:extLst>
              <a:ext uri="{28A0092B-C50C-407E-A947-70E740481C1C}">
                <a14:useLocalDpi xmlns:a14="http://schemas.microsoft.com/office/drawing/2010/main" val="0"/>
              </a:ext>
            </a:extLst>
          </a:blip>
          <a:srcRect t="48767"/>
          <a:stretch/>
        </p:blipFill>
        <p:spPr>
          <a:xfrm>
            <a:off x="4977721" y="1233848"/>
            <a:ext cx="1672549" cy="1555927"/>
          </a:xfrm>
          <a:prstGeom prst="rect">
            <a:avLst/>
          </a:prstGeom>
        </p:spPr>
      </p:pic>
      <p:pic>
        <p:nvPicPr>
          <p:cNvPr id="22" name="Image 21"/>
          <p:cNvPicPr>
            <a:picLocks noChangeAspect="1"/>
          </p:cNvPicPr>
          <p:nvPr/>
        </p:nvPicPr>
        <p:blipFill rotWithShape="1">
          <a:blip r:embed="rId7" cstate="print">
            <a:extLst>
              <a:ext uri="{28A0092B-C50C-407E-A947-70E740481C1C}">
                <a14:useLocalDpi xmlns:a14="http://schemas.microsoft.com/office/drawing/2010/main" val="0"/>
              </a:ext>
            </a:extLst>
          </a:blip>
          <a:srcRect l="10899" t="53440" r="10869"/>
          <a:stretch/>
        </p:blipFill>
        <p:spPr>
          <a:xfrm>
            <a:off x="8067563" y="1248402"/>
            <a:ext cx="1718733" cy="1651523"/>
          </a:xfrm>
          <a:prstGeom prst="rect">
            <a:avLst/>
          </a:prstGeom>
        </p:spPr>
      </p:pic>
      <p:sp>
        <p:nvSpPr>
          <p:cNvPr id="21" name="Rectangle 20"/>
          <p:cNvSpPr/>
          <p:nvPr/>
        </p:nvSpPr>
        <p:spPr>
          <a:xfrm>
            <a:off x="4521955" y="5047170"/>
            <a:ext cx="3176703" cy="1477328"/>
          </a:xfrm>
          <a:prstGeom prst="rect">
            <a:avLst/>
          </a:prstGeom>
          <a:solidFill>
            <a:schemeClr val="bg1">
              <a:lumMod val="95000"/>
            </a:schemeClr>
          </a:solidFill>
          <a:ln w="38100">
            <a:solidFill>
              <a:schemeClr val="tx1"/>
            </a:solidFill>
          </a:ln>
        </p:spPr>
        <p:txBody>
          <a:bodyPr wrap="none">
            <a:spAutoFit/>
          </a:bodyPr>
          <a:lstStyle/>
          <a:p>
            <a:pPr marL="285750" indent="-285750">
              <a:buFont typeface="Arial" panose="020B0604020202020204" pitchFamily="34" charset="0"/>
              <a:buChar char="•"/>
            </a:pPr>
            <a:r>
              <a:rPr lang="fr-FR" b="1" dirty="0">
                <a:solidFill>
                  <a:srgbClr val="C00000"/>
                </a:solidFill>
              </a:rPr>
              <a:t>9 candidatures</a:t>
            </a:r>
          </a:p>
          <a:p>
            <a:pPr marL="285750" indent="-285750">
              <a:buFont typeface="Arial" panose="020B0604020202020204" pitchFamily="34" charset="0"/>
              <a:buChar char="•"/>
            </a:pPr>
            <a:r>
              <a:rPr lang="fr-FR" b="1" dirty="0">
                <a:solidFill>
                  <a:srgbClr val="C00000"/>
                </a:solidFill>
              </a:rPr>
              <a:t>1 non éligible à date</a:t>
            </a:r>
          </a:p>
          <a:p>
            <a:pPr marL="285750" indent="-285750">
              <a:buFont typeface="Arial" panose="020B0604020202020204" pitchFamily="34" charset="0"/>
              <a:buChar char="•"/>
            </a:pPr>
            <a:r>
              <a:rPr lang="fr-FR" b="1" dirty="0">
                <a:solidFill>
                  <a:srgbClr val="C00000"/>
                </a:solidFill>
              </a:rPr>
              <a:t>2 déjà bénéficiaires de l’aide</a:t>
            </a:r>
          </a:p>
          <a:p>
            <a:pPr marL="285750" indent="-285750">
              <a:buFont typeface="Arial" panose="020B0604020202020204" pitchFamily="34" charset="0"/>
              <a:buChar char="•"/>
            </a:pPr>
            <a:r>
              <a:rPr lang="fr-FR" b="1" dirty="0">
                <a:solidFill>
                  <a:srgbClr val="C00000"/>
                </a:solidFill>
              </a:rPr>
              <a:t>Seuil sélection &gt; 4</a:t>
            </a:r>
          </a:p>
          <a:p>
            <a:pPr marL="285750" indent="-285750">
              <a:buFont typeface="Arial" panose="020B0604020202020204" pitchFamily="34" charset="0"/>
              <a:buChar char="•"/>
            </a:pPr>
            <a:r>
              <a:rPr lang="fr-FR" b="1" dirty="0">
                <a:solidFill>
                  <a:srgbClr val="C00000"/>
                </a:solidFill>
              </a:rPr>
              <a:t>6 dossiers sélectionnés</a:t>
            </a:r>
          </a:p>
        </p:txBody>
      </p:sp>
      <p:sp>
        <p:nvSpPr>
          <p:cNvPr id="27" name="ZoneTexte 26"/>
          <p:cNvSpPr txBox="1"/>
          <p:nvPr/>
        </p:nvSpPr>
        <p:spPr>
          <a:xfrm>
            <a:off x="11403548" y="4884142"/>
            <a:ext cx="769763" cy="369332"/>
          </a:xfrm>
          <a:prstGeom prst="rect">
            <a:avLst/>
          </a:prstGeom>
          <a:solidFill>
            <a:schemeClr val="bg1"/>
          </a:solidFill>
        </p:spPr>
        <p:txBody>
          <a:bodyPr wrap="none" rtlCol="0">
            <a:spAutoFit/>
          </a:bodyPr>
          <a:lstStyle/>
          <a:p>
            <a:r>
              <a:rPr lang="fr-FR" b="1" dirty="0">
                <a:solidFill>
                  <a:srgbClr val="FF0000"/>
                </a:solidFill>
              </a:rPr>
              <a:t>2150€</a:t>
            </a:r>
          </a:p>
        </p:txBody>
      </p:sp>
      <p:sp>
        <p:nvSpPr>
          <p:cNvPr id="28" name="Accolade fermante 27"/>
          <p:cNvSpPr/>
          <p:nvPr/>
        </p:nvSpPr>
        <p:spPr>
          <a:xfrm>
            <a:off x="11222605" y="4717145"/>
            <a:ext cx="45719" cy="778737"/>
          </a:xfrm>
          <a:prstGeom prst="rightBrace">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pic>
        <p:nvPicPr>
          <p:cNvPr id="29" name="Image 28"/>
          <p:cNvPicPr>
            <a:picLocks noChangeAspect="1"/>
          </p:cNvPicPr>
          <p:nvPr/>
        </p:nvPicPr>
        <p:blipFill rotWithShape="1">
          <a:blip r:embed="rId8" cstate="print">
            <a:extLst>
              <a:ext uri="{28A0092B-C50C-407E-A947-70E740481C1C}">
                <a14:useLocalDpi xmlns:a14="http://schemas.microsoft.com/office/drawing/2010/main" val="0"/>
              </a:ext>
            </a:extLst>
          </a:blip>
          <a:srcRect t="14667" r="1031" b="31878"/>
          <a:stretch/>
        </p:blipFill>
        <p:spPr>
          <a:xfrm>
            <a:off x="9907305" y="1905453"/>
            <a:ext cx="1950100" cy="2279557"/>
          </a:xfrm>
          <a:prstGeom prst="rect">
            <a:avLst/>
          </a:prstGeom>
        </p:spPr>
      </p:pic>
      <p:pic>
        <p:nvPicPr>
          <p:cNvPr id="30" name="Image 29"/>
          <p:cNvPicPr>
            <a:picLocks noChangeAspect="1"/>
          </p:cNvPicPr>
          <p:nvPr/>
        </p:nvPicPr>
        <p:blipFill rotWithShape="1">
          <a:blip r:embed="rId9" cstate="print">
            <a:extLst>
              <a:ext uri="{28A0092B-C50C-407E-A947-70E740481C1C}">
                <a14:useLocalDpi xmlns:a14="http://schemas.microsoft.com/office/drawing/2010/main" val="0"/>
              </a:ext>
            </a:extLst>
          </a:blip>
          <a:srcRect l="-525" t="67799" r="525" b="8443"/>
          <a:stretch/>
        </p:blipFill>
        <p:spPr>
          <a:xfrm>
            <a:off x="10102883" y="2662529"/>
            <a:ext cx="2127778" cy="1094047"/>
          </a:xfrm>
          <a:prstGeom prst="rect">
            <a:avLst/>
          </a:prstGeom>
        </p:spPr>
      </p:pic>
      <p:pic>
        <p:nvPicPr>
          <p:cNvPr id="31" name="Image 30"/>
          <p:cNvPicPr>
            <a:picLocks noChangeAspect="1"/>
          </p:cNvPicPr>
          <p:nvPr/>
        </p:nvPicPr>
        <p:blipFill>
          <a:blip r:embed="rId10"/>
          <a:stretch>
            <a:fillRect/>
          </a:stretch>
        </p:blipFill>
        <p:spPr>
          <a:xfrm>
            <a:off x="8471662" y="4676741"/>
            <a:ext cx="2629267" cy="1267002"/>
          </a:xfrm>
          <a:prstGeom prst="rect">
            <a:avLst/>
          </a:prstGeom>
        </p:spPr>
      </p:pic>
      <p:sp>
        <p:nvSpPr>
          <p:cNvPr id="33" name="Rectangle à coins arrondis 32"/>
          <p:cNvSpPr/>
          <p:nvPr/>
        </p:nvSpPr>
        <p:spPr>
          <a:xfrm>
            <a:off x="4777740" y="3044934"/>
            <a:ext cx="1092238" cy="164618"/>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4" name="Rectangle à coins arrondis 33"/>
          <p:cNvSpPr/>
          <p:nvPr/>
        </p:nvSpPr>
        <p:spPr>
          <a:xfrm>
            <a:off x="6674032" y="3136609"/>
            <a:ext cx="717342" cy="13265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 name="Rectangle à coins arrondis 34"/>
          <p:cNvSpPr/>
          <p:nvPr/>
        </p:nvSpPr>
        <p:spPr>
          <a:xfrm>
            <a:off x="10517131" y="3964760"/>
            <a:ext cx="1105019" cy="13480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026" name="Picture 2" descr="Logo LinkedIn : Histoire du logo et téléchargement gratuit"/>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l="13115" t="19957" r="24837" b="18597"/>
          <a:stretch/>
        </p:blipFill>
        <p:spPr bwMode="auto">
          <a:xfrm>
            <a:off x="7171153" y="1283831"/>
            <a:ext cx="375527" cy="371881"/>
          </a:xfrm>
          <a:prstGeom prst="rect">
            <a:avLst/>
          </a:prstGeom>
          <a:noFill/>
          <a:extLst>
            <a:ext uri="{909E8E84-426E-40DD-AFC4-6F175D3DCCD1}">
              <a14:hiddenFill xmlns:a14="http://schemas.microsoft.com/office/drawing/2010/main">
                <a:solidFill>
                  <a:srgbClr val="FFFFFF"/>
                </a:solidFill>
              </a14:hiddenFill>
            </a:ext>
          </a:extLst>
        </p:spPr>
      </p:pic>
      <p:pic>
        <p:nvPicPr>
          <p:cNvPr id="38" name="Image 37"/>
          <p:cNvPicPr>
            <a:picLocks noChangeAspect="1"/>
          </p:cNvPicPr>
          <p:nvPr/>
        </p:nvPicPr>
        <p:blipFill>
          <a:blip r:embed="rId12"/>
          <a:stretch>
            <a:fillRect/>
          </a:stretch>
        </p:blipFill>
        <p:spPr>
          <a:xfrm>
            <a:off x="575668" y="2975177"/>
            <a:ext cx="492362" cy="258887"/>
          </a:xfrm>
          <a:prstGeom prst="rect">
            <a:avLst/>
          </a:prstGeom>
        </p:spPr>
      </p:pic>
      <p:pic>
        <p:nvPicPr>
          <p:cNvPr id="40" name="Image 39"/>
          <p:cNvPicPr>
            <a:picLocks noChangeAspect="1"/>
          </p:cNvPicPr>
          <p:nvPr/>
        </p:nvPicPr>
        <p:blipFill>
          <a:blip r:embed="rId13"/>
          <a:stretch>
            <a:fillRect/>
          </a:stretch>
        </p:blipFill>
        <p:spPr>
          <a:xfrm>
            <a:off x="1160532" y="3106729"/>
            <a:ext cx="490774" cy="258887"/>
          </a:xfrm>
          <a:prstGeom prst="rect">
            <a:avLst/>
          </a:prstGeom>
        </p:spPr>
      </p:pic>
      <p:pic>
        <p:nvPicPr>
          <p:cNvPr id="42" name="Image 41"/>
          <p:cNvPicPr>
            <a:picLocks noChangeAspect="1"/>
          </p:cNvPicPr>
          <p:nvPr/>
        </p:nvPicPr>
        <p:blipFill>
          <a:blip r:embed="rId14"/>
          <a:stretch>
            <a:fillRect/>
          </a:stretch>
        </p:blipFill>
        <p:spPr>
          <a:xfrm>
            <a:off x="2207764" y="3031752"/>
            <a:ext cx="490774" cy="258887"/>
          </a:xfrm>
          <a:prstGeom prst="rect">
            <a:avLst/>
          </a:prstGeom>
        </p:spPr>
      </p:pic>
      <p:pic>
        <p:nvPicPr>
          <p:cNvPr id="43" name="Image 42"/>
          <p:cNvPicPr>
            <a:picLocks noChangeAspect="1"/>
          </p:cNvPicPr>
          <p:nvPr/>
        </p:nvPicPr>
        <p:blipFill rotWithShape="1">
          <a:blip r:embed="rId15"/>
          <a:srcRect t="9886" b="8831"/>
          <a:stretch/>
        </p:blipFill>
        <p:spPr>
          <a:xfrm>
            <a:off x="2824219" y="3324855"/>
            <a:ext cx="439994" cy="247700"/>
          </a:xfrm>
          <a:prstGeom prst="rect">
            <a:avLst/>
          </a:prstGeom>
        </p:spPr>
      </p:pic>
      <p:pic>
        <p:nvPicPr>
          <p:cNvPr id="45" name="Image 44"/>
          <p:cNvPicPr>
            <a:picLocks noChangeAspect="1"/>
          </p:cNvPicPr>
          <p:nvPr/>
        </p:nvPicPr>
        <p:blipFill>
          <a:blip r:embed="rId13"/>
          <a:stretch>
            <a:fillRect/>
          </a:stretch>
        </p:blipFill>
        <p:spPr>
          <a:xfrm>
            <a:off x="1676377" y="3338768"/>
            <a:ext cx="490774" cy="258887"/>
          </a:xfrm>
          <a:prstGeom prst="rect">
            <a:avLst/>
          </a:prstGeom>
        </p:spPr>
      </p:pic>
    </p:spTree>
    <p:extLst>
      <p:ext uri="{BB962C8B-B14F-4D97-AF65-F5344CB8AC3E}">
        <p14:creationId xmlns:p14="http://schemas.microsoft.com/office/powerpoint/2010/main" val="313723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3"/>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9"/>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026"/>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2"/>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4"/>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9"/>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0"/>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5"/>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44"/>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5"/>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1"/>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27"/>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28"/>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31"/>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6" grpId="0"/>
      <p:bldP spid="25" grpId="0"/>
      <p:bldP spid="21" grpId="0" animBg="1"/>
      <p:bldP spid="27" grpId="0" animBg="1"/>
      <p:bldP spid="28" grpId="0" animBg="1"/>
      <p:bldP spid="33" grpId="0" animBg="1"/>
      <p:bldP spid="34" grpId="0" animBg="1"/>
      <p:bldP spid="3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CA79B5-48E0-0E1B-9F56-E77CA1E46664}"/>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A782F270-58AF-C469-498A-6DB7E7F2280F}"/>
              </a:ext>
            </a:extLst>
          </p:cNvPr>
          <p:cNvSpPr>
            <a:spLocks noGrp="1"/>
          </p:cNvSpPr>
          <p:nvPr>
            <p:ph type="title"/>
          </p:nvPr>
        </p:nvSpPr>
        <p:spPr/>
        <p:txBody>
          <a:bodyPr/>
          <a:lstStyle/>
          <a:p>
            <a:r>
              <a:rPr lang="fr-FR" dirty="0"/>
              <a:t>Ordre du jour</a:t>
            </a:r>
          </a:p>
        </p:txBody>
      </p:sp>
      <p:sp>
        <p:nvSpPr>
          <p:cNvPr id="3" name="Espace réservé du contenu 2">
            <a:extLst>
              <a:ext uri="{FF2B5EF4-FFF2-40B4-BE49-F238E27FC236}">
                <a16:creationId xmlns:a16="http://schemas.microsoft.com/office/drawing/2014/main" id="{70DD9733-9D78-9683-6A18-3616304BF73B}"/>
              </a:ext>
            </a:extLst>
          </p:cNvPr>
          <p:cNvSpPr>
            <a:spLocks noGrp="1"/>
          </p:cNvSpPr>
          <p:nvPr>
            <p:ph idx="1"/>
          </p:nvPr>
        </p:nvSpPr>
        <p:spPr/>
        <p:txBody>
          <a:bodyPr>
            <a:normAutofit/>
          </a:bodyPr>
          <a:lstStyle/>
          <a:p>
            <a:r>
              <a:rPr lang="fr-FR" dirty="0"/>
              <a:t>Composition du conseil</a:t>
            </a:r>
          </a:p>
          <a:p>
            <a:r>
              <a:rPr lang="fr-FR" dirty="0"/>
              <a:t>Procédure de sélection 2025 : méthodologie et résultats</a:t>
            </a:r>
          </a:p>
          <a:p>
            <a:r>
              <a:rPr lang="fr-FR" dirty="0"/>
              <a:t>Les JS 2025</a:t>
            </a:r>
          </a:p>
          <a:p>
            <a:r>
              <a:rPr lang="fr-FR" dirty="0"/>
              <a:t>Formation en bio-analyse : refonte de l’offre</a:t>
            </a:r>
          </a:p>
          <a:p>
            <a:r>
              <a:rPr lang="fr-FR" dirty="0"/>
              <a:t>AO mobilité</a:t>
            </a:r>
          </a:p>
          <a:p>
            <a:r>
              <a:rPr lang="fr-FR" dirty="0">
                <a:solidFill>
                  <a:srgbClr val="0070C0"/>
                </a:solidFill>
              </a:rPr>
              <a:t>Le futur des ED à NU</a:t>
            </a:r>
          </a:p>
          <a:p>
            <a:r>
              <a:rPr lang="fr-FR" dirty="0"/>
              <a:t>Prochains conseils</a:t>
            </a:r>
          </a:p>
          <a:p>
            <a:endParaRPr lang="fr-FR" dirty="0"/>
          </a:p>
        </p:txBody>
      </p:sp>
      <p:pic>
        <p:nvPicPr>
          <p:cNvPr id="4" name="Image 3">
            <a:extLst>
              <a:ext uri="{FF2B5EF4-FFF2-40B4-BE49-F238E27FC236}">
                <a16:creationId xmlns:a16="http://schemas.microsoft.com/office/drawing/2014/main" id="{575461AC-1380-BBC0-F756-2B7FC3462192}"/>
              </a:ext>
            </a:extLst>
          </p:cNvPr>
          <p:cNvPicPr>
            <a:picLocks noChangeAspect="1"/>
          </p:cNvPicPr>
          <p:nvPr/>
        </p:nvPicPr>
        <p:blipFill>
          <a:blip r:embed="rId2"/>
          <a:stretch>
            <a:fillRect/>
          </a:stretch>
        </p:blipFill>
        <p:spPr>
          <a:xfrm>
            <a:off x="0" y="6165215"/>
            <a:ext cx="1655698" cy="655320"/>
          </a:xfrm>
          <a:prstGeom prst="rect">
            <a:avLst/>
          </a:prstGeom>
        </p:spPr>
      </p:pic>
    </p:spTree>
    <p:extLst>
      <p:ext uri="{BB962C8B-B14F-4D97-AF65-F5344CB8AC3E}">
        <p14:creationId xmlns:p14="http://schemas.microsoft.com/office/powerpoint/2010/main" val="20622294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re 1"/>
          <p:cNvSpPr>
            <a:spLocks noGrp="1"/>
          </p:cNvSpPr>
          <p:nvPr>
            <p:ph type="title"/>
          </p:nvPr>
        </p:nvSpPr>
        <p:spPr bwMode="auto">
          <a:xfrm>
            <a:off x="1890184" y="216871"/>
            <a:ext cx="8316527" cy="666297"/>
          </a:xfrm>
        </p:spPr>
        <p:txBody>
          <a:bodyPr>
            <a:normAutofit/>
          </a:bodyPr>
          <a:lstStyle/>
          <a:p>
            <a:pPr>
              <a:defRPr/>
            </a:pPr>
            <a:r>
              <a:rPr lang="fr-FR" sz="2886" dirty="0"/>
              <a:t>La genèse de la prise de décision</a:t>
            </a:r>
            <a:endParaRPr dirty="0"/>
          </a:p>
        </p:txBody>
      </p:sp>
      <p:sp>
        <p:nvSpPr>
          <p:cNvPr id="3" name="ZoneTexte 2">
            <a:extLst>
              <a:ext uri="{FF2B5EF4-FFF2-40B4-BE49-F238E27FC236}">
                <a16:creationId xmlns:a16="http://schemas.microsoft.com/office/drawing/2014/main" id="{62425A90-EAE7-4E24-B314-B69352EB5967}"/>
              </a:ext>
            </a:extLst>
          </p:cNvPr>
          <p:cNvSpPr txBox="1"/>
          <p:nvPr/>
        </p:nvSpPr>
        <p:spPr>
          <a:xfrm>
            <a:off x="1878463" y="1258176"/>
            <a:ext cx="8316527" cy="3251146"/>
          </a:xfrm>
          <a:prstGeom prst="rect">
            <a:avLst/>
          </a:prstGeom>
          <a:noFill/>
        </p:spPr>
        <p:txBody>
          <a:bodyPr wrap="square" rtlCol="0">
            <a:spAutoFit/>
          </a:bodyPr>
          <a:lstStyle/>
          <a:p>
            <a:pPr marL="219936" indent="-219936">
              <a:buFont typeface="Arial" panose="020B0604020202020204" pitchFamily="34" charset="0"/>
              <a:buChar char="•"/>
            </a:pPr>
            <a:endParaRPr lang="fr-FR" sz="1283" dirty="0"/>
          </a:p>
          <a:p>
            <a:pPr marL="219936" indent="-219936">
              <a:buFont typeface="Arial" panose="020B0604020202020204" pitchFamily="34" charset="0"/>
              <a:buChar char="•"/>
            </a:pPr>
            <a:r>
              <a:rPr lang="fr-FR" sz="1283" b="1" dirty="0"/>
              <a:t>Janvier/février 2025 </a:t>
            </a:r>
            <a:r>
              <a:rPr lang="fr-FR" sz="1283" dirty="0"/>
              <a:t>: étude d’opportunité sur le changement de périmètre du prochain dispositif doctoral communiquée à la Présidente de Nantes U</a:t>
            </a:r>
          </a:p>
          <a:p>
            <a:endParaRPr lang="fr-FR" sz="1283" dirty="0"/>
          </a:p>
          <a:p>
            <a:pPr marL="219936" indent="-219936">
              <a:buFont typeface="Arial" panose="020B0604020202020204" pitchFamily="34" charset="0"/>
              <a:buChar char="•"/>
            </a:pPr>
            <a:r>
              <a:rPr lang="fr-FR" sz="1283" b="1" dirty="0"/>
              <a:t>Mars / Avril 2025</a:t>
            </a:r>
            <a:r>
              <a:rPr lang="fr-FR" sz="1283" dirty="0"/>
              <a:t>: échanges avec les universités d’Angers et du Mans sur la possibilité de changer de périmètre + informations transmises sur le périmètre « réunion directions écoles doctorales » du site de Nantes</a:t>
            </a:r>
          </a:p>
          <a:p>
            <a:endParaRPr lang="fr-FR" sz="1283" dirty="0"/>
          </a:p>
          <a:p>
            <a:pPr marL="219936" indent="-219936">
              <a:buFont typeface="Arial" panose="020B0604020202020204" pitchFamily="34" charset="0"/>
              <a:buChar char="•"/>
            </a:pPr>
            <a:r>
              <a:rPr lang="fr-FR" sz="1283" b="1" dirty="0"/>
              <a:t>Avril / mai 2025 : </a:t>
            </a:r>
            <a:r>
              <a:rPr lang="fr-FR" sz="1283" dirty="0"/>
              <a:t>échanges entre établissements sur la répartition du reliquat UBL</a:t>
            </a:r>
          </a:p>
          <a:p>
            <a:endParaRPr lang="fr-FR" sz="1283" dirty="0"/>
          </a:p>
          <a:p>
            <a:pPr marL="219936" indent="-219936">
              <a:buFont typeface="Arial" panose="020B0604020202020204" pitchFamily="34" charset="0"/>
              <a:buChar char="•"/>
            </a:pPr>
            <a:r>
              <a:rPr lang="fr-FR" sz="1283" b="1" dirty="0"/>
              <a:t>Mai / juin 2025 </a:t>
            </a:r>
            <a:r>
              <a:rPr lang="fr-FR" sz="1283" dirty="0"/>
              <a:t>: échanges concernant le nouveau dispositif avec les établissements du site de Nantes</a:t>
            </a:r>
          </a:p>
          <a:p>
            <a:endParaRPr lang="fr-FR" sz="1283" dirty="0"/>
          </a:p>
          <a:p>
            <a:pPr marL="219936" indent="-219936">
              <a:buFont typeface="Arial" panose="020B0604020202020204" pitchFamily="34" charset="0"/>
              <a:buChar char="•"/>
            </a:pPr>
            <a:r>
              <a:rPr lang="fr-FR" sz="1283" b="1" dirty="0"/>
              <a:t>24 juin 2025 : </a:t>
            </a:r>
            <a:r>
              <a:rPr lang="fr-FR" sz="1283" dirty="0"/>
              <a:t>Comité doctoral – décision de changement de périmètre</a:t>
            </a:r>
          </a:p>
          <a:p>
            <a:endParaRPr lang="fr-FR" sz="1283" dirty="0"/>
          </a:p>
          <a:p>
            <a:pPr marL="219936" indent="-219936">
              <a:buFont typeface="Arial" panose="020B0604020202020204" pitchFamily="34" charset="0"/>
              <a:buChar char="•"/>
            </a:pPr>
            <a:r>
              <a:rPr lang="fr-FR" sz="1283" b="1" dirty="0"/>
              <a:t>1</a:t>
            </a:r>
            <a:r>
              <a:rPr lang="fr-FR" sz="1283" b="1" baseline="30000" dirty="0"/>
              <a:t>er</a:t>
            </a:r>
            <a:r>
              <a:rPr lang="fr-FR" sz="1283" b="1" dirty="0"/>
              <a:t> Juillet 2025 : </a:t>
            </a:r>
            <a:r>
              <a:rPr lang="fr-FR" sz="1283" dirty="0"/>
              <a:t>information partagée auprès des directions et directions adjointes des ED/EUR du site de Nantes</a:t>
            </a:r>
          </a:p>
          <a:p>
            <a:endParaRPr lang="fr-FR" sz="1283" dirty="0"/>
          </a:p>
          <a:p>
            <a:endParaRPr lang="fr-FR" sz="1283" dirty="0"/>
          </a:p>
        </p:txBody>
      </p:sp>
    </p:spTree>
    <p:extLst>
      <p:ext uri="{BB962C8B-B14F-4D97-AF65-F5344CB8AC3E}">
        <p14:creationId xmlns:p14="http://schemas.microsoft.com/office/powerpoint/2010/main" val="12595202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5" name="Rectangle 4">
            <a:extLst>
              <a:ext uri="{FF2B5EF4-FFF2-40B4-BE49-F238E27FC236}">
                <a16:creationId xmlns:a16="http://schemas.microsoft.com/office/drawing/2014/main" id="{7D657137-A480-47D7-AF08-4DFDD5E72F7C}"/>
              </a:ext>
            </a:extLst>
          </p:cNvPr>
          <p:cNvSpPr/>
          <p:nvPr/>
        </p:nvSpPr>
        <p:spPr bwMode="auto">
          <a:xfrm>
            <a:off x="1800538" y="3798502"/>
            <a:ext cx="8501278" cy="2124637"/>
          </a:xfrm>
          <a:prstGeom prst="rect">
            <a:avLst/>
          </a:prstGeom>
          <a:solidFill>
            <a:schemeClr val="accent5">
              <a:lumMod val="20000"/>
              <a:lumOff val="8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fr-FR" sz="1155"/>
          </a:p>
        </p:txBody>
      </p:sp>
      <p:sp>
        <p:nvSpPr>
          <p:cNvPr id="2" name="Titre 1"/>
          <p:cNvSpPr>
            <a:spLocks noGrp="1"/>
          </p:cNvSpPr>
          <p:nvPr>
            <p:ph type="title"/>
          </p:nvPr>
        </p:nvSpPr>
        <p:spPr bwMode="auto">
          <a:xfrm>
            <a:off x="1890184" y="216871"/>
            <a:ext cx="8316527" cy="666297"/>
          </a:xfrm>
        </p:spPr>
        <p:txBody>
          <a:bodyPr>
            <a:normAutofit/>
          </a:bodyPr>
          <a:lstStyle/>
          <a:p>
            <a:pPr>
              <a:defRPr/>
            </a:pPr>
            <a:r>
              <a:rPr lang="fr-FR" sz="2886" dirty="0"/>
              <a:t>La suite?</a:t>
            </a:r>
            <a:endParaRPr dirty="0"/>
          </a:p>
        </p:txBody>
      </p:sp>
      <p:sp>
        <p:nvSpPr>
          <p:cNvPr id="3" name="ZoneTexte 2">
            <a:extLst>
              <a:ext uri="{FF2B5EF4-FFF2-40B4-BE49-F238E27FC236}">
                <a16:creationId xmlns:a16="http://schemas.microsoft.com/office/drawing/2014/main" id="{62425A90-EAE7-4E24-B314-B69352EB5967}"/>
              </a:ext>
            </a:extLst>
          </p:cNvPr>
          <p:cNvSpPr txBox="1"/>
          <p:nvPr/>
        </p:nvSpPr>
        <p:spPr>
          <a:xfrm>
            <a:off x="1890184" y="883168"/>
            <a:ext cx="8316527" cy="5225405"/>
          </a:xfrm>
          <a:prstGeom prst="rect">
            <a:avLst/>
          </a:prstGeom>
          <a:noFill/>
        </p:spPr>
        <p:txBody>
          <a:bodyPr wrap="square" rtlCol="0">
            <a:spAutoFit/>
          </a:bodyPr>
          <a:lstStyle/>
          <a:p>
            <a:endParaRPr lang="fr-FR" sz="1283" dirty="0"/>
          </a:p>
          <a:p>
            <a:pPr marL="219936" indent="-219936">
              <a:buFont typeface="Arial" panose="020B0604020202020204" pitchFamily="34" charset="0"/>
              <a:buChar char="•"/>
            </a:pPr>
            <a:r>
              <a:rPr lang="fr-FR" sz="1283" b="1" dirty="0"/>
              <a:t>Janvier/février 2025 </a:t>
            </a:r>
            <a:r>
              <a:rPr lang="fr-FR" sz="1283" dirty="0"/>
              <a:t>: étude d’opportunité sur le changement de périmètre du prochain dispositif doctoral communiquée à la Présidente de Nantes U</a:t>
            </a:r>
          </a:p>
          <a:p>
            <a:endParaRPr lang="fr-FR" sz="1283" dirty="0"/>
          </a:p>
          <a:p>
            <a:pPr marL="219936" indent="-219936">
              <a:buFont typeface="Arial" panose="020B0604020202020204" pitchFamily="34" charset="0"/>
              <a:buChar char="•"/>
            </a:pPr>
            <a:r>
              <a:rPr lang="fr-FR" sz="1283" b="1" dirty="0"/>
              <a:t>Mars / Avril 2025</a:t>
            </a:r>
            <a:r>
              <a:rPr lang="fr-FR" sz="1283" dirty="0"/>
              <a:t>: échanges avec les universités d’Angers et du Mans sur la possibilité de changer de périmètre + informations transmises sur le périmètre « réunion directions écoles doctorales » du site de Nantes</a:t>
            </a:r>
          </a:p>
          <a:p>
            <a:endParaRPr lang="fr-FR" sz="1283" dirty="0"/>
          </a:p>
          <a:p>
            <a:pPr marL="219936" indent="-219936">
              <a:buFont typeface="Arial" panose="020B0604020202020204" pitchFamily="34" charset="0"/>
              <a:buChar char="•"/>
            </a:pPr>
            <a:r>
              <a:rPr lang="fr-FR" sz="1283" b="1" dirty="0"/>
              <a:t>Avril / mai 2025 : </a:t>
            </a:r>
            <a:r>
              <a:rPr lang="fr-FR" sz="1283" dirty="0"/>
              <a:t>échanges entre établissements sur la répartition du reliquat UBL</a:t>
            </a:r>
          </a:p>
          <a:p>
            <a:endParaRPr lang="fr-FR" sz="1283" dirty="0"/>
          </a:p>
          <a:p>
            <a:pPr marL="219936" indent="-219936">
              <a:buFont typeface="Arial" panose="020B0604020202020204" pitchFamily="34" charset="0"/>
              <a:buChar char="•"/>
            </a:pPr>
            <a:r>
              <a:rPr lang="fr-FR" sz="1283" b="1" dirty="0"/>
              <a:t>Mai / juin 2025 </a:t>
            </a:r>
            <a:r>
              <a:rPr lang="fr-FR" sz="1283" dirty="0"/>
              <a:t>: échanges concernant le nouveau dispositif avec les établissements du site de Nantes</a:t>
            </a:r>
          </a:p>
          <a:p>
            <a:endParaRPr lang="fr-FR" sz="1283" dirty="0"/>
          </a:p>
          <a:p>
            <a:pPr marL="219936" indent="-219936">
              <a:buFont typeface="Arial" panose="020B0604020202020204" pitchFamily="34" charset="0"/>
              <a:buChar char="•"/>
            </a:pPr>
            <a:r>
              <a:rPr lang="fr-FR" sz="1283" b="1" dirty="0"/>
              <a:t>24 juin 2025 : </a:t>
            </a:r>
            <a:r>
              <a:rPr lang="fr-FR" sz="1283" dirty="0"/>
              <a:t>Comité doctoral – décision de changement de périmètre</a:t>
            </a:r>
          </a:p>
          <a:p>
            <a:endParaRPr lang="fr-FR" sz="1283" dirty="0"/>
          </a:p>
          <a:p>
            <a:pPr marL="219936" indent="-219936">
              <a:buFont typeface="Arial" panose="020B0604020202020204" pitchFamily="34" charset="0"/>
              <a:buChar char="•"/>
            </a:pPr>
            <a:r>
              <a:rPr lang="fr-FR" sz="1283" b="1" dirty="0"/>
              <a:t>1</a:t>
            </a:r>
            <a:r>
              <a:rPr lang="fr-FR" sz="1283" b="1" baseline="30000" dirty="0"/>
              <a:t>er</a:t>
            </a:r>
            <a:r>
              <a:rPr lang="fr-FR" sz="1283" b="1" dirty="0"/>
              <a:t> Juillet 2025 : </a:t>
            </a:r>
            <a:r>
              <a:rPr lang="fr-FR" sz="1283" dirty="0"/>
              <a:t>information partagée auprès des directions et directions adjointes des ED/EUR du site de Nantes</a:t>
            </a:r>
          </a:p>
          <a:p>
            <a:endParaRPr lang="fr-FR" sz="1283" dirty="0"/>
          </a:p>
          <a:p>
            <a:pPr marL="183280" indent="-183280">
              <a:buFont typeface="Arial" panose="020B0604020202020204" pitchFamily="34" charset="0"/>
              <a:buChar char="•"/>
            </a:pPr>
            <a:r>
              <a:rPr lang="fr-FR" sz="1283" b="1" dirty="0"/>
              <a:t>Septembre 2025 :</a:t>
            </a:r>
            <a:r>
              <a:rPr lang="fr-FR" sz="1283" dirty="0"/>
              <a:t> réunion#1 des établissements du site de Nantes</a:t>
            </a:r>
          </a:p>
          <a:p>
            <a:pPr marL="476528" lvl="1" indent="-183280">
              <a:buFont typeface="Arial" panose="020B0604020202020204" pitchFamily="34" charset="0"/>
              <a:buChar char="•"/>
            </a:pPr>
            <a:r>
              <a:rPr lang="fr-FR" sz="1283" dirty="0"/>
              <a:t>Quelle gouvernance? Quel financement? Quels supports RH?</a:t>
            </a:r>
          </a:p>
          <a:p>
            <a:pPr lvl="1"/>
            <a:endParaRPr lang="fr-FR" sz="1283" dirty="0"/>
          </a:p>
          <a:p>
            <a:pPr marL="183280" indent="-183280">
              <a:buFont typeface="Arial" panose="020B0604020202020204" pitchFamily="34" charset="0"/>
              <a:buChar char="•"/>
            </a:pPr>
            <a:r>
              <a:rPr lang="fr-FR" sz="1283" b="1" dirty="0"/>
              <a:t>Dernier trimestre 2025 : </a:t>
            </a:r>
            <a:r>
              <a:rPr lang="fr-FR" sz="1283" dirty="0"/>
              <a:t>1</a:t>
            </a:r>
            <a:r>
              <a:rPr lang="fr-FR" sz="1283" baseline="30000" dirty="0"/>
              <a:t>er</a:t>
            </a:r>
            <a:r>
              <a:rPr lang="fr-FR" sz="1283" dirty="0"/>
              <a:t> GT dispositif doctoral?</a:t>
            </a:r>
          </a:p>
          <a:p>
            <a:pPr marL="476528" lvl="1" indent="-183280">
              <a:buFont typeface="Arial" panose="020B0604020202020204" pitchFamily="34" charset="0"/>
              <a:buChar char="•"/>
            </a:pPr>
            <a:r>
              <a:rPr lang="fr-FR" sz="1283" dirty="0"/>
              <a:t>Retour sur réunion#1 établissements</a:t>
            </a:r>
          </a:p>
          <a:p>
            <a:pPr marL="476528" lvl="1" indent="-183280">
              <a:buFont typeface="Arial" panose="020B0604020202020204" pitchFamily="34" charset="0"/>
              <a:buChar char="•"/>
            </a:pPr>
            <a:r>
              <a:rPr lang="fr-FR" sz="1283" dirty="0"/>
              <a:t>Lancer les projets d’ED</a:t>
            </a:r>
          </a:p>
          <a:p>
            <a:pPr marL="183280" indent="-183280">
              <a:buFont typeface="Arial" panose="020B0604020202020204" pitchFamily="34" charset="0"/>
              <a:buChar char="•"/>
            </a:pPr>
            <a:endParaRPr lang="fr-FR" sz="1283" dirty="0"/>
          </a:p>
          <a:p>
            <a:pPr marL="183280" indent="-183280">
              <a:buFont typeface="Arial" panose="020B0604020202020204" pitchFamily="34" charset="0"/>
              <a:buChar char="•"/>
            </a:pPr>
            <a:r>
              <a:rPr lang="fr-FR" sz="1283" b="1" dirty="0"/>
              <a:t>1</a:t>
            </a:r>
            <a:r>
              <a:rPr lang="fr-FR" sz="1283" b="1" baseline="30000" dirty="0"/>
              <a:t>er</a:t>
            </a:r>
            <a:r>
              <a:rPr lang="fr-FR" sz="1283" b="1" dirty="0"/>
              <a:t> trimestre 2026 : </a:t>
            </a:r>
            <a:r>
              <a:rPr lang="fr-FR" sz="1283" dirty="0"/>
              <a:t>Réunion#2 établissements de site</a:t>
            </a:r>
          </a:p>
          <a:p>
            <a:endParaRPr lang="fr-FR" sz="1283" dirty="0"/>
          </a:p>
          <a:p>
            <a:pPr marL="183280" indent="-183280">
              <a:buFont typeface="Arial" panose="020B0604020202020204" pitchFamily="34" charset="0"/>
              <a:buChar char="•"/>
            </a:pPr>
            <a:r>
              <a:rPr lang="fr-FR" sz="1283" b="1" dirty="0"/>
              <a:t>Fin 1</a:t>
            </a:r>
            <a:r>
              <a:rPr lang="fr-FR" sz="1283" b="1" baseline="30000" dirty="0"/>
              <a:t>er</a:t>
            </a:r>
            <a:r>
              <a:rPr lang="fr-FR" sz="1283" b="1" dirty="0"/>
              <a:t> trimestre 2026 : </a:t>
            </a:r>
            <a:r>
              <a:rPr lang="fr-FR" sz="1283" dirty="0"/>
              <a:t>2</a:t>
            </a:r>
            <a:r>
              <a:rPr lang="fr-FR" sz="1283" baseline="30000" dirty="0"/>
              <a:t>ème</a:t>
            </a:r>
            <a:r>
              <a:rPr lang="fr-FR" sz="1283" dirty="0"/>
              <a:t> GT dispositif doctoral</a:t>
            </a:r>
          </a:p>
          <a:p>
            <a:endParaRPr lang="fr-FR" sz="1283" dirty="0"/>
          </a:p>
        </p:txBody>
      </p:sp>
    </p:spTree>
    <p:extLst>
      <p:ext uri="{BB962C8B-B14F-4D97-AF65-F5344CB8AC3E}">
        <p14:creationId xmlns:p14="http://schemas.microsoft.com/office/powerpoint/2010/main" val="4551347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re 1"/>
          <p:cNvSpPr>
            <a:spLocks noGrp="1"/>
          </p:cNvSpPr>
          <p:nvPr>
            <p:ph type="title"/>
          </p:nvPr>
        </p:nvSpPr>
        <p:spPr bwMode="auto">
          <a:xfrm>
            <a:off x="1890184" y="216871"/>
            <a:ext cx="8316527" cy="666297"/>
          </a:xfrm>
        </p:spPr>
        <p:txBody>
          <a:bodyPr>
            <a:normAutofit/>
          </a:bodyPr>
          <a:lstStyle/>
          <a:p>
            <a:pPr>
              <a:defRPr/>
            </a:pPr>
            <a:r>
              <a:rPr lang="fr-FR" sz="2886" dirty="0"/>
              <a:t>Échéances à venir</a:t>
            </a:r>
            <a:endParaRPr dirty="0"/>
          </a:p>
        </p:txBody>
      </p:sp>
      <p:sp>
        <p:nvSpPr>
          <p:cNvPr id="3" name="ZoneTexte 2">
            <a:extLst>
              <a:ext uri="{FF2B5EF4-FFF2-40B4-BE49-F238E27FC236}">
                <a16:creationId xmlns:a16="http://schemas.microsoft.com/office/drawing/2014/main" id="{62425A90-EAE7-4E24-B314-B69352EB5967}"/>
              </a:ext>
            </a:extLst>
          </p:cNvPr>
          <p:cNvSpPr txBox="1"/>
          <p:nvPr/>
        </p:nvSpPr>
        <p:spPr>
          <a:xfrm>
            <a:off x="3940013" y="796298"/>
            <a:ext cx="6327723" cy="4830553"/>
          </a:xfrm>
          <a:prstGeom prst="rect">
            <a:avLst/>
          </a:prstGeom>
          <a:noFill/>
        </p:spPr>
        <p:txBody>
          <a:bodyPr wrap="square" rtlCol="0">
            <a:spAutoFit/>
          </a:bodyPr>
          <a:lstStyle/>
          <a:p>
            <a:endParaRPr lang="fr-FR" sz="1283" dirty="0"/>
          </a:p>
          <a:p>
            <a:endParaRPr lang="fr-FR" sz="1283" dirty="0"/>
          </a:p>
          <a:p>
            <a:pPr marL="183280" indent="-183280">
              <a:buFont typeface="Arial" panose="020B0604020202020204" pitchFamily="34" charset="0"/>
              <a:buChar char="•"/>
            </a:pPr>
            <a:r>
              <a:rPr lang="fr-FR" sz="1283" dirty="0"/>
              <a:t>Réunion avec directions ED/EUR</a:t>
            </a:r>
          </a:p>
          <a:p>
            <a:endParaRPr lang="fr-FR" sz="1283" dirty="0"/>
          </a:p>
          <a:p>
            <a:endParaRPr lang="fr-FR" sz="1283" dirty="0"/>
          </a:p>
          <a:p>
            <a:pPr marL="183280" indent="-183280">
              <a:buFont typeface="Arial" panose="020B0604020202020204" pitchFamily="34" charset="0"/>
              <a:buChar char="•"/>
            </a:pPr>
            <a:r>
              <a:rPr lang="fr-FR" sz="1283" b="1" u="sng" dirty="0"/>
              <a:t>Échéance 1 : </a:t>
            </a:r>
            <a:r>
              <a:rPr lang="fr-FR" sz="1283" b="1" dirty="0"/>
              <a:t>rapport HCERES </a:t>
            </a:r>
            <a:r>
              <a:rPr lang="fr-FR" sz="1283" dirty="0"/>
              <a:t>– description des projets des nouvelles ED = la projection des nouvelles ED / Gouvernance / Collège doctoral</a:t>
            </a:r>
          </a:p>
          <a:p>
            <a:endParaRPr lang="fr-FR" sz="1283" dirty="0"/>
          </a:p>
          <a:p>
            <a:endParaRPr lang="fr-FR" sz="1283" dirty="0"/>
          </a:p>
          <a:p>
            <a:pPr marL="183280" indent="-183280">
              <a:buFont typeface="Arial" panose="020B0604020202020204" pitchFamily="34" charset="0"/>
              <a:buChar char="•"/>
            </a:pPr>
            <a:r>
              <a:rPr lang="fr-FR" sz="1283" b="1" dirty="0"/>
              <a:t>Construction du nouveau dispositif :</a:t>
            </a:r>
            <a:r>
              <a:rPr lang="fr-FR" sz="1283" dirty="0"/>
              <a:t> charte du doctorat /Gouvernance / Collège doctoral / Principes communs des établissements / financement / supports RH … </a:t>
            </a:r>
          </a:p>
          <a:p>
            <a:pPr marL="183280" indent="-183280">
              <a:buFont typeface="Arial" panose="020B0604020202020204" pitchFamily="34" charset="0"/>
              <a:buChar char="•"/>
            </a:pPr>
            <a:endParaRPr lang="fr-FR" sz="1283" dirty="0"/>
          </a:p>
          <a:p>
            <a:pPr marL="183280" indent="-183280">
              <a:buFont typeface="Arial" panose="020B0604020202020204" pitchFamily="34" charset="0"/>
              <a:buChar char="•"/>
            </a:pPr>
            <a:endParaRPr lang="fr-FR" sz="1283" dirty="0"/>
          </a:p>
          <a:p>
            <a:pPr marL="183280" indent="-183280">
              <a:buFont typeface="Arial" panose="020B0604020202020204" pitchFamily="34" charset="0"/>
              <a:buChar char="•"/>
            </a:pPr>
            <a:r>
              <a:rPr lang="fr-FR" sz="1283" b="1" dirty="0"/>
              <a:t>Préparation / informations / formations</a:t>
            </a:r>
          </a:p>
          <a:p>
            <a:pPr lvl="1"/>
            <a:r>
              <a:rPr lang="fr-FR" sz="1283" dirty="0"/>
              <a:t>	Rédaction des conventions / préparation règlements intérieurs ED / mise à jour base de données </a:t>
            </a:r>
            <a:r>
              <a:rPr lang="fr-FR" sz="1283" dirty="0" err="1"/>
              <a:t>Amethis</a:t>
            </a:r>
            <a:r>
              <a:rPr lang="fr-FR" sz="1283" dirty="0"/>
              <a:t> et codes scolarités / restructuration des services administratifs impactés / vote charte doctorat par les instances</a:t>
            </a:r>
          </a:p>
          <a:p>
            <a:pPr lvl="1"/>
            <a:r>
              <a:rPr lang="fr-FR" sz="1283" dirty="0"/>
              <a:t>	Informations sur la transition : soutenances / questions règlementaires …</a:t>
            </a:r>
          </a:p>
          <a:p>
            <a:pPr lvl="1"/>
            <a:r>
              <a:rPr lang="fr-FR" sz="1283" dirty="0"/>
              <a:t>Préparation et signature des conventions entre établissements</a:t>
            </a:r>
          </a:p>
          <a:p>
            <a:pPr lvl="1"/>
            <a:endParaRPr lang="fr-FR" sz="1283" dirty="0"/>
          </a:p>
          <a:p>
            <a:pPr lvl="1"/>
            <a:endParaRPr lang="fr-FR" sz="1283" dirty="0"/>
          </a:p>
          <a:p>
            <a:pPr marL="219936" indent="-219936">
              <a:buFont typeface="Arial" panose="020B0604020202020204" pitchFamily="34" charset="0"/>
              <a:buChar char="•"/>
            </a:pPr>
            <a:r>
              <a:rPr lang="fr-FR" sz="1283" b="1" u="sng" dirty="0"/>
              <a:t>Échéance 2 : </a:t>
            </a:r>
            <a:r>
              <a:rPr lang="fr-FR" sz="1283" b="1" dirty="0"/>
              <a:t>mise en place des nouvelles écoles doctorales </a:t>
            </a:r>
          </a:p>
          <a:p>
            <a:r>
              <a:rPr lang="fr-FR" sz="1283" b="1" dirty="0"/>
              <a:t>		</a:t>
            </a:r>
            <a:r>
              <a:rPr lang="fr-FR" sz="1283" dirty="0"/>
              <a:t>Lancement inscriptions/réinscriptions / Conseils ED et RI votés / élections doctorants /réunions de rentrées/ …</a:t>
            </a:r>
          </a:p>
        </p:txBody>
      </p:sp>
      <p:sp>
        <p:nvSpPr>
          <p:cNvPr id="4" name="Ellipse 3">
            <a:extLst>
              <a:ext uri="{FF2B5EF4-FFF2-40B4-BE49-F238E27FC236}">
                <a16:creationId xmlns:a16="http://schemas.microsoft.com/office/drawing/2014/main" id="{24DA9C91-0669-48AB-AB32-4D1E5E0DC421}"/>
              </a:ext>
            </a:extLst>
          </p:cNvPr>
          <p:cNvSpPr/>
          <p:nvPr/>
        </p:nvSpPr>
        <p:spPr bwMode="auto">
          <a:xfrm>
            <a:off x="3635981" y="1216329"/>
            <a:ext cx="245717" cy="251286"/>
          </a:xfrm>
          <a:prstGeom prst="ellipse">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fr-FR" sz="1155"/>
          </a:p>
        </p:txBody>
      </p:sp>
      <p:sp>
        <p:nvSpPr>
          <p:cNvPr id="32" name="Ellipse 31">
            <a:extLst>
              <a:ext uri="{FF2B5EF4-FFF2-40B4-BE49-F238E27FC236}">
                <a16:creationId xmlns:a16="http://schemas.microsoft.com/office/drawing/2014/main" id="{29F8D8EA-687C-4B7D-A28E-5D2BB5E10983}"/>
              </a:ext>
            </a:extLst>
          </p:cNvPr>
          <p:cNvSpPr/>
          <p:nvPr/>
        </p:nvSpPr>
        <p:spPr bwMode="auto">
          <a:xfrm>
            <a:off x="3635981" y="1735844"/>
            <a:ext cx="245717" cy="251286"/>
          </a:xfrm>
          <a:prstGeom prst="ellipse">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fr-FR" sz="1155"/>
          </a:p>
        </p:txBody>
      </p:sp>
      <p:sp>
        <p:nvSpPr>
          <p:cNvPr id="36" name="Ellipse 35">
            <a:extLst>
              <a:ext uri="{FF2B5EF4-FFF2-40B4-BE49-F238E27FC236}">
                <a16:creationId xmlns:a16="http://schemas.microsoft.com/office/drawing/2014/main" id="{6B27A5B0-5589-4163-A018-8BC6A13F5901}"/>
              </a:ext>
            </a:extLst>
          </p:cNvPr>
          <p:cNvSpPr/>
          <p:nvPr/>
        </p:nvSpPr>
        <p:spPr bwMode="auto">
          <a:xfrm>
            <a:off x="3661087" y="2376342"/>
            <a:ext cx="245717" cy="1062318"/>
          </a:xfrm>
          <a:prstGeom prst="ellipse">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fr-FR" sz="1155"/>
          </a:p>
        </p:txBody>
      </p:sp>
      <p:sp>
        <p:nvSpPr>
          <p:cNvPr id="6" name="ZoneTexte 5">
            <a:extLst>
              <a:ext uri="{FF2B5EF4-FFF2-40B4-BE49-F238E27FC236}">
                <a16:creationId xmlns:a16="http://schemas.microsoft.com/office/drawing/2014/main" id="{DCBA9FE1-5ED6-4262-819B-7D310C704F43}"/>
              </a:ext>
            </a:extLst>
          </p:cNvPr>
          <p:cNvSpPr txBox="1"/>
          <p:nvPr/>
        </p:nvSpPr>
        <p:spPr>
          <a:xfrm>
            <a:off x="2045104" y="1217627"/>
            <a:ext cx="1615983" cy="270074"/>
          </a:xfrm>
          <a:prstGeom prst="rect">
            <a:avLst/>
          </a:prstGeom>
          <a:noFill/>
        </p:spPr>
        <p:txBody>
          <a:bodyPr wrap="square" rtlCol="0">
            <a:spAutoFit/>
          </a:bodyPr>
          <a:lstStyle/>
          <a:p>
            <a:r>
              <a:rPr lang="fr-FR" sz="1155" dirty="0"/>
              <a:t>Juillet / décembre 2025</a:t>
            </a:r>
          </a:p>
        </p:txBody>
      </p:sp>
      <p:sp>
        <p:nvSpPr>
          <p:cNvPr id="37" name="ZoneTexte 36">
            <a:extLst>
              <a:ext uri="{FF2B5EF4-FFF2-40B4-BE49-F238E27FC236}">
                <a16:creationId xmlns:a16="http://schemas.microsoft.com/office/drawing/2014/main" id="{3AEA554F-4C34-40F9-9472-2E7779595E25}"/>
              </a:ext>
            </a:extLst>
          </p:cNvPr>
          <p:cNvSpPr txBox="1"/>
          <p:nvPr/>
        </p:nvSpPr>
        <p:spPr bwMode="auto">
          <a:xfrm>
            <a:off x="2206003" y="1750231"/>
            <a:ext cx="1357839" cy="270074"/>
          </a:xfrm>
          <a:prstGeom prst="rect">
            <a:avLst/>
          </a:prstGeom>
          <a:noFill/>
        </p:spPr>
        <p:txBody>
          <a:bodyPr wrap="square" rtlCol="0">
            <a:spAutoFit/>
          </a:bodyPr>
          <a:lstStyle/>
          <a:p>
            <a:pPr algn="r"/>
            <a:r>
              <a:rPr lang="fr-FR" sz="1155" b="1" dirty="0"/>
              <a:t>Dépôt juin 2026</a:t>
            </a:r>
          </a:p>
        </p:txBody>
      </p:sp>
      <p:sp>
        <p:nvSpPr>
          <p:cNvPr id="38" name="ZoneTexte 37">
            <a:extLst>
              <a:ext uri="{FF2B5EF4-FFF2-40B4-BE49-F238E27FC236}">
                <a16:creationId xmlns:a16="http://schemas.microsoft.com/office/drawing/2014/main" id="{A1DC28D3-4A1C-4BBA-AB90-16833271D1DA}"/>
              </a:ext>
            </a:extLst>
          </p:cNvPr>
          <p:cNvSpPr txBox="1"/>
          <p:nvPr/>
        </p:nvSpPr>
        <p:spPr bwMode="auto">
          <a:xfrm>
            <a:off x="1995390" y="2817563"/>
            <a:ext cx="1615983" cy="447815"/>
          </a:xfrm>
          <a:prstGeom prst="rect">
            <a:avLst/>
          </a:prstGeom>
          <a:noFill/>
        </p:spPr>
        <p:txBody>
          <a:bodyPr wrap="square" rtlCol="0">
            <a:spAutoFit/>
          </a:bodyPr>
          <a:lstStyle/>
          <a:p>
            <a:r>
              <a:rPr lang="fr-FR" sz="1155" dirty="0"/>
              <a:t>Juillet 2026 – Aout 2027</a:t>
            </a:r>
          </a:p>
        </p:txBody>
      </p:sp>
      <p:sp>
        <p:nvSpPr>
          <p:cNvPr id="41" name="Ellipse 40">
            <a:extLst>
              <a:ext uri="{FF2B5EF4-FFF2-40B4-BE49-F238E27FC236}">
                <a16:creationId xmlns:a16="http://schemas.microsoft.com/office/drawing/2014/main" id="{009B7954-641E-430B-B0D2-319EB70C26C4}"/>
              </a:ext>
            </a:extLst>
          </p:cNvPr>
          <p:cNvSpPr/>
          <p:nvPr/>
        </p:nvSpPr>
        <p:spPr bwMode="auto">
          <a:xfrm>
            <a:off x="3661087" y="3545965"/>
            <a:ext cx="245717" cy="1146343"/>
          </a:xfrm>
          <a:prstGeom prst="ellipse">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fr-FR" sz="1155"/>
          </a:p>
        </p:txBody>
      </p:sp>
      <p:sp>
        <p:nvSpPr>
          <p:cNvPr id="42" name="ZoneTexte 41">
            <a:extLst>
              <a:ext uri="{FF2B5EF4-FFF2-40B4-BE49-F238E27FC236}">
                <a16:creationId xmlns:a16="http://schemas.microsoft.com/office/drawing/2014/main" id="{4B4BF0FF-4305-40F5-A1D6-1422F8C58346}"/>
              </a:ext>
            </a:extLst>
          </p:cNvPr>
          <p:cNvSpPr txBox="1"/>
          <p:nvPr/>
        </p:nvSpPr>
        <p:spPr bwMode="auto">
          <a:xfrm>
            <a:off x="1721928" y="4055642"/>
            <a:ext cx="1973752" cy="270074"/>
          </a:xfrm>
          <a:prstGeom prst="rect">
            <a:avLst/>
          </a:prstGeom>
          <a:noFill/>
        </p:spPr>
        <p:txBody>
          <a:bodyPr wrap="square" rtlCol="0">
            <a:spAutoFit/>
          </a:bodyPr>
          <a:lstStyle/>
          <a:p>
            <a:r>
              <a:rPr lang="fr-FR" sz="1155" dirty="0"/>
              <a:t>Septembre 2027 – Aout 2028</a:t>
            </a:r>
          </a:p>
        </p:txBody>
      </p:sp>
      <p:sp>
        <p:nvSpPr>
          <p:cNvPr id="43" name="Ellipse 42">
            <a:extLst>
              <a:ext uri="{FF2B5EF4-FFF2-40B4-BE49-F238E27FC236}">
                <a16:creationId xmlns:a16="http://schemas.microsoft.com/office/drawing/2014/main" id="{38B9DD34-E2EF-4278-9935-EE4E94FE4D65}"/>
              </a:ext>
            </a:extLst>
          </p:cNvPr>
          <p:cNvSpPr/>
          <p:nvPr/>
        </p:nvSpPr>
        <p:spPr bwMode="auto">
          <a:xfrm>
            <a:off x="3651339" y="5085438"/>
            <a:ext cx="245715" cy="251922"/>
          </a:xfrm>
          <a:prstGeom prst="ellipse">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fr-FR" sz="1155"/>
          </a:p>
        </p:txBody>
      </p:sp>
      <p:sp>
        <p:nvSpPr>
          <p:cNvPr id="44" name="ZoneTexte 43">
            <a:extLst>
              <a:ext uri="{FF2B5EF4-FFF2-40B4-BE49-F238E27FC236}">
                <a16:creationId xmlns:a16="http://schemas.microsoft.com/office/drawing/2014/main" id="{A2E2837A-CFF2-4E0F-AFBF-75DD5F0A2068}"/>
              </a:ext>
            </a:extLst>
          </p:cNvPr>
          <p:cNvSpPr txBox="1"/>
          <p:nvPr/>
        </p:nvSpPr>
        <p:spPr bwMode="auto">
          <a:xfrm>
            <a:off x="2397312" y="5100206"/>
            <a:ext cx="1357839" cy="270074"/>
          </a:xfrm>
          <a:prstGeom prst="rect">
            <a:avLst/>
          </a:prstGeom>
          <a:noFill/>
        </p:spPr>
        <p:txBody>
          <a:bodyPr wrap="square" rtlCol="0">
            <a:spAutoFit/>
          </a:bodyPr>
          <a:lstStyle/>
          <a:p>
            <a:r>
              <a:rPr lang="fr-FR" sz="1155" b="1" dirty="0"/>
              <a:t>Septembre 2028</a:t>
            </a:r>
          </a:p>
        </p:txBody>
      </p:sp>
      <p:cxnSp>
        <p:nvCxnSpPr>
          <p:cNvPr id="8" name="Connecteur droit avec flèche 7">
            <a:extLst>
              <a:ext uri="{FF2B5EF4-FFF2-40B4-BE49-F238E27FC236}">
                <a16:creationId xmlns:a16="http://schemas.microsoft.com/office/drawing/2014/main" id="{32B6AC16-4DA9-48BC-92EF-2B88BC31BE55}"/>
              </a:ext>
            </a:extLst>
          </p:cNvPr>
          <p:cNvCxnSpPr>
            <a:cxnSpLocks/>
          </p:cNvCxnSpPr>
          <p:nvPr/>
        </p:nvCxnSpPr>
        <p:spPr>
          <a:xfrm>
            <a:off x="3755151" y="981049"/>
            <a:ext cx="0" cy="4728927"/>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297244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7FFD1A5-59AC-B65B-E937-897FC143A4A5}"/>
              </a:ext>
            </a:extLst>
          </p:cNvPr>
          <p:cNvSpPr>
            <a:spLocks noGrp="1"/>
          </p:cNvSpPr>
          <p:nvPr>
            <p:ph type="title"/>
          </p:nvPr>
        </p:nvSpPr>
        <p:spPr/>
        <p:txBody>
          <a:bodyPr/>
          <a:lstStyle/>
          <a:p>
            <a:r>
              <a:rPr lang="fr-FR" dirty="0"/>
              <a:t>Prochain conseil</a:t>
            </a:r>
          </a:p>
        </p:txBody>
      </p:sp>
      <p:sp>
        <p:nvSpPr>
          <p:cNvPr id="3" name="Espace réservé du contenu 2">
            <a:extLst>
              <a:ext uri="{FF2B5EF4-FFF2-40B4-BE49-F238E27FC236}">
                <a16:creationId xmlns:a16="http://schemas.microsoft.com/office/drawing/2014/main" id="{60A480C1-C8D4-BACA-788D-464110C97884}"/>
              </a:ext>
            </a:extLst>
          </p:cNvPr>
          <p:cNvSpPr>
            <a:spLocks noGrp="1"/>
          </p:cNvSpPr>
          <p:nvPr>
            <p:ph idx="1"/>
          </p:nvPr>
        </p:nvSpPr>
        <p:spPr/>
        <p:txBody>
          <a:bodyPr>
            <a:normAutofit/>
          </a:bodyPr>
          <a:lstStyle/>
          <a:p>
            <a:pPr marL="457200" marR="3810" algn="just"/>
            <a:r>
              <a:rPr lang="fr-FR" sz="2400" dirty="0">
                <a:solidFill>
                  <a:srgbClr val="000000"/>
                </a:solidFill>
                <a:effectLst/>
                <a:latin typeface="Source Sans Pro" panose="020B0503030403020204" pitchFamily="34" charset="0"/>
                <a:ea typeface="Calibri" panose="020F0502020204030204" pitchFamily="34" charset="0"/>
                <a:cs typeface="Times New Roman" panose="02020603050405020304" pitchFamily="18" charset="0"/>
              </a:rPr>
              <a:t>Lundi 13/10/2025, Nantes</a:t>
            </a:r>
          </a:p>
          <a:p>
            <a:pPr marL="457200" marR="3810" algn="just"/>
            <a:r>
              <a:rPr lang="fr-FR" sz="2400" dirty="0">
                <a:solidFill>
                  <a:srgbClr val="000000"/>
                </a:solidFill>
                <a:latin typeface="Source Sans Pro" panose="020B0503030403020204" pitchFamily="34" charset="0"/>
                <a:ea typeface="Calibri" panose="020F0502020204030204" pitchFamily="34" charset="0"/>
                <a:cs typeface="Times New Roman" panose="02020603050405020304" pitchFamily="18" charset="0"/>
              </a:rPr>
              <a:t>Lundi 12/01/2026, Visio</a:t>
            </a:r>
          </a:p>
          <a:p>
            <a:pPr marL="457200" marR="3810" algn="just"/>
            <a:r>
              <a:rPr lang="fr-FR" sz="2400" dirty="0">
                <a:solidFill>
                  <a:srgbClr val="000000"/>
                </a:solidFill>
                <a:effectLst/>
                <a:latin typeface="Source Sans Pro" panose="020B0503030403020204" pitchFamily="34" charset="0"/>
                <a:ea typeface="Calibri" panose="020F0502020204030204" pitchFamily="34" charset="0"/>
                <a:cs typeface="Times New Roman" panose="02020603050405020304" pitchFamily="18" charset="0"/>
              </a:rPr>
              <a:t>Lundi 16/03/2026, Visio</a:t>
            </a:r>
          </a:p>
          <a:p>
            <a:pPr marL="457200" marR="3810" algn="just"/>
            <a:r>
              <a:rPr lang="fr-FR" sz="2400" dirty="0">
                <a:solidFill>
                  <a:srgbClr val="000000"/>
                </a:solidFill>
                <a:latin typeface="Source Sans Pro" panose="020B0503030403020204" pitchFamily="34" charset="0"/>
                <a:ea typeface="Calibri" panose="020F0502020204030204" pitchFamily="34" charset="0"/>
                <a:cs typeface="Times New Roman" panose="02020603050405020304" pitchFamily="18" charset="0"/>
              </a:rPr>
              <a:t>Mercredi 1/07/2026, Angers</a:t>
            </a:r>
            <a:endParaRPr lang="fr-FR" sz="2400" dirty="0">
              <a:solidFill>
                <a:srgbClr val="000000"/>
              </a:solidFill>
              <a:effectLst/>
              <a:latin typeface="Source Sans Pro" panose="020B0503030403020204" pitchFamily="34" charset="0"/>
              <a:ea typeface="Calibri" panose="020F0502020204030204" pitchFamily="34" charset="0"/>
              <a:cs typeface="Times New Roman" panose="02020603050405020304" pitchFamily="18" charset="0"/>
            </a:endParaRPr>
          </a:p>
          <a:p>
            <a:pPr marL="457200" marR="3810" algn="just"/>
            <a:endParaRPr lang="fr-FR" sz="2400" dirty="0">
              <a:solidFill>
                <a:srgbClr val="000000"/>
              </a:solidFill>
              <a:effectLst/>
              <a:latin typeface="Helvetica" pitchFamily="2" charset="0"/>
              <a:ea typeface="ヒラギノ角ゴ Pro W3"/>
              <a:cs typeface="Arial" panose="020B0604020202020204" pitchFamily="34" charset="0"/>
            </a:endParaRPr>
          </a:p>
          <a:p>
            <a:endParaRPr lang="fr-FR" sz="2400" dirty="0"/>
          </a:p>
        </p:txBody>
      </p:sp>
    </p:spTree>
    <p:extLst>
      <p:ext uri="{BB962C8B-B14F-4D97-AF65-F5344CB8AC3E}">
        <p14:creationId xmlns:p14="http://schemas.microsoft.com/office/powerpoint/2010/main" val="21076002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D60268-450C-4F20-58F1-283EFAA99B76}"/>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41DE5DCE-AC20-EE40-E779-2E74A7BBCB04}"/>
              </a:ext>
            </a:extLst>
          </p:cNvPr>
          <p:cNvSpPr>
            <a:spLocks noGrp="1"/>
          </p:cNvSpPr>
          <p:nvPr>
            <p:ph type="title"/>
          </p:nvPr>
        </p:nvSpPr>
        <p:spPr/>
        <p:txBody>
          <a:bodyPr/>
          <a:lstStyle/>
          <a:p>
            <a:r>
              <a:rPr lang="fr-FR" dirty="0"/>
              <a:t>Ordre du jour</a:t>
            </a:r>
          </a:p>
        </p:txBody>
      </p:sp>
      <p:sp>
        <p:nvSpPr>
          <p:cNvPr id="3" name="Espace réservé du contenu 2">
            <a:extLst>
              <a:ext uri="{FF2B5EF4-FFF2-40B4-BE49-F238E27FC236}">
                <a16:creationId xmlns:a16="http://schemas.microsoft.com/office/drawing/2014/main" id="{06C62531-8294-814A-09C1-1C0962A2625B}"/>
              </a:ext>
            </a:extLst>
          </p:cNvPr>
          <p:cNvSpPr>
            <a:spLocks noGrp="1"/>
          </p:cNvSpPr>
          <p:nvPr>
            <p:ph idx="1"/>
          </p:nvPr>
        </p:nvSpPr>
        <p:spPr/>
        <p:txBody>
          <a:bodyPr>
            <a:normAutofit/>
          </a:bodyPr>
          <a:lstStyle/>
          <a:p>
            <a:r>
              <a:rPr lang="fr-FR" dirty="0">
                <a:solidFill>
                  <a:srgbClr val="0070C0"/>
                </a:solidFill>
              </a:rPr>
              <a:t>Composition du conseil</a:t>
            </a:r>
          </a:p>
          <a:p>
            <a:r>
              <a:rPr lang="fr-FR" dirty="0"/>
              <a:t>Procédure de sélection 2025 : méthodologie et résultats</a:t>
            </a:r>
          </a:p>
          <a:p>
            <a:r>
              <a:rPr lang="fr-FR" dirty="0"/>
              <a:t>Les JS 2025</a:t>
            </a:r>
          </a:p>
          <a:p>
            <a:r>
              <a:rPr lang="fr-FR" dirty="0"/>
              <a:t>Formation en bio-analyse : refonte de l’offre</a:t>
            </a:r>
          </a:p>
          <a:p>
            <a:r>
              <a:rPr lang="fr-FR" dirty="0"/>
              <a:t>AO mobilité</a:t>
            </a:r>
          </a:p>
          <a:p>
            <a:r>
              <a:rPr lang="fr-FR" dirty="0"/>
              <a:t>Le futur des ED à NU</a:t>
            </a:r>
          </a:p>
          <a:p>
            <a:r>
              <a:rPr lang="fr-FR" dirty="0"/>
              <a:t>Prochains conseils</a:t>
            </a:r>
          </a:p>
          <a:p>
            <a:endParaRPr lang="fr-FR" dirty="0"/>
          </a:p>
        </p:txBody>
      </p:sp>
      <p:pic>
        <p:nvPicPr>
          <p:cNvPr id="4" name="Image 3">
            <a:extLst>
              <a:ext uri="{FF2B5EF4-FFF2-40B4-BE49-F238E27FC236}">
                <a16:creationId xmlns:a16="http://schemas.microsoft.com/office/drawing/2014/main" id="{1DE40AA9-7CC4-F707-B86B-42B8FA1D98EC}"/>
              </a:ext>
            </a:extLst>
          </p:cNvPr>
          <p:cNvPicPr>
            <a:picLocks noChangeAspect="1"/>
          </p:cNvPicPr>
          <p:nvPr/>
        </p:nvPicPr>
        <p:blipFill>
          <a:blip r:embed="rId2"/>
          <a:stretch>
            <a:fillRect/>
          </a:stretch>
        </p:blipFill>
        <p:spPr>
          <a:xfrm>
            <a:off x="0" y="6165215"/>
            <a:ext cx="1655698" cy="655320"/>
          </a:xfrm>
          <a:prstGeom prst="rect">
            <a:avLst/>
          </a:prstGeom>
        </p:spPr>
      </p:pic>
    </p:spTree>
    <p:extLst>
      <p:ext uri="{BB962C8B-B14F-4D97-AF65-F5344CB8AC3E}">
        <p14:creationId xmlns:p14="http://schemas.microsoft.com/office/powerpoint/2010/main" val="1337709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7B9A724-1A17-7A7E-652B-91F62D561232}"/>
              </a:ext>
            </a:extLst>
          </p:cNvPr>
          <p:cNvSpPr>
            <a:spLocks noGrp="1"/>
          </p:cNvSpPr>
          <p:nvPr>
            <p:ph type="title"/>
          </p:nvPr>
        </p:nvSpPr>
        <p:spPr/>
        <p:txBody>
          <a:bodyPr/>
          <a:lstStyle/>
          <a:p>
            <a:r>
              <a:rPr lang="fr-FR" dirty="0"/>
              <a:t>Composition du conseil changement</a:t>
            </a:r>
          </a:p>
        </p:txBody>
      </p:sp>
      <p:sp>
        <p:nvSpPr>
          <p:cNvPr id="3" name="Espace réservé du contenu 2">
            <a:extLst>
              <a:ext uri="{FF2B5EF4-FFF2-40B4-BE49-F238E27FC236}">
                <a16:creationId xmlns:a16="http://schemas.microsoft.com/office/drawing/2014/main" id="{0AB4DDEF-E99D-5750-41AC-D51137BC6326}"/>
              </a:ext>
            </a:extLst>
          </p:cNvPr>
          <p:cNvSpPr>
            <a:spLocks noGrp="1"/>
          </p:cNvSpPr>
          <p:nvPr>
            <p:ph idx="1"/>
          </p:nvPr>
        </p:nvSpPr>
        <p:spPr/>
        <p:txBody>
          <a:bodyPr/>
          <a:lstStyle/>
          <a:p>
            <a:r>
              <a:rPr lang="fr-FR" dirty="0"/>
              <a:t>Emmanuelle </a:t>
            </a:r>
            <a:r>
              <a:rPr lang="fr-FR" dirty="0" err="1"/>
              <a:t>Chevassus</a:t>
            </a:r>
            <a:r>
              <a:rPr lang="fr-FR" dirty="0"/>
              <a:t> ne peut plus être membre extérieur</a:t>
            </a:r>
          </a:p>
          <a:p>
            <a:r>
              <a:rPr lang="fr-FR" dirty="0"/>
              <a:t>Proposition du bureau</a:t>
            </a:r>
          </a:p>
        </p:txBody>
      </p:sp>
    </p:spTree>
    <p:extLst>
      <p:ext uri="{BB962C8B-B14F-4D97-AF65-F5344CB8AC3E}">
        <p14:creationId xmlns:p14="http://schemas.microsoft.com/office/powerpoint/2010/main" val="8744640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A9FAD0E-9A18-949A-5659-C51A1B28EEEB}"/>
              </a:ext>
            </a:extLst>
          </p:cNvPr>
          <p:cNvSpPr>
            <a:spLocks noGrp="1"/>
          </p:cNvSpPr>
          <p:nvPr>
            <p:ph type="title"/>
          </p:nvPr>
        </p:nvSpPr>
        <p:spPr/>
        <p:txBody>
          <a:bodyPr/>
          <a:lstStyle/>
          <a:p>
            <a:r>
              <a:rPr lang="fr-FR" dirty="0"/>
              <a:t>Ordre du jour</a:t>
            </a:r>
          </a:p>
        </p:txBody>
      </p:sp>
      <p:sp>
        <p:nvSpPr>
          <p:cNvPr id="3" name="Espace réservé du contenu 2">
            <a:extLst>
              <a:ext uri="{FF2B5EF4-FFF2-40B4-BE49-F238E27FC236}">
                <a16:creationId xmlns:a16="http://schemas.microsoft.com/office/drawing/2014/main" id="{86D750CC-E188-A715-7A05-6C21C1D9BAB0}"/>
              </a:ext>
            </a:extLst>
          </p:cNvPr>
          <p:cNvSpPr>
            <a:spLocks noGrp="1"/>
          </p:cNvSpPr>
          <p:nvPr>
            <p:ph idx="1"/>
          </p:nvPr>
        </p:nvSpPr>
        <p:spPr/>
        <p:txBody>
          <a:bodyPr>
            <a:normAutofit/>
          </a:bodyPr>
          <a:lstStyle/>
          <a:p>
            <a:r>
              <a:rPr lang="fr-FR" dirty="0"/>
              <a:t>Composition du conseil</a:t>
            </a:r>
          </a:p>
          <a:p>
            <a:r>
              <a:rPr lang="fr-FR" dirty="0">
                <a:solidFill>
                  <a:srgbClr val="0070C0"/>
                </a:solidFill>
              </a:rPr>
              <a:t>Procédure de sélection 2025 : méthodologie et résultats</a:t>
            </a:r>
          </a:p>
          <a:p>
            <a:r>
              <a:rPr lang="fr-FR" dirty="0"/>
              <a:t>Les JS 2025</a:t>
            </a:r>
          </a:p>
          <a:p>
            <a:r>
              <a:rPr lang="fr-FR" dirty="0"/>
              <a:t>Formation en bio-analyse : refonte de l’offre</a:t>
            </a:r>
          </a:p>
          <a:p>
            <a:r>
              <a:rPr lang="fr-FR" dirty="0"/>
              <a:t>AO mobilité</a:t>
            </a:r>
          </a:p>
          <a:p>
            <a:r>
              <a:rPr lang="fr-FR" dirty="0"/>
              <a:t>Le futur des ED à NU</a:t>
            </a:r>
          </a:p>
          <a:p>
            <a:r>
              <a:rPr lang="fr-FR" dirty="0"/>
              <a:t>Prochains conseils</a:t>
            </a:r>
          </a:p>
          <a:p>
            <a:endParaRPr lang="fr-FR" dirty="0"/>
          </a:p>
        </p:txBody>
      </p:sp>
      <p:pic>
        <p:nvPicPr>
          <p:cNvPr id="4" name="Image 3">
            <a:extLst>
              <a:ext uri="{FF2B5EF4-FFF2-40B4-BE49-F238E27FC236}">
                <a16:creationId xmlns:a16="http://schemas.microsoft.com/office/drawing/2014/main" id="{4E54016D-AF76-4B09-BC17-280C6057963E}"/>
              </a:ext>
            </a:extLst>
          </p:cNvPr>
          <p:cNvPicPr>
            <a:picLocks noChangeAspect="1"/>
          </p:cNvPicPr>
          <p:nvPr/>
        </p:nvPicPr>
        <p:blipFill>
          <a:blip r:embed="rId2"/>
          <a:stretch>
            <a:fillRect/>
          </a:stretch>
        </p:blipFill>
        <p:spPr>
          <a:xfrm>
            <a:off x="0" y="6165215"/>
            <a:ext cx="1655698" cy="655320"/>
          </a:xfrm>
          <a:prstGeom prst="rect">
            <a:avLst/>
          </a:prstGeom>
        </p:spPr>
      </p:pic>
    </p:spTree>
    <p:extLst>
      <p:ext uri="{BB962C8B-B14F-4D97-AF65-F5344CB8AC3E}">
        <p14:creationId xmlns:p14="http://schemas.microsoft.com/office/powerpoint/2010/main" val="14303527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D4F4D54-20B7-367B-E16C-137B168950DA}"/>
              </a:ext>
            </a:extLst>
          </p:cNvPr>
          <p:cNvSpPr txBox="1"/>
          <p:nvPr/>
        </p:nvSpPr>
        <p:spPr>
          <a:xfrm>
            <a:off x="21770" y="58846"/>
            <a:ext cx="12170230" cy="6740307"/>
          </a:xfrm>
          <a:prstGeom prst="rect">
            <a:avLst/>
          </a:prstGeom>
          <a:noFill/>
        </p:spPr>
        <p:txBody>
          <a:bodyPr wrap="square" rtlCol="0">
            <a:spAutoFit/>
          </a:bodyPr>
          <a:lstStyle/>
          <a:p>
            <a:pPr algn="just"/>
            <a:r>
              <a:rPr lang="fr-FR" sz="16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CR: Méthodologie suivie pour l’évaluation des candidatures reçues par les deux sites</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fr-FR" sz="1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fr-FR" sz="1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fr-FR" sz="1600" dirty="0">
                <a:effectLst/>
                <a:latin typeface="Arial" panose="020B0604020202020204" pitchFamily="34" charset="0"/>
                <a:ea typeface="Calibri" panose="020F0502020204030204" pitchFamily="34" charset="0"/>
                <a:cs typeface="Times New Roman" panose="02020603050405020304" pitchFamily="18" charset="0"/>
              </a:rPr>
              <a:t>Celle-ci a été mise en œuvre de manière collégiale et équitable, afin de garantir une appréciation juste et cohérente de l’ensemble des dossiers.</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fr-FR" sz="1600" dirty="0">
                <a:effectLst/>
                <a:latin typeface="Arial" panose="020B0604020202020204" pitchFamily="34" charset="0"/>
                <a:ea typeface="Calibri" panose="020F0502020204030204" pitchFamily="34" charset="0"/>
                <a:cs typeface="Times New Roman" panose="02020603050405020304" pitchFamily="18" charset="0"/>
              </a:rPr>
              <a:t> </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fr-FR" sz="1600" dirty="0">
                <a:effectLst/>
                <a:latin typeface="Arial" panose="020B0604020202020204" pitchFamily="34" charset="0"/>
                <a:ea typeface="Calibri" panose="020F0502020204030204" pitchFamily="34" charset="0"/>
                <a:cs typeface="Times New Roman" panose="02020603050405020304" pitchFamily="18" charset="0"/>
              </a:rPr>
              <a:t>Chaque dossier a été évalué indépendamment par deux rapporteurs/</a:t>
            </a:r>
            <a:r>
              <a:rPr lang="fr-FR" sz="1600" dirty="0" err="1">
                <a:effectLst/>
                <a:latin typeface="Arial" panose="020B0604020202020204" pitchFamily="34" charset="0"/>
                <a:ea typeface="Calibri" panose="020F0502020204030204" pitchFamily="34" charset="0"/>
                <a:cs typeface="Times New Roman" panose="02020603050405020304" pitchFamily="18" charset="0"/>
              </a:rPr>
              <a:t>trices</a:t>
            </a:r>
            <a:r>
              <a:rPr lang="fr-FR" sz="1600" dirty="0">
                <a:effectLst/>
                <a:latin typeface="Arial" panose="020B0604020202020204" pitchFamily="34" charset="0"/>
                <a:ea typeface="Calibri" panose="020F0502020204030204" pitchFamily="34" charset="0"/>
                <a:cs typeface="Times New Roman" panose="02020603050405020304" pitchFamily="18" charset="0"/>
              </a:rPr>
              <a:t> internes (par site), selon le critère du parcours académique du/de la </a:t>
            </a:r>
            <a:r>
              <a:rPr lang="fr-FR" sz="1600" dirty="0" err="1">
                <a:effectLst/>
                <a:latin typeface="Arial" panose="020B0604020202020204" pitchFamily="34" charset="0"/>
                <a:ea typeface="Calibri" panose="020F0502020204030204" pitchFamily="34" charset="0"/>
                <a:cs typeface="Times New Roman" panose="02020603050405020304" pitchFamily="18" charset="0"/>
              </a:rPr>
              <a:t>candidat·e</a:t>
            </a:r>
            <a:r>
              <a:rPr lang="fr-FR" sz="1600" dirty="0">
                <a:effectLst/>
                <a:latin typeface="Arial" panose="020B0604020202020204" pitchFamily="34" charset="0"/>
                <a:ea typeface="Calibri" panose="020F0502020204030204" pitchFamily="34" charset="0"/>
                <a:cs typeface="Times New Roman" panose="02020603050405020304" pitchFamily="18" charset="0"/>
              </a:rPr>
              <a:t> : notes obtenues, classement éventuel, régularité et cohérence du parcours, nature du cursus, avec une attention particulière portée au M1 et aux deux semestres de M2.</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fr-FR" sz="1600" dirty="0">
                <a:effectLst/>
                <a:latin typeface="Arial" panose="020B0604020202020204" pitchFamily="34" charset="0"/>
                <a:ea typeface="Calibri" panose="020F0502020204030204" pitchFamily="34" charset="0"/>
                <a:cs typeface="Times New Roman" panose="02020603050405020304" pitchFamily="18" charset="0"/>
              </a:rPr>
              <a:t>NB : le projet proposé et l’unité de rattachement n’ont en aucun cas été un critère d’évaluation à ce stade. Il n’existe aucun quota par unité ou parcours master.</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fr-FR" sz="1600" dirty="0">
                <a:effectLst/>
                <a:latin typeface="Arial" panose="020B0604020202020204" pitchFamily="34" charset="0"/>
                <a:ea typeface="Calibri" panose="020F0502020204030204" pitchFamily="34" charset="0"/>
                <a:cs typeface="Times New Roman" panose="02020603050405020304" pitchFamily="18" charset="0"/>
              </a:rPr>
              <a:t> </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fr-FR" sz="1600" dirty="0">
                <a:effectLst/>
                <a:latin typeface="Arial" panose="020B0604020202020204" pitchFamily="34" charset="0"/>
                <a:ea typeface="Calibri" panose="020F0502020204030204" pitchFamily="34" charset="0"/>
                <a:cs typeface="Times New Roman" panose="02020603050405020304" pitchFamily="18" charset="0"/>
              </a:rPr>
              <a:t>Les rapporteurs/</a:t>
            </a:r>
            <a:r>
              <a:rPr lang="fr-FR" sz="1600" dirty="0" err="1">
                <a:effectLst/>
                <a:latin typeface="Arial" panose="020B0604020202020204" pitchFamily="34" charset="0"/>
                <a:ea typeface="Calibri" panose="020F0502020204030204" pitchFamily="34" charset="0"/>
                <a:cs typeface="Times New Roman" panose="02020603050405020304" pitchFamily="18" charset="0"/>
              </a:rPr>
              <a:t>trices</a:t>
            </a:r>
            <a:r>
              <a:rPr lang="fr-FR" sz="1600" dirty="0">
                <a:effectLst/>
                <a:latin typeface="Arial" panose="020B0604020202020204" pitchFamily="34" charset="0"/>
                <a:ea typeface="Calibri" panose="020F0502020204030204" pitchFamily="34" charset="0"/>
                <a:cs typeface="Times New Roman" panose="02020603050405020304" pitchFamily="18" charset="0"/>
              </a:rPr>
              <a:t> ont attribué une notation individuelle parmi trois niveaux (A, B, et C) en se fondant exclusivement sur les critères académiques.</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fr-FR" sz="1600" dirty="0">
                <a:effectLst/>
                <a:latin typeface="Arial" panose="020B0604020202020204" pitchFamily="34" charset="0"/>
                <a:ea typeface="Calibri" panose="020F0502020204030204" pitchFamily="34" charset="0"/>
                <a:cs typeface="Times New Roman" panose="02020603050405020304" pitchFamily="18" charset="0"/>
              </a:rPr>
              <a:t> </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fr-FR" sz="1600" dirty="0">
                <a:effectLst/>
                <a:latin typeface="Arial" panose="020B0604020202020204" pitchFamily="34" charset="0"/>
                <a:ea typeface="Calibri" panose="020F0502020204030204" pitchFamily="34" charset="0"/>
                <a:cs typeface="Times New Roman" panose="02020603050405020304" pitchFamily="18" charset="0"/>
              </a:rPr>
              <a:t>L’ensemble des évaluations a ensuite fait l’objet d’un travail de discussion collégiale et transparente, réalisé au sein de la commission recherche. Les dossiers ont été regroupés par combinaison de notes (AA, AB, BB, BC, CC, AC), permettant une comparaison fine entre profils et une harmonisation des appréciations à l’échelle du panel.</a:t>
            </a:r>
            <a:r>
              <a:rPr lang="en-GB" sz="1600" dirty="0">
                <a:latin typeface="Calibri" panose="020F0502020204030204" pitchFamily="34" charset="0"/>
                <a:ea typeface="Calibri" panose="020F0502020204030204" pitchFamily="34" charset="0"/>
                <a:cs typeface="Times New Roman" panose="02020603050405020304" pitchFamily="18" charset="0"/>
              </a:rPr>
              <a:t> </a:t>
            </a:r>
            <a:r>
              <a:rPr lang="fr-FR" sz="1600" dirty="0">
                <a:effectLst/>
                <a:latin typeface="Arial" panose="020B0604020202020204" pitchFamily="34" charset="0"/>
                <a:ea typeface="Calibri" panose="020F0502020204030204" pitchFamily="34" charset="0"/>
                <a:cs typeface="Times New Roman" panose="02020603050405020304" pitchFamily="18" charset="0"/>
              </a:rPr>
              <a:t>Cette mise en commun a permis d’affiner les notations en cas d’écarts d’appréciation et de garantir une équité de traitement entre dossiers.</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fr-FR" sz="1600" dirty="0">
                <a:effectLst/>
                <a:latin typeface="Arial" panose="020B0604020202020204" pitchFamily="34" charset="0"/>
                <a:ea typeface="Calibri" panose="020F0502020204030204" pitchFamily="34" charset="0"/>
                <a:cs typeface="Times New Roman" panose="02020603050405020304" pitchFamily="18" charset="0"/>
              </a:rPr>
              <a:t> </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fr-FR" sz="1600" dirty="0">
                <a:effectLst/>
                <a:latin typeface="Arial" panose="020B0604020202020204" pitchFamily="34" charset="0"/>
                <a:ea typeface="Calibri" panose="020F0502020204030204" pitchFamily="34" charset="0"/>
                <a:cs typeface="Times New Roman" panose="02020603050405020304" pitchFamily="18" charset="0"/>
              </a:rPr>
              <a:t>Ceci a permis d’aboutir à une liste finale structurée de la manière suivante :</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buFont typeface="Arial" panose="020B0604020202020204" pitchFamily="34" charset="0"/>
              <a:buChar char="-"/>
            </a:pPr>
            <a:r>
              <a:rPr lang="fr-FR" sz="1600" dirty="0">
                <a:effectLst/>
                <a:latin typeface="Arial" panose="020B0604020202020204" pitchFamily="34" charset="0"/>
                <a:ea typeface="Calibri" panose="020F0502020204030204" pitchFamily="34" charset="0"/>
                <a:cs typeface="Times New Roman" panose="02020603050405020304" pitchFamily="18" charset="0"/>
              </a:rPr>
              <a:t>dossiers retenus : répartis en trois groupes de mérite (A=8/8, AB=6/8, B=4/8),</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buFont typeface="Arial" panose="020B0604020202020204" pitchFamily="34" charset="0"/>
              <a:buChar char="-"/>
            </a:pPr>
            <a:r>
              <a:rPr lang="fr-FR" sz="1600" dirty="0">
                <a:effectLst/>
                <a:latin typeface="Arial" panose="020B0604020202020204" pitchFamily="34" charset="0"/>
                <a:ea typeface="Calibri" panose="020F0502020204030204" pitchFamily="34" charset="0"/>
                <a:cs typeface="Times New Roman" panose="02020603050405020304" pitchFamily="18" charset="0"/>
              </a:rPr>
              <a:t>dossiers non retenus : sans note ni classement final, afin de ne pas entretenir d’ambiguïté.</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pPr marL="457200" algn="just"/>
            <a:r>
              <a:rPr lang="fr-FR" sz="1600" dirty="0">
                <a:effectLst/>
                <a:latin typeface="Arial" panose="020B0604020202020204" pitchFamily="34" charset="0"/>
                <a:ea typeface="Calibri" panose="020F0502020204030204" pitchFamily="34" charset="0"/>
                <a:cs typeface="Times New Roman" panose="02020603050405020304" pitchFamily="18" charset="0"/>
              </a:rPr>
              <a:t> </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fr-FR" sz="1600" dirty="0">
                <a:effectLst/>
                <a:latin typeface="Arial" panose="020B0604020202020204" pitchFamily="34" charset="0"/>
                <a:ea typeface="Calibri" panose="020F0502020204030204" pitchFamily="34" charset="0"/>
                <a:cs typeface="Times New Roman" panose="02020603050405020304" pitchFamily="18" charset="0"/>
              </a:rPr>
              <a:t>Nous insistons sur le fait que l’ensemble du processus a été guidé par des principes de transparence, d’objectivité et d’impartialité, en évitant toute prise en compte de critères extérieurs aux qualités du dossier</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605983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585142C-D66C-6D35-CEF7-999A85BED90E}"/>
              </a:ext>
            </a:extLst>
          </p:cNvPr>
          <p:cNvSpPr txBox="1"/>
          <p:nvPr/>
        </p:nvSpPr>
        <p:spPr>
          <a:xfrm>
            <a:off x="21770" y="203530"/>
            <a:ext cx="12170230" cy="3046988"/>
          </a:xfrm>
          <a:prstGeom prst="rect">
            <a:avLst/>
          </a:prstGeom>
          <a:noFill/>
        </p:spPr>
        <p:txBody>
          <a:bodyPr wrap="square" rtlCol="0">
            <a:spAutoFit/>
          </a:bodyPr>
          <a:lstStyle/>
          <a:p>
            <a:pPr algn="just"/>
            <a:r>
              <a:rPr lang="fr-FR" sz="16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Nantes: 15 CDE fléchés par unité</a:t>
            </a:r>
          </a:p>
          <a:p>
            <a:pPr algn="just"/>
            <a:endParaRPr lang="fr-FR" sz="16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algn="just"/>
            <a:r>
              <a:rPr lang="fr-FR" sz="1600" b="1" dirty="0">
                <a:solidFill>
                  <a:srgbClr val="000000"/>
                </a:solidFill>
                <a:latin typeface="Arial" panose="020B0604020202020204" pitchFamily="34" charset="0"/>
                <a:ea typeface="Calibri" panose="020F0502020204030204" pitchFamily="34" charset="0"/>
                <a:cs typeface="Times New Roman" panose="02020603050405020304" pitchFamily="18" charset="0"/>
              </a:rPr>
              <a:t>51 dossiers évalués:  26 retenus et 24 non retenus</a:t>
            </a:r>
          </a:p>
          <a:p>
            <a:pPr algn="just"/>
            <a:endParaRPr lang="fr-FR" sz="1600" b="1" dirty="0">
              <a:solidFill>
                <a:srgbClr val="000000"/>
              </a:solidFill>
              <a:latin typeface="Arial" panose="020B0604020202020204" pitchFamily="34" charset="0"/>
              <a:ea typeface="Calibri" panose="020F0502020204030204" pitchFamily="34" charset="0"/>
              <a:cs typeface="Times New Roman" panose="02020603050405020304" pitchFamily="18" charset="0"/>
            </a:endParaRPr>
          </a:p>
          <a:p>
            <a:pPr algn="just"/>
            <a:r>
              <a:rPr lang="fr-FR" sz="1600" b="1" dirty="0">
                <a:solidFill>
                  <a:srgbClr val="000000"/>
                </a:solidFill>
                <a:latin typeface="Arial" panose="020B0604020202020204" pitchFamily="34" charset="0"/>
                <a:ea typeface="Calibri" panose="020F0502020204030204" pitchFamily="34" charset="0"/>
                <a:cs typeface="Times New Roman" panose="02020603050405020304" pitchFamily="18" charset="0"/>
              </a:rPr>
              <a:t>12 A : 8/8</a:t>
            </a:r>
          </a:p>
          <a:p>
            <a:pPr algn="just"/>
            <a:r>
              <a:rPr lang="fr-FR" sz="1600" b="1" dirty="0">
                <a:solidFill>
                  <a:srgbClr val="000000"/>
                </a:solidFill>
                <a:latin typeface="Arial" panose="020B0604020202020204" pitchFamily="34" charset="0"/>
                <a:ea typeface="Calibri" panose="020F0502020204030204" pitchFamily="34" charset="0"/>
                <a:cs typeface="Times New Roman" panose="02020603050405020304" pitchFamily="18" charset="0"/>
              </a:rPr>
              <a:t>9 A/B : 6/8</a:t>
            </a:r>
          </a:p>
          <a:p>
            <a:pPr algn="just"/>
            <a:r>
              <a:rPr lang="fr-FR" sz="1600" b="1" dirty="0">
                <a:solidFill>
                  <a:srgbClr val="000000"/>
                </a:solidFill>
                <a:latin typeface="Arial" panose="020B0604020202020204" pitchFamily="34" charset="0"/>
                <a:ea typeface="Calibri" panose="020F0502020204030204" pitchFamily="34" charset="0"/>
                <a:cs typeface="Times New Roman" panose="02020603050405020304" pitchFamily="18" charset="0"/>
              </a:rPr>
              <a:t>5 B: 4/8</a:t>
            </a:r>
          </a:p>
          <a:p>
            <a:pPr algn="just"/>
            <a:r>
              <a:rPr lang="fr-FR" sz="1600" b="1" dirty="0">
                <a:solidFill>
                  <a:srgbClr val="000000"/>
                </a:solidFill>
                <a:latin typeface="Arial" panose="020B0604020202020204" pitchFamily="34" charset="0"/>
                <a:ea typeface="Calibri" panose="020F0502020204030204" pitchFamily="34" charset="0"/>
                <a:cs typeface="Times New Roman" panose="02020603050405020304" pitchFamily="18" charset="0"/>
              </a:rPr>
              <a:t>(mais 2 désistements)</a:t>
            </a:r>
          </a:p>
          <a:p>
            <a:pPr algn="just"/>
            <a:endParaRPr lang="fr-FR" sz="1600" b="1" dirty="0">
              <a:solidFill>
                <a:srgbClr val="FF0000"/>
              </a:solidFill>
              <a:latin typeface="Arial" panose="020B0604020202020204" pitchFamily="34" charset="0"/>
              <a:ea typeface="Calibri" panose="020F0502020204030204" pitchFamily="34" charset="0"/>
              <a:cs typeface="Times New Roman" panose="02020603050405020304" pitchFamily="18" charset="0"/>
            </a:endParaRPr>
          </a:p>
          <a:p>
            <a:pPr algn="just"/>
            <a:endParaRPr lang="fr-FR" sz="1600" b="1" dirty="0">
              <a:solidFill>
                <a:srgbClr val="FF0000"/>
              </a:solidFill>
              <a:latin typeface="Arial" panose="020B0604020202020204" pitchFamily="34" charset="0"/>
              <a:ea typeface="Calibri" panose="020F0502020204030204" pitchFamily="34" charset="0"/>
              <a:cs typeface="Times New Roman" panose="02020603050405020304" pitchFamily="18" charset="0"/>
            </a:endParaRPr>
          </a:p>
          <a:p>
            <a:pPr algn="ctr"/>
            <a:r>
              <a:rPr lang="fr-FR" sz="1600" b="1" dirty="0">
                <a:solidFill>
                  <a:srgbClr val="FF0000"/>
                </a:solidFill>
                <a:latin typeface="Arial" panose="020B0604020202020204" pitchFamily="34" charset="0"/>
                <a:ea typeface="Calibri" panose="020F0502020204030204" pitchFamily="34" charset="0"/>
                <a:cs typeface="Times New Roman" panose="02020603050405020304" pitchFamily="18" charset="0"/>
              </a:rPr>
              <a:t>Aucun dossier FRM en 2025</a:t>
            </a:r>
          </a:p>
          <a:p>
            <a:pPr algn="ctr"/>
            <a:r>
              <a:rPr lang="fr-FR" sz="1600" b="1" dirty="0">
                <a:solidFill>
                  <a:srgbClr val="FF0000"/>
                </a:solidFill>
                <a:latin typeface="Arial" panose="020B0604020202020204" pitchFamily="34" charset="0"/>
                <a:ea typeface="Calibri" panose="020F0502020204030204" pitchFamily="34" charset="0"/>
                <a:cs typeface="Times New Roman" panose="02020603050405020304" pitchFamily="18" charset="0"/>
              </a:rPr>
              <a:t>INSERM/</a:t>
            </a:r>
            <a:r>
              <a:rPr lang="fr-FR" sz="1600" b="1" dirty="0" err="1">
                <a:solidFill>
                  <a:srgbClr val="FF0000"/>
                </a:solidFill>
                <a:latin typeface="Arial" panose="020B0604020202020204" pitchFamily="34" charset="0"/>
                <a:ea typeface="Calibri" panose="020F0502020204030204" pitchFamily="34" charset="0"/>
                <a:cs typeface="Times New Roman" panose="02020603050405020304" pitchFamily="18" charset="0"/>
              </a:rPr>
              <a:t>Region</a:t>
            </a:r>
            <a:r>
              <a:rPr lang="fr-FR" sz="1600" b="1" dirty="0">
                <a:solidFill>
                  <a:srgbClr val="FF0000"/>
                </a:solidFill>
                <a:latin typeface="Arial" panose="020B0604020202020204" pitchFamily="34" charset="0"/>
                <a:ea typeface="Calibri" panose="020F0502020204030204" pitchFamily="34" charset="0"/>
                <a:cs typeface="Times New Roman" panose="02020603050405020304" pitchFamily="18" charset="0"/>
              </a:rPr>
              <a:t>?  </a:t>
            </a:r>
          </a:p>
        </p:txBody>
      </p:sp>
      <p:graphicFrame>
        <p:nvGraphicFramePr>
          <p:cNvPr id="5" name="Table 4">
            <a:extLst>
              <a:ext uri="{FF2B5EF4-FFF2-40B4-BE49-F238E27FC236}">
                <a16:creationId xmlns:a16="http://schemas.microsoft.com/office/drawing/2014/main" id="{FA606289-B6A0-8E15-4B3E-2B4168787493}"/>
              </a:ext>
            </a:extLst>
          </p:cNvPr>
          <p:cNvGraphicFramePr>
            <a:graphicFrameLocks noGrp="1"/>
          </p:cNvGraphicFramePr>
          <p:nvPr/>
        </p:nvGraphicFramePr>
        <p:xfrm>
          <a:off x="6858001" y="3518510"/>
          <a:ext cx="5146222" cy="2893152"/>
        </p:xfrm>
        <a:graphic>
          <a:graphicData uri="http://schemas.openxmlformats.org/drawingml/2006/table">
            <a:tbl>
              <a:tblPr>
                <a:tableStyleId>{5C22544A-7EE6-4342-B048-85BDC9FD1C3A}</a:tableStyleId>
              </a:tblPr>
              <a:tblGrid>
                <a:gridCol w="577941">
                  <a:extLst>
                    <a:ext uri="{9D8B030D-6E8A-4147-A177-3AD203B41FA5}">
                      <a16:colId xmlns:a16="http://schemas.microsoft.com/office/drawing/2014/main" val="2432986071"/>
                    </a:ext>
                  </a:extLst>
                </a:gridCol>
                <a:gridCol w="896658">
                  <a:extLst>
                    <a:ext uri="{9D8B030D-6E8A-4147-A177-3AD203B41FA5}">
                      <a16:colId xmlns:a16="http://schemas.microsoft.com/office/drawing/2014/main" val="3568931725"/>
                    </a:ext>
                  </a:extLst>
                </a:gridCol>
                <a:gridCol w="981649">
                  <a:extLst>
                    <a:ext uri="{9D8B030D-6E8A-4147-A177-3AD203B41FA5}">
                      <a16:colId xmlns:a16="http://schemas.microsoft.com/office/drawing/2014/main" val="764886492"/>
                    </a:ext>
                  </a:extLst>
                </a:gridCol>
                <a:gridCol w="896658">
                  <a:extLst>
                    <a:ext uri="{9D8B030D-6E8A-4147-A177-3AD203B41FA5}">
                      <a16:colId xmlns:a16="http://schemas.microsoft.com/office/drawing/2014/main" val="2754629293"/>
                    </a:ext>
                  </a:extLst>
                </a:gridCol>
                <a:gridCol w="896658">
                  <a:extLst>
                    <a:ext uri="{9D8B030D-6E8A-4147-A177-3AD203B41FA5}">
                      <a16:colId xmlns:a16="http://schemas.microsoft.com/office/drawing/2014/main" val="4200888759"/>
                    </a:ext>
                  </a:extLst>
                </a:gridCol>
                <a:gridCol w="896658">
                  <a:extLst>
                    <a:ext uri="{9D8B030D-6E8A-4147-A177-3AD203B41FA5}">
                      <a16:colId xmlns:a16="http://schemas.microsoft.com/office/drawing/2014/main" val="3951490100"/>
                    </a:ext>
                  </a:extLst>
                </a:gridCol>
              </a:tblGrid>
              <a:tr h="259443">
                <a:tc>
                  <a:txBody>
                    <a:bodyPr/>
                    <a:lstStyle/>
                    <a:p>
                      <a:pPr algn="ctr" fontAlgn="b"/>
                      <a:r>
                        <a:rPr lang="en-GB" sz="1200" u="none" strike="noStrike" dirty="0" err="1">
                          <a:effectLst/>
                        </a:rPr>
                        <a:t>Unité</a:t>
                      </a:r>
                      <a:endParaRPr lang="en-GB" sz="12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GB" sz="1200" u="none" strike="noStrike" dirty="0">
                          <a:effectLst/>
                        </a:rPr>
                        <a:t>Pression</a:t>
                      </a:r>
                      <a:endParaRPr lang="en-GB" sz="12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GB" sz="1200" u="none" strike="noStrike" dirty="0" err="1">
                          <a:effectLst/>
                        </a:rPr>
                        <a:t>nombre</a:t>
                      </a:r>
                      <a:r>
                        <a:rPr lang="en-GB" sz="1200" u="none" strike="noStrike" dirty="0">
                          <a:effectLst/>
                        </a:rPr>
                        <a:t> </a:t>
                      </a:r>
                      <a:r>
                        <a:rPr lang="en-GB" sz="1200" u="none" strike="noStrike" dirty="0" err="1">
                          <a:effectLst/>
                        </a:rPr>
                        <a:t>absolu</a:t>
                      </a:r>
                      <a:r>
                        <a:rPr lang="en-GB" sz="1200" u="none" strike="noStrike" dirty="0">
                          <a:effectLst/>
                        </a:rPr>
                        <a:t> candidatures</a:t>
                      </a:r>
                      <a:endParaRPr lang="en-GB" sz="12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GB" sz="1200" b="1" u="none" strike="noStrike" dirty="0">
                          <a:effectLst/>
                        </a:rPr>
                        <a:t>pression post-audition</a:t>
                      </a:r>
                      <a:endParaRPr lang="en-GB" sz="12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GB" sz="1200" b="1" i="0" u="none" strike="noStrike" dirty="0" err="1">
                          <a:solidFill>
                            <a:srgbClr val="000000"/>
                          </a:solidFill>
                          <a:effectLst/>
                          <a:latin typeface="Calibri" panose="020F0502020204030204" pitchFamily="34" charset="0"/>
                        </a:rPr>
                        <a:t>nombre</a:t>
                      </a:r>
                      <a:r>
                        <a:rPr lang="en-GB" sz="1200" b="1" i="0" u="none" strike="noStrike" dirty="0">
                          <a:solidFill>
                            <a:srgbClr val="000000"/>
                          </a:solidFill>
                          <a:effectLst/>
                          <a:latin typeface="Calibri" panose="020F0502020204030204" pitchFamily="34" charset="0"/>
                        </a:rPr>
                        <a:t> </a:t>
                      </a:r>
                      <a:r>
                        <a:rPr lang="en-GB" sz="1200" b="1" i="0" u="none" strike="noStrike" dirty="0" err="1">
                          <a:solidFill>
                            <a:srgbClr val="000000"/>
                          </a:solidFill>
                          <a:effectLst/>
                          <a:latin typeface="Calibri" panose="020F0502020204030204" pitchFamily="34" charset="0"/>
                        </a:rPr>
                        <a:t>absolu</a:t>
                      </a:r>
                      <a:r>
                        <a:rPr lang="en-GB" sz="1200" b="1" i="0" u="none" strike="noStrike" dirty="0">
                          <a:solidFill>
                            <a:srgbClr val="000000"/>
                          </a:solidFill>
                          <a:effectLst/>
                          <a:latin typeface="Calibri" panose="020F0502020204030204" pitchFamily="34" charset="0"/>
                        </a:rPr>
                        <a:t> auditions</a:t>
                      </a:r>
                    </a:p>
                  </a:txBody>
                  <a:tcPr marL="9525" marR="9525" marT="9525" marB="0" anchor="ctr"/>
                </a:tc>
                <a:tc>
                  <a:txBody>
                    <a:bodyPr/>
                    <a:lstStyle/>
                    <a:p>
                      <a:pPr algn="ctr" fontAlgn="b"/>
                      <a:r>
                        <a:rPr lang="en-GB" sz="1200" b="1" i="0" u="none" strike="noStrike" dirty="0" err="1">
                          <a:solidFill>
                            <a:srgbClr val="000000"/>
                          </a:solidFill>
                          <a:effectLst/>
                          <a:latin typeface="Calibri" panose="020F0502020204030204" pitchFamily="34" charset="0"/>
                        </a:rPr>
                        <a:t>nombre</a:t>
                      </a:r>
                      <a:r>
                        <a:rPr lang="en-GB" sz="1200" b="1" i="0" u="none" strike="noStrike" dirty="0">
                          <a:solidFill>
                            <a:srgbClr val="000000"/>
                          </a:solidFill>
                          <a:effectLst/>
                          <a:latin typeface="Calibri" panose="020F0502020204030204" pitchFamily="34" charset="0"/>
                        </a:rPr>
                        <a:t> de CDE</a:t>
                      </a:r>
                    </a:p>
                  </a:txBody>
                  <a:tcPr marL="9525" marR="9525" marT="9525" marB="0" anchor="ctr"/>
                </a:tc>
                <a:extLst>
                  <a:ext uri="{0D108BD9-81ED-4DB2-BD59-A6C34878D82A}">
                    <a16:rowId xmlns:a16="http://schemas.microsoft.com/office/drawing/2014/main" val="1576890413"/>
                  </a:ext>
                </a:extLst>
              </a:tr>
              <a:tr h="259443">
                <a:tc>
                  <a:txBody>
                    <a:bodyPr/>
                    <a:lstStyle/>
                    <a:p>
                      <a:pPr algn="l" fontAlgn="b"/>
                      <a:r>
                        <a:rPr lang="en-GB" sz="1200" u="none" strike="noStrike">
                          <a:effectLst/>
                        </a:rPr>
                        <a:t>CRCI2NA</a:t>
                      </a:r>
                      <a:endParaRPr lang="en-GB" sz="1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GB" sz="1200" u="none" strike="noStrike">
                          <a:effectLst/>
                        </a:rPr>
                        <a:t>20%</a:t>
                      </a:r>
                      <a:endParaRPr lang="en-GB" sz="1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GB" sz="1200" u="none" strike="noStrike">
                          <a:effectLst/>
                        </a:rPr>
                        <a:t>15</a:t>
                      </a:r>
                      <a:endParaRPr lang="en-GB" sz="1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GB" sz="1200" u="none" strike="noStrike">
                          <a:effectLst/>
                        </a:rPr>
                        <a:t>47%</a:t>
                      </a:r>
                      <a:endParaRPr lang="en-GB" sz="12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GB" sz="1200" b="0" i="0" u="none" strike="noStrike" dirty="0">
                          <a:solidFill>
                            <a:srgbClr val="000000"/>
                          </a:solidFill>
                          <a:effectLst/>
                          <a:latin typeface="Calibri" panose="020F0502020204030204" pitchFamily="34" charset="0"/>
                        </a:rPr>
                        <a:t>7</a:t>
                      </a:r>
                    </a:p>
                  </a:txBody>
                  <a:tcPr marL="9525" marR="9525" marT="9525" marB="0" anchor="b"/>
                </a:tc>
                <a:tc>
                  <a:txBody>
                    <a:bodyPr/>
                    <a:lstStyle/>
                    <a:p>
                      <a:pPr algn="r" fontAlgn="b"/>
                      <a:r>
                        <a:rPr lang="en-GB" sz="1200" b="0" i="0" u="none" strike="noStrike" dirty="0">
                          <a:solidFill>
                            <a:srgbClr val="000000"/>
                          </a:solidFill>
                          <a:effectLst/>
                          <a:latin typeface="Calibri" panose="020F0502020204030204" pitchFamily="34" charset="0"/>
                        </a:rPr>
                        <a:t>3</a:t>
                      </a:r>
                    </a:p>
                  </a:txBody>
                  <a:tcPr marL="9525" marR="9525" marT="9525" marB="0" anchor="b"/>
                </a:tc>
                <a:extLst>
                  <a:ext uri="{0D108BD9-81ED-4DB2-BD59-A6C34878D82A}">
                    <a16:rowId xmlns:a16="http://schemas.microsoft.com/office/drawing/2014/main" val="201968572"/>
                  </a:ext>
                </a:extLst>
              </a:tr>
              <a:tr h="259443">
                <a:tc>
                  <a:txBody>
                    <a:bodyPr/>
                    <a:lstStyle/>
                    <a:p>
                      <a:pPr algn="l" fontAlgn="b"/>
                      <a:r>
                        <a:rPr lang="en-GB" sz="1200" u="none" strike="noStrike">
                          <a:effectLst/>
                        </a:rPr>
                        <a:t>Thorax</a:t>
                      </a:r>
                      <a:endParaRPr lang="en-GB" sz="1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GB" sz="1200" u="none" strike="noStrike">
                          <a:effectLst/>
                        </a:rPr>
                        <a:t>38%</a:t>
                      </a:r>
                      <a:endParaRPr lang="en-GB" sz="1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GB" sz="1200" u="none" strike="noStrike" dirty="0">
                          <a:effectLst/>
                        </a:rPr>
                        <a:t>8</a:t>
                      </a:r>
                      <a:endParaRPr lang="en-GB" sz="12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GB" sz="1200" u="none" strike="noStrike">
                          <a:effectLst/>
                        </a:rPr>
                        <a:t>60%</a:t>
                      </a:r>
                      <a:endParaRPr lang="en-GB" sz="12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GB" sz="1200" b="0" i="0" u="none" strike="noStrike" dirty="0">
                          <a:solidFill>
                            <a:srgbClr val="000000"/>
                          </a:solidFill>
                          <a:effectLst/>
                          <a:latin typeface="Calibri" panose="020F0502020204030204" pitchFamily="34" charset="0"/>
                        </a:rPr>
                        <a:t>4</a:t>
                      </a:r>
                    </a:p>
                  </a:txBody>
                  <a:tcPr marL="9525" marR="9525" marT="9525" marB="0" anchor="b"/>
                </a:tc>
                <a:tc>
                  <a:txBody>
                    <a:bodyPr/>
                    <a:lstStyle/>
                    <a:p>
                      <a:pPr algn="r" fontAlgn="b"/>
                      <a:r>
                        <a:rPr lang="en-GB" sz="1200" b="0" i="0" u="none" strike="noStrike" dirty="0">
                          <a:solidFill>
                            <a:srgbClr val="000000"/>
                          </a:solidFill>
                          <a:effectLst/>
                          <a:latin typeface="Calibri" panose="020F0502020204030204" pitchFamily="34" charset="0"/>
                        </a:rPr>
                        <a:t>3</a:t>
                      </a:r>
                    </a:p>
                  </a:txBody>
                  <a:tcPr marL="9525" marR="9525" marT="9525" marB="0" anchor="b"/>
                </a:tc>
                <a:extLst>
                  <a:ext uri="{0D108BD9-81ED-4DB2-BD59-A6C34878D82A}">
                    <a16:rowId xmlns:a16="http://schemas.microsoft.com/office/drawing/2014/main" val="53564926"/>
                  </a:ext>
                </a:extLst>
              </a:tr>
              <a:tr h="259443">
                <a:tc>
                  <a:txBody>
                    <a:bodyPr/>
                    <a:lstStyle/>
                    <a:p>
                      <a:pPr algn="l" fontAlgn="b"/>
                      <a:r>
                        <a:rPr lang="en-GB" sz="1200" u="none" strike="noStrike">
                          <a:effectLst/>
                        </a:rPr>
                        <a:t>RMES</a:t>
                      </a:r>
                      <a:endParaRPr lang="en-GB" sz="1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GB" sz="1200" u="none" strike="noStrike">
                          <a:effectLst/>
                        </a:rPr>
                        <a:t>25%</a:t>
                      </a:r>
                      <a:endParaRPr lang="en-GB" sz="1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GB" sz="1200" u="none" strike="noStrike" dirty="0">
                          <a:effectLst/>
                        </a:rPr>
                        <a:t>8</a:t>
                      </a:r>
                      <a:endParaRPr lang="en-GB" sz="12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GB" sz="1200" u="none" strike="noStrike">
                          <a:effectLst/>
                        </a:rPr>
                        <a:t>50%</a:t>
                      </a:r>
                      <a:endParaRPr lang="en-GB" sz="1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GB" sz="1200" b="0" i="0" u="none" strike="noStrike" dirty="0">
                          <a:solidFill>
                            <a:srgbClr val="000000"/>
                          </a:solidFill>
                          <a:effectLst/>
                          <a:latin typeface="Calibri" panose="020F0502020204030204" pitchFamily="34" charset="0"/>
                        </a:rPr>
                        <a:t>4</a:t>
                      </a:r>
                    </a:p>
                  </a:txBody>
                  <a:tcPr marL="9525" marR="9525" marT="9525" marB="0" anchor="b"/>
                </a:tc>
                <a:tc>
                  <a:txBody>
                    <a:bodyPr/>
                    <a:lstStyle/>
                    <a:p>
                      <a:pPr algn="r" fontAlgn="b"/>
                      <a:r>
                        <a:rPr lang="en-GB" sz="1200" b="0" i="0" u="none" strike="noStrike" dirty="0">
                          <a:solidFill>
                            <a:srgbClr val="000000"/>
                          </a:solidFill>
                          <a:effectLst/>
                          <a:latin typeface="Calibri" panose="020F0502020204030204" pitchFamily="34" charset="0"/>
                        </a:rPr>
                        <a:t>2</a:t>
                      </a:r>
                    </a:p>
                  </a:txBody>
                  <a:tcPr marL="9525" marR="9525" marT="9525" marB="0" anchor="b"/>
                </a:tc>
                <a:extLst>
                  <a:ext uri="{0D108BD9-81ED-4DB2-BD59-A6C34878D82A}">
                    <a16:rowId xmlns:a16="http://schemas.microsoft.com/office/drawing/2014/main" val="1623270197"/>
                  </a:ext>
                </a:extLst>
              </a:tr>
              <a:tr h="259443">
                <a:tc>
                  <a:txBody>
                    <a:bodyPr/>
                    <a:lstStyle/>
                    <a:p>
                      <a:pPr algn="l" fontAlgn="b"/>
                      <a:r>
                        <a:rPr lang="en-GB" sz="1200" u="none" strike="noStrike">
                          <a:effectLst/>
                        </a:rPr>
                        <a:t>CR2TI</a:t>
                      </a:r>
                      <a:endParaRPr lang="en-GB" sz="1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GB" sz="1200" u="none" strike="noStrike">
                          <a:effectLst/>
                        </a:rPr>
                        <a:t>33%</a:t>
                      </a:r>
                      <a:endParaRPr lang="en-GB" sz="1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GB" sz="1200" u="none" strike="noStrike">
                          <a:effectLst/>
                        </a:rPr>
                        <a:t>6</a:t>
                      </a:r>
                      <a:endParaRPr lang="en-GB" sz="1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GB" sz="1200" u="none" strike="noStrike">
                          <a:effectLst/>
                        </a:rPr>
                        <a:t>67%</a:t>
                      </a:r>
                      <a:endParaRPr lang="en-GB" sz="12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GB" sz="1200" b="0" i="0" u="none" strike="noStrike" dirty="0">
                          <a:solidFill>
                            <a:srgbClr val="000000"/>
                          </a:solidFill>
                          <a:effectLst/>
                          <a:latin typeface="Calibri" panose="020F0502020204030204" pitchFamily="34" charset="0"/>
                        </a:rPr>
                        <a:t>3</a:t>
                      </a:r>
                    </a:p>
                  </a:txBody>
                  <a:tcPr marL="9525" marR="9525" marT="9525" marB="0" anchor="b"/>
                </a:tc>
                <a:tc>
                  <a:txBody>
                    <a:bodyPr/>
                    <a:lstStyle/>
                    <a:p>
                      <a:pPr algn="r" fontAlgn="b"/>
                      <a:r>
                        <a:rPr lang="en-GB" sz="1200" b="0" i="0" u="none" strike="noStrike" dirty="0">
                          <a:solidFill>
                            <a:srgbClr val="000000"/>
                          </a:solidFill>
                          <a:effectLst/>
                          <a:latin typeface="Calibri" panose="020F0502020204030204" pitchFamily="34" charset="0"/>
                        </a:rPr>
                        <a:t>2</a:t>
                      </a:r>
                    </a:p>
                  </a:txBody>
                  <a:tcPr marL="9525" marR="9525" marT="9525" marB="0" anchor="b"/>
                </a:tc>
                <a:extLst>
                  <a:ext uri="{0D108BD9-81ED-4DB2-BD59-A6C34878D82A}">
                    <a16:rowId xmlns:a16="http://schemas.microsoft.com/office/drawing/2014/main" val="1265608255"/>
                  </a:ext>
                </a:extLst>
              </a:tr>
              <a:tr h="259443">
                <a:tc>
                  <a:txBody>
                    <a:bodyPr/>
                    <a:lstStyle/>
                    <a:p>
                      <a:pPr algn="l" fontAlgn="b"/>
                      <a:r>
                        <a:rPr lang="en-GB" sz="1200" u="none" strike="noStrike">
                          <a:effectLst/>
                        </a:rPr>
                        <a:t>TENS</a:t>
                      </a:r>
                      <a:endParaRPr lang="en-GB" sz="1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GB" sz="1200" u="none" strike="noStrike">
                          <a:effectLst/>
                        </a:rPr>
                        <a:t>33%</a:t>
                      </a:r>
                      <a:endParaRPr lang="en-GB" sz="1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GB" sz="1200" u="none" strike="noStrike">
                          <a:effectLst/>
                        </a:rPr>
                        <a:t>3</a:t>
                      </a:r>
                      <a:endParaRPr lang="en-GB" sz="1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GB" sz="1200" u="none" strike="noStrike">
                          <a:effectLst/>
                        </a:rPr>
                        <a:t>100%</a:t>
                      </a:r>
                      <a:endParaRPr lang="en-GB" sz="1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GB" sz="1200" b="0" i="0" u="none" strike="noStrike" dirty="0">
                          <a:solidFill>
                            <a:srgbClr val="000000"/>
                          </a:solidFill>
                          <a:effectLst/>
                          <a:latin typeface="Calibri" panose="020F0502020204030204" pitchFamily="34" charset="0"/>
                        </a:rPr>
                        <a:t>1</a:t>
                      </a:r>
                    </a:p>
                  </a:txBody>
                  <a:tcPr marL="9525" marR="9525" marT="9525" marB="0" anchor="b"/>
                </a:tc>
                <a:tc>
                  <a:txBody>
                    <a:bodyPr/>
                    <a:lstStyle/>
                    <a:p>
                      <a:pPr algn="r" fontAlgn="b"/>
                      <a:r>
                        <a:rPr lang="en-GB" sz="1200" b="0" i="0" u="none" strike="noStrike" dirty="0">
                          <a:solidFill>
                            <a:srgbClr val="000000"/>
                          </a:solidFill>
                          <a:effectLst/>
                          <a:latin typeface="Calibri" panose="020F0502020204030204" pitchFamily="34" charset="0"/>
                        </a:rPr>
                        <a:t>1</a:t>
                      </a:r>
                    </a:p>
                  </a:txBody>
                  <a:tcPr marL="9525" marR="9525" marT="9525" marB="0" anchor="b"/>
                </a:tc>
                <a:extLst>
                  <a:ext uri="{0D108BD9-81ED-4DB2-BD59-A6C34878D82A}">
                    <a16:rowId xmlns:a16="http://schemas.microsoft.com/office/drawing/2014/main" val="3306741645"/>
                  </a:ext>
                </a:extLst>
              </a:tr>
              <a:tr h="259443">
                <a:tc>
                  <a:txBody>
                    <a:bodyPr/>
                    <a:lstStyle/>
                    <a:p>
                      <a:pPr algn="l" fontAlgn="b"/>
                      <a:r>
                        <a:rPr lang="en-GB" sz="1200" u="none" strike="noStrike">
                          <a:effectLst/>
                        </a:rPr>
                        <a:t>PHAN</a:t>
                      </a:r>
                      <a:endParaRPr lang="en-GB" sz="1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GB" sz="1200" u="none" strike="noStrike">
                          <a:effectLst/>
                        </a:rPr>
                        <a:t>50%</a:t>
                      </a:r>
                      <a:endParaRPr lang="en-GB" sz="1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GB" sz="1200" u="none" strike="noStrike">
                          <a:effectLst/>
                        </a:rPr>
                        <a:t>2</a:t>
                      </a:r>
                      <a:endParaRPr lang="en-GB" sz="1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GB" sz="1200" u="none" strike="noStrike">
                          <a:effectLst/>
                        </a:rPr>
                        <a:t>100%</a:t>
                      </a:r>
                      <a:endParaRPr lang="en-GB" sz="12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GB" sz="1200" b="0" i="0" u="none" strike="noStrike" dirty="0">
                          <a:solidFill>
                            <a:srgbClr val="000000"/>
                          </a:solidFill>
                          <a:effectLst/>
                          <a:latin typeface="Calibri" panose="020F0502020204030204" pitchFamily="34" charset="0"/>
                        </a:rPr>
                        <a:t>1</a:t>
                      </a:r>
                    </a:p>
                  </a:txBody>
                  <a:tcPr marL="9525" marR="9525" marT="9525" marB="0" anchor="b"/>
                </a:tc>
                <a:tc>
                  <a:txBody>
                    <a:bodyPr/>
                    <a:lstStyle/>
                    <a:p>
                      <a:pPr algn="r" fontAlgn="b"/>
                      <a:r>
                        <a:rPr lang="en-GB" sz="1200" b="0" i="0" u="none" strike="noStrike" dirty="0">
                          <a:solidFill>
                            <a:srgbClr val="000000"/>
                          </a:solidFill>
                          <a:effectLst/>
                          <a:latin typeface="Calibri" panose="020F0502020204030204" pitchFamily="34" charset="0"/>
                        </a:rPr>
                        <a:t>1</a:t>
                      </a:r>
                    </a:p>
                  </a:txBody>
                  <a:tcPr marL="9525" marR="9525" marT="9525" marB="0" anchor="b"/>
                </a:tc>
                <a:extLst>
                  <a:ext uri="{0D108BD9-81ED-4DB2-BD59-A6C34878D82A}">
                    <a16:rowId xmlns:a16="http://schemas.microsoft.com/office/drawing/2014/main" val="4074902866"/>
                  </a:ext>
                </a:extLst>
              </a:tr>
              <a:tr h="259443">
                <a:tc>
                  <a:txBody>
                    <a:bodyPr/>
                    <a:lstStyle/>
                    <a:p>
                      <a:pPr algn="l" fontAlgn="b"/>
                      <a:r>
                        <a:rPr lang="en-GB" sz="1200" u="none" strike="noStrike">
                          <a:effectLst/>
                        </a:rPr>
                        <a:t>SPHERE</a:t>
                      </a:r>
                      <a:endParaRPr lang="en-GB" sz="1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GB" sz="1200" u="none" strike="noStrike">
                          <a:effectLst/>
                        </a:rPr>
                        <a:t>100%</a:t>
                      </a:r>
                      <a:endParaRPr lang="en-GB" sz="1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GB" sz="1200" u="none" strike="noStrike">
                          <a:effectLst/>
                        </a:rPr>
                        <a:t>1</a:t>
                      </a:r>
                      <a:endParaRPr lang="en-GB" sz="1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GB" sz="1200" u="none" strike="noStrike">
                          <a:effectLst/>
                        </a:rPr>
                        <a:t>100%</a:t>
                      </a:r>
                      <a:endParaRPr lang="en-GB" sz="12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GB" sz="1200" b="0" i="0" u="none" strike="noStrike" dirty="0">
                          <a:solidFill>
                            <a:srgbClr val="000000"/>
                          </a:solidFill>
                          <a:effectLst/>
                          <a:latin typeface="Calibri" panose="020F0502020204030204" pitchFamily="34" charset="0"/>
                        </a:rPr>
                        <a:t>1</a:t>
                      </a:r>
                    </a:p>
                  </a:txBody>
                  <a:tcPr marL="9525" marR="9525" marT="9525" marB="0" anchor="b"/>
                </a:tc>
                <a:tc>
                  <a:txBody>
                    <a:bodyPr/>
                    <a:lstStyle/>
                    <a:p>
                      <a:pPr algn="r" fontAlgn="b"/>
                      <a:r>
                        <a:rPr lang="en-GB" sz="1200" b="0" i="0" u="none" strike="noStrike" dirty="0">
                          <a:solidFill>
                            <a:srgbClr val="000000"/>
                          </a:solidFill>
                          <a:effectLst/>
                          <a:latin typeface="Calibri" panose="020F0502020204030204" pitchFamily="34" charset="0"/>
                        </a:rPr>
                        <a:t>1</a:t>
                      </a:r>
                    </a:p>
                  </a:txBody>
                  <a:tcPr marL="9525" marR="9525" marT="9525" marB="0" anchor="b"/>
                </a:tc>
                <a:extLst>
                  <a:ext uri="{0D108BD9-81ED-4DB2-BD59-A6C34878D82A}">
                    <a16:rowId xmlns:a16="http://schemas.microsoft.com/office/drawing/2014/main" val="1170743281"/>
                  </a:ext>
                </a:extLst>
              </a:tr>
              <a:tr h="259443">
                <a:tc>
                  <a:txBody>
                    <a:bodyPr/>
                    <a:lstStyle/>
                    <a:p>
                      <a:pPr algn="l" fontAlgn="b"/>
                      <a:r>
                        <a:rPr lang="en-GB" sz="1200" u="none" strike="noStrike">
                          <a:effectLst/>
                        </a:rPr>
                        <a:t>TARGET</a:t>
                      </a:r>
                      <a:endParaRPr lang="en-GB" sz="1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GB" sz="1200" u="none" strike="noStrike">
                          <a:effectLst/>
                        </a:rPr>
                        <a:t>25%</a:t>
                      </a:r>
                      <a:endParaRPr lang="en-GB" sz="1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GB" sz="1200" u="none" strike="noStrike">
                          <a:effectLst/>
                        </a:rPr>
                        <a:t>4</a:t>
                      </a:r>
                      <a:endParaRPr lang="en-GB" sz="1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GB" sz="1200" u="none" strike="noStrike">
                          <a:effectLst/>
                        </a:rPr>
                        <a:t>33%</a:t>
                      </a:r>
                      <a:endParaRPr lang="en-GB" sz="12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GB" sz="1200" b="0" i="0" u="none" strike="noStrike" dirty="0">
                          <a:solidFill>
                            <a:srgbClr val="000000"/>
                          </a:solidFill>
                          <a:effectLst/>
                          <a:latin typeface="Calibri" panose="020F0502020204030204" pitchFamily="34" charset="0"/>
                        </a:rPr>
                        <a:t>3</a:t>
                      </a:r>
                    </a:p>
                  </a:txBody>
                  <a:tcPr marL="9525" marR="9525" marT="9525" marB="0" anchor="b"/>
                </a:tc>
                <a:tc>
                  <a:txBody>
                    <a:bodyPr/>
                    <a:lstStyle/>
                    <a:p>
                      <a:pPr algn="r" fontAlgn="b"/>
                      <a:r>
                        <a:rPr lang="en-GB" sz="1200" b="0" i="0" u="none" strike="noStrike" dirty="0">
                          <a:solidFill>
                            <a:srgbClr val="000000"/>
                          </a:solidFill>
                          <a:effectLst/>
                          <a:latin typeface="Calibri" panose="020F0502020204030204" pitchFamily="34" charset="0"/>
                        </a:rPr>
                        <a:t>1</a:t>
                      </a:r>
                    </a:p>
                  </a:txBody>
                  <a:tcPr marL="9525" marR="9525" marT="9525" marB="0" anchor="b"/>
                </a:tc>
                <a:extLst>
                  <a:ext uri="{0D108BD9-81ED-4DB2-BD59-A6C34878D82A}">
                    <a16:rowId xmlns:a16="http://schemas.microsoft.com/office/drawing/2014/main" val="3807633018"/>
                  </a:ext>
                </a:extLst>
              </a:tr>
              <a:tr h="259443">
                <a:tc>
                  <a:txBody>
                    <a:bodyPr/>
                    <a:lstStyle/>
                    <a:p>
                      <a:pPr algn="l" fontAlgn="b"/>
                      <a:r>
                        <a:rPr lang="en-GB" sz="1200" u="none" strike="noStrike">
                          <a:effectLst/>
                        </a:rPr>
                        <a:t>IICIMED</a:t>
                      </a:r>
                      <a:endParaRPr lang="en-GB" sz="1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GB" sz="1200" u="none" strike="noStrike">
                          <a:effectLst/>
                        </a:rPr>
                        <a:t>100%</a:t>
                      </a:r>
                      <a:endParaRPr lang="en-GB" sz="1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GB" sz="1200" u="none" strike="noStrike" dirty="0">
                          <a:effectLst/>
                        </a:rPr>
                        <a:t>1</a:t>
                      </a:r>
                      <a:endParaRPr lang="en-GB" sz="12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GB" sz="1200" u="none" strike="noStrike" dirty="0">
                          <a:effectLst/>
                        </a:rPr>
                        <a:t>100%</a:t>
                      </a:r>
                      <a:endParaRPr lang="en-GB" sz="12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GB" sz="1200" b="0" i="0" u="none" strike="noStrike" dirty="0">
                          <a:solidFill>
                            <a:srgbClr val="000000"/>
                          </a:solidFill>
                          <a:effectLst/>
                          <a:latin typeface="Calibri" panose="020F0502020204030204" pitchFamily="34" charset="0"/>
                        </a:rPr>
                        <a:t>1</a:t>
                      </a:r>
                    </a:p>
                  </a:txBody>
                  <a:tcPr marL="9525" marR="9525" marT="9525" marB="0" anchor="b"/>
                </a:tc>
                <a:tc>
                  <a:txBody>
                    <a:bodyPr/>
                    <a:lstStyle/>
                    <a:p>
                      <a:pPr algn="r" fontAlgn="b"/>
                      <a:r>
                        <a:rPr lang="en-GB" sz="1200" b="0" i="0" u="none" strike="noStrike" dirty="0">
                          <a:solidFill>
                            <a:srgbClr val="000000"/>
                          </a:solidFill>
                          <a:effectLst/>
                          <a:latin typeface="Calibri" panose="020F0502020204030204" pitchFamily="34" charset="0"/>
                        </a:rPr>
                        <a:t>1</a:t>
                      </a:r>
                    </a:p>
                  </a:txBody>
                  <a:tcPr marL="9525" marR="9525" marT="9525" marB="0" anchor="b"/>
                </a:tc>
                <a:extLst>
                  <a:ext uri="{0D108BD9-81ED-4DB2-BD59-A6C34878D82A}">
                    <a16:rowId xmlns:a16="http://schemas.microsoft.com/office/drawing/2014/main" val="409209541"/>
                  </a:ext>
                </a:extLst>
              </a:tr>
            </a:tbl>
          </a:graphicData>
        </a:graphic>
      </p:graphicFrame>
      <p:sp>
        <p:nvSpPr>
          <p:cNvPr id="6" name="TextBox 5">
            <a:extLst>
              <a:ext uri="{FF2B5EF4-FFF2-40B4-BE49-F238E27FC236}">
                <a16:creationId xmlns:a16="http://schemas.microsoft.com/office/drawing/2014/main" id="{C33DD4D5-00F7-D505-C116-C1ACB14A009B}"/>
              </a:ext>
            </a:extLst>
          </p:cNvPr>
          <p:cNvSpPr txBox="1"/>
          <p:nvPr/>
        </p:nvSpPr>
        <p:spPr>
          <a:xfrm>
            <a:off x="6019800" y="181759"/>
            <a:ext cx="6150430" cy="2308324"/>
          </a:xfrm>
          <a:prstGeom prst="rect">
            <a:avLst/>
          </a:prstGeom>
          <a:noFill/>
        </p:spPr>
        <p:txBody>
          <a:bodyPr wrap="square" rtlCol="0">
            <a:spAutoFit/>
          </a:bodyPr>
          <a:lstStyle/>
          <a:p>
            <a:pPr algn="just"/>
            <a:r>
              <a:rPr lang="fr-FR" sz="16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Angers: 4 CDE</a:t>
            </a:r>
          </a:p>
          <a:p>
            <a:pPr algn="just"/>
            <a:endParaRPr lang="fr-FR" sz="16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algn="just"/>
            <a:r>
              <a:rPr lang="fr-FR" sz="1600" b="1" dirty="0">
                <a:solidFill>
                  <a:srgbClr val="000000"/>
                </a:solidFill>
                <a:latin typeface="Arial" panose="020B0604020202020204" pitchFamily="34" charset="0"/>
                <a:ea typeface="Calibri" panose="020F0502020204030204" pitchFamily="34" charset="0"/>
                <a:cs typeface="Times New Roman" panose="02020603050405020304" pitchFamily="18" charset="0"/>
              </a:rPr>
              <a:t>14 dossiers évalués: 10  retenus et 4 non retenus</a:t>
            </a:r>
          </a:p>
          <a:p>
            <a:pPr algn="just"/>
            <a:endParaRPr lang="fr-FR" sz="1600" b="1" dirty="0">
              <a:solidFill>
                <a:srgbClr val="000000"/>
              </a:solidFill>
              <a:latin typeface="Arial" panose="020B0604020202020204" pitchFamily="34" charset="0"/>
              <a:ea typeface="Calibri" panose="020F0502020204030204" pitchFamily="34" charset="0"/>
              <a:cs typeface="Times New Roman" panose="02020603050405020304" pitchFamily="18" charset="0"/>
            </a:endParaRPr>
          </a:p>
          <a:p>
            <a:pPr algn="just"/>
            <a:r>
              <a:rPr lang="fr-FR" sz="1600" b="1" dirty="0">
                <a:solidFill>
                  <a:srgbClr val="000000"/>
                </a:solidFill>
                <a:latin typeface="Arial" panose="020B0604020202020204" pitchFamily="34" charset="0"/>
                <a:ea typeface="Calibri" panose="020F0502020204030204" pitchFamily="34" charset="0"/>
                <a:cs typeface="Times New Roman" panose="02020603050405020304" pitchFamily="18" charset="0"/>
              </a:rPr>
              <a:t>7 en A</a:t>
            </a:r>
          </a:p>
          <a:p>
            <a:pPr algn="just"/>
            <a:r>
              <a:rPr lang="fr-FR" sz="1600" b="1" dirty="0">
                <a:solidFill>
                  <a:srgbClr val="000000"/>
                </a:solidFill>
                <a:latin typeface="Arial" panose="020B0604020202020204" pitchFamily="34" charset="0"/>
                <a:ea typeface="Calibri" panose="020F0502020204030204" pitchFamily="34" charset="0"/>
                <a:cs typeface="Times New Roman" panose="02020603050405020304" pitchFamily="18" charset="0"/>
              </a:rPr>
              <a:t>3 en B</a:t>
            </a:r>
          </a:p>
          <a:p>
            <a:pPr algn="just"/>
            <a:endParaRPr lang="fr-FR" sz="1600" b="1" dirty="0">
              <a:solidFill>
                <a:srgbClr val="000000"/>
              </a:solidFill>
              <a:latin typeface="Arial" panose="020B0604020202020204" pitchFamily="34" charset="0"/>
              <a:ea typeface="Calibri" panose="020F0502020204030204" pitchFamily="34" charset="0"/>
              <a:cs typeface="Times New Roman" panose="02020603050405020304" pitchFamily="18" charset="0"/>
            </a:endParaRPr>
          </a:p>
          <a:p>
            <a:pPr algn="just"/>
            <a:r>
              <a:rPr lang="fr-FR" sz="1600" b="1" dirty="0">
                <a:solidFill>
                  <a:srgbClr val="000000"/>
                </a:solidFill>
                <a:latin typeface="Arial" panose="020B0604020202020204" pitchFamily="34" charset="0"/>
                <a:ea typeface="Calibri" panose="020F0502020204030204" pitchFamily="34" charset="0"/>
                <a:cs typeface="Times New Roman" panose="02020603050405020304" pitchFamily="18" charset="0"/>
              </a:rPr>
              <a:t>+ 3 hors-concours</a:t>
            </a:r>
          </a:p>
          <a:p>
            <a:pPr algn="just"/>
            <a:endParaRPr lang="fr-FR" sz="1600" b="1" dirty="0">
              <a:solidFill>
                <a:srgbClr val="000000"/>
              </a:solidFill>
              <a:latin typeface="Arial" panose="020B0604020202020204" pitchFamily="34"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20C152B4-509F-DFC3-BB8D-69459D7BC912}"/>
              </a:ext>
            </a:extLst>
          </p:cNvPr>
          <p:cNvSpPr txBox="1"/>
          <p:nvPr/>
        </p:nvSpPr>
        <p:spPr>
          <a:xfrm>
            <a:off x="522514" y="3708729"/>
            <a:ext cx="5908222" cy="2554545"/>
          </a:xfrm>
          <a:prstGeom prst="rect">
            <a:avLst/>
          </a:prstGeom>
          <a:noFill/>
        </p:spPr>
        <p:txBody>
          <a:bodyPr wrap="square" rtlCol="0">
            <a:spAutoFit/>
          </a:bodyPr>
          <a:lstStyle/>
          <a:p>
            <a:pPr algn="just"/>
            <a:r>
              <a:rPr lang="fr-FR" sz="1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ordre de passage: alphabétique</a:t>
            </a:r>
          </a:p>
          <a:p>
            <a:pPr algn="just"/>
            <a:endParaRPr lang="fr-FR" sz="1600" dirty="0">
              <a:solidFill>
                <a:srgbClr val="000000"/>
              </a:solidFill>
              <a:latin typeface="Arial" panose="020B0604020202020204" pitchFamily="34" charset="0"/>
              <a:ea typeface="Calibri" panose="020F0502020204030204" pitchFamily="34" charset="0"/>
              <a:cs typeface="Times New Roman" panose="02020603050405020304" pitchFamily="18" charset="0"/>
            </a:endParaRPr>
          </a:p>
          <a:p>
            <a:pPr algn="just"/>
            <a:r>
              <a:rPr lang="fr-FR" sz="1600" dirty="0">
                <a:solidFill>
                  <a:srgbClr val="000000"/>
                </a:solidFill>
                <a:latin typeface="Arial" panose="020B0604020202020204" pitchFamily="34" charset="0"/>
                <a:ea typeface="Calibri" panose="020F0502020204030204" pitchFamily="34" charset="0"/>
                <a:cs typeface="Times New Roman" panose="02020603050405020304" pitchFamily="18" charset="0"/>
              </a:rPr>
              <a:t>envoi de l’ensemble des pièces aux membres</a:t>
            </a:r>
          </a:p>
          <a:p>
            <a:pPr algn="just"/>
            <a:endParaRPr lang="fr-FR" sz="1600" dirty="0">
              <a:solidFill>
                <a:srgbClr val="000000"/>
              </a:solidFill>
              <a:latin typeface="Arial" panose="020B0604020202020204" pitchFamily="34" charset="0"/>
              <a:ea typeface="Calibri" panose="020F0502020204030204" pitchFamily="34" charset="0"/>
              <a:cs typeface="Times New Roman" panose="02020603050405020304" pitchFamily="18" charset="0"/>
            </a:endParaRPr>
          </a:p>
          <a:p>
            <a:pPr algn="just"/>
            <a:r>
              <a:rPr lang="fr-FR" sz="1600" dirty="0">
                <a:solidFill>
                  <a:srgbClr val="000000"/>
                </a:solidFill>
                <a:latin typeface="Arial" panose="020B0604020202020204" pitchFamily="34" charset="0"/>
                <a:ea typeface="Calibri" panose="020F0502020204030204" pitchFamily="34" charset="0"/>
                <a:cs typeface="Times New Roman" panose="02020603050405020304" pitchFamily="18" charset="0"/>
              </a:rPr>
              <a:t>désignation des rapporteurs/</a:t>
            </a:r>
            <a:r>
              <a:rPr lang="fr-FR" sz="16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trices</a:t>
            </a:r>
            <a:r>
              <a:rPr lang="fr-FR" sz="1600" dirty="0">
                <a:solidFill>
                  <a:srgbClr val="000000"/>
                </a:solidFill>
                <a:latin typeface="Arial" panose="020B0604020202020204" pitchFamily="34" charset="0"/>
                <a:ea typeface="Calibri" panose="020F0502020204030204" pitchFamily="34" charset="0"/>
                <a:cs typeface="Times New Roman" panose="02020603050405020304" pitchFamily="18" charset="0"/>
              </a:rPr>
              <a:t> parmi les membres du jury</a:t>
            </a:r>
          </a:p>
          <a:p>
            <a:pPr algn="just"/>
            <a:endParaRPr lang="fr-FR" sz="1600" dirty="0">
              <a:solidFill>
                <a:srgbClr val="000000"/>
              </a:solidFill>
              <a:latin typeface="Arial" panose="020B0604020202020204" pitchFamily="34" charset="0"/>
              <a:ea typeface="Calibri" panose="020F0502020204030204" pitchFamily="34" charset="0"/>
              <a:cs typeface="Times New Roman" panose="02020603050405020304" pitchFamily="18" charset="0"/>
            </a:endParaRPr>
          </a:p>
          <a:p>
            <a:pPr algn="just"/>
            <a:r>
              <a:rPr lang="fr-FR" sz="1600" dirty="0">
                <a:solidFill>
                  <a:srgbClr val="000000"/>
                </a:solidFill>
                <a:latin typeface="Arial" panose="020B0604020202020204" pitchFamily="34" charset="0"/>
                <a:ea typeface="Calibri" panose="020F0502020204030204" pitchFamily="34" charset="0"/>
                <a:cs typeface="Times New Roman" panose="02020603050405020304" pitchFamily="18" charset="0"/>
              </a:rPr>
              <a:t>tout le monde pose des questions</a:t>
            </a:r>
          </a:p>
          <a:p>
            <a:pPr algn="just"/>
            <a:r>
              <a:rPr lang="fr-FR" sz="1600" dirty="0">
                <a:solidFill>
                  <a:srgbClr val="000000"/>
                </a:solidFill>
                <a:latin typeface="Arial" panose="020B0604020202020204" pitchFamily="34" charset="0"/>
                <a:ea typeface="Calibri" panose="020F0502020204030204" pitchFamily="34" charset="0"/>
                <a:cs typeface="Times New Roman" panose="02020603050405020304" pitchFamily="18" charset="0"/>
              </a:rPr>
              <a:t>toute le monde note (grille d’évaluation)</a:t>
            </a:r>
          </a:p>
          <a:p>
            <a:pPr algn="just"/>
            <a:endParaRPr lang="fr-FR" sz="1600" dirty="0">
              <a:solidFill>
                <a:srgbClr val="000000"/>
              </a:solidFill>
              <a:latin typeface="Arial" panose="020B0604020202020204" pitchFamily="34" charset="0"/>
              <a:ea typeface="Calibri" panose="020F0502020204030204" pitchFamily="34" charset="0"/>
              <a:cs typeface="Times New Roman" panose="02020603050405020304" pitchFamily="18" charset="0"/>
            </a:endParaRPr>
          </a:p>
          <a:p>
            <a:pPr algn="just"/>
            <a:r>
              <a:rPr lang="fr-FR" sz="1600" dirty="0">
                <a:solidFill>
                  <a:srgbClr val="000000"/>
                </a:solidFill>
                <a:latin typeface="Arial" panose="020B0604020202020204" pitchFamily="34" charset="0"/>
                <a:ea typeface="Calibri" panose="020F0502020204030204" pitchFamily="34" charset="0"/>
                <a:cs typeface="Times New Roman" panose="02020603050405020304" pitchFamily="18" charset="0"/>
              </a:rPr>
              <a:t>débrief? </a:t>
            </a:r>
          </a:p>
        </p:txBody>
      </p:sp>
    </p:spTree>
    <p:extLst>
      <p:ext uri="{BB962C8B-B14F-4D97-AF65-F5344CB8AC3E}">
        <p14:creationId xmlns:p14="http://schemas.microsoft.com/office/powerpoint/2010/main" val="3226869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A7791347-72F1-C921-D46F-8B440748E226}"/>
              </a:ext>
            </a:extLst>
          </p:cNvPr>
          <p:cNvPicPr>
            <a:picLocks noChangeAspect="1"/>
          </p:cNvPicPr>
          <p:nvPr/>
        </p:nvPicPr>
        <p:blipFill>
          <a:blip r:embed="rId2"/>
          <a:stretch>
            <a:fillRect/>
          </a:stretch>
        </p:blipFill>
        <p:spPr>
          <a:xfrm>
            <a:off x="381185" y="1589977"/>
            <a:ext cx="9310898" cy="4632402"/>
          </a:xfrm>
          <a:prstGeom prst="rect">
            <a:avLst/>
          </a:prstGeom>
        </p:spPr>
      </p:pic>
      <p:pic>
        <p:nvPicPr>
          <p:cNvPr id="7" name="Image 6">
            <a:extLst>
              <a:ext uri="{FF2B5EF4-FFF2-40B4-BE49-F238E27FC236}">
                <a16:creationId xmlns:a16="http://schemas.microsoft.com/office/drawing/2014/main" id="{C0CEF212-7E83-7B35-6677-ECA6C91CFC66}"/>
              </a:ext>
            </a:extLst>
          </p:cNvPr>
          <p:cNvPicPr>
            <a:picLocks noChangeAspect="1"/>
          </p:cNvPicPr>
          <p:nvPr/>
        </p:nvPicPr>
        <p:blipFill>
          <a:blip r:embed="rId3"/>
          <a:stretch>
            <a:fillRect/>
          </a:stretch>
        </p:blipFill>
        <p:spPr>
          <a:xfrm>
            <a:off x="8800945" y="312235"/>
            <a:ext cx="2730500" cy="2095500"/>
          </a:xfrm>
          <a:prstGeom prst="rect">
            <a:avLst/>
          </a:prstGeom>
        </p:spPr>
      </p:pic>
    </p:spTree>
    <p:extLst>
      <p:ext uri="{BB962C8B-B14F-4D97-AF65-F5344CB8AC3E}">
        <p14:creationId xmlns:p14="http://schemas.microsoft.com/office/powerpoint/2010/main" val="20221952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E6976165-5271-651D-2DEB-4CDA7655C476}"/>
              </a:ext>
            </a:extLst>
          </p:cNvPr>
          <p:cNvSpPr txBox="1"/>
          <p:nvPr/>
        </p:nvSpPr>
        <p:spPr>
          <a:xfrm>
            <a:off x="4551355" y="293076"/>
            <a:ext cx="3881127" cy="461665"/>
          </a:xfrm>
          <a:prstGeom prst="rect">
            <a:avLst/>
          </a:prstGeom>
          <a:noFill/>
        </p:spPr>
        <p:txBody>
          <a:bodyPr wrap="none" rtlCol="0">
            <a:spAutoFit/>
          </a:bodyPr>
          <a:lstStyle/>
          <a:p>
            <a:r>
              <a:rPr lang="fr-FR" sz="2400" b="1" i="1" dirty="0"/>
              <a:t>Concours 2025 site Angers</a:t>
            </a:r>
          </a:p>
        </p:txBody>
      </p:sp>
      <p:sp>
        <p:nvSpPr>
          <p:cNvPr id="6" name="ZoneTexte 5">
            <a:extLst>
              <a:ext uri="{FF2B5EF4-FFF2-40B4-BE49-F238E27FC236}">
                <a16:creationId xmlns:a16="http://schemas.microsoft.com/office/drawing/2014/main" id="{5CFFEE5E-1A3A-C88E-DD9F-1C536C0F9183}"/>
              </a:ext>
            </a:extLst>
          </p:cNvPr>
          <p:cNvSpPr txBox="1"/>
          <p:nvPr/>
        </p:nvSpPr>
        <p:spPr>
          <a:xfrm>
            <a:off x="4740072" y="969994"/>
            <a:ext cx="3349507" cy="369332"/>
          </a:xfrm>
          <a:prstGeom prst="rect">
            <a:avLst/>
          </a:prstGeom>
          <a:noFill/>
        </p:spPr>
        <p:txBody>
          <a:bodyPr wrap="none" rtlCol="0">
            <a:spAutoFit/>
          </a:bodyPr>
          <a:lstStyle/>
          <a:p>
            <a:pPr algn="ctr"/>
            <a:r>
              <a:rPr lang="fr-FR" i="1" dirty="0"/>
              <a:t>4 CDE / 8 candidats auditionnés</a:t>
            </a:r>
          </a:p>
        </p:txBody>
      </p:sp>
      <p:graphicFrame>
        <p:nvGraphicFramePr>
          <p:cNvPr id="8" name="Tableau 7">
            <a:extLst>
              <a:ext uri="{FF2B5EF4-FFF2-40B4-BE49-F238E27FC236}">
                <a16:creationId xmlns:a16="http://schemas.microsoft.com/office/drawing/2014/main" id="{66B70488-A003-0BAA-E509-62BFF522CA6F}"/>
              </a:ext>
            </a:extLst>
          </p:cNvPr>
          <p:cNvGraphicFramePr>
            <a:graphicFrameLocks noGrp="1"/>
          </p:cNvGraphicFramePr>
          <p:nvPr/>
        </p:nvGraphicFramePr>
        <p:xfrm>
          <a:off x="9718535" y="443460"/>
          <a:ext cx="2230384" cy="1422400"/>
        </p:xfrm>
        <a:graphic>
          <a:graphicData uri="http://schemas.openxmlformats.org/drawingml/2006/table">
            <a:tbl>
              <a:tblPr>
                <a:tableStyleId>{5C22544A-7EE6-4342-B048-85BDC9FD1C3A}</a:tableStyleId>
              </a:tblPr>
              <a:tblGrid>
                <a:gridCol w="898684">
                  <a:extLst>
                    <a:ext uri="{9D8B030D-6E8A-4147-A177-3AD203B41FA5}">
                      <a16:colId xmlns:a16="http://schemas.microsoft.com/office/drawing/2014/main" val="454587767"/>
                    </a:ext>
                  </a:extLst>
                </a:gridCol>
                <a:gridCol w="799020">
                  <a:extLst>
                    <a:ext uri="{9D8B030D-6E8A-4147-A177-3AD203B41FA5}">
                      <a16:colId xmlns:a16="http://schemas.microsoft.com/office/drawing/2014/main" val="3530186409"/>
                    </a:ext>
                  </a:extLst>
                </a:gridCol>
                <a:gridCol w="532680">
                  <a:extLst>
                    <a:ext uri="{9D8B030D-6E8A-4147-A177-3AD203B41FA5}">
                      <a16:colId xmlns:a16="http://schemas.microsoft.com/office/drawing/2014/main" val="3473961893"/>
                    </a:ext>
                  </a:extLst>
                </a:gridCol>
              </a:tblGrid>
              <a:tr h="203200">
                <a:tc>
                  <a:txBody>
                    <a:bodyPr/>
                    <a:lstStyle/>
                    <a:p>
                      <a:pPr algn="l" fontAlgn="b"/>
                      <a:r>
                        <a:rPr lang="fr-FR" sz="1200" u="none" strike="noStrike" dirty="0">
                          <a:effectLst/>
                        </a:rPr>
                        <a:t>BOSCH</a:t>
                      </a:r>
                      <a:endParaRPr lang="fr-FR" sz="1200" b="0" i="0" u="none" strike="noStrike" dirty="0">
                        <a:solidFill>
                          <a:srgbClr val="4472C4"/>
                        </a:solidFill>
                        <a:effectLst/>
                        <a:latin typeface="Calibri" panose="020F0502020204030204" pitchFamily="34" charset="0"/>
                      </a:endParaRPr>
                    </a:p>
                  </a:txBody>
                  <a:tcPr marL="9525" marR="9525" marT="9525" marB="0" anchor="b"/>
                </a:tc>
                <a:tc>
                  <a:txBody>
                    <a:bodyPr/>
                    <a:lstStyle/>
                    <a:p>
                      <a:pPr algn="l" fontAlgn="ctr"/>
                      <a:r>
                        <a:rPr lang="fr-FR" sz="1100" u="none" strike="noStrike" dirty="0">
                          <a:effectLst/>
                        </a:rPr>
                        <a:t>Steffi</a:t>
                      </a:r>
                      <a:endParaRPr lang="fr-FR" sz="1100" b="0" i="0" u="none" strike="noStrike" dirty="0">
                        <a:solidFill>
                          <a:srgbClr val="4472C4"/>
                        </a:solidFill>
                        <a:effectLst/>
                        <a:latin typeface="Calibri" panose="020F0502020204030204" pitchFamily="34" charset="0"/>
                      </a:endParaRPr>
                    </a:p>
                  </a:txBody>
                  <a:tcPr marL="9525" marR="9525" marT="9525" marB="0" anchor="ctr"/>
                </a:tc>
                <a:tc>
                  <a:txBody>
                    <a:bodyPr/>
                    <a:lstStyle/>
                    <a:p>
                      <a:pPr algn="ctr" fontAlgn="b"/>
                      <a:r>
                        <a:rPr lang="fr-FR" sz="1100" u="none" strike="noStrike">
                          <a:effectLst/>
                        </a:rPr>
                        <a:t>Nantes</a:t>
                      </a:r>
                      <a:endParaRPr lang="fr-FR" sz="1100" b="0" i="0" u="none" strike="noStrike">
                        <a:solidFill>
                          <a:srgbClr val="4472C4"/>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899718532"/>
                  </a:ext>
                </a:extLst>
              </a:tr>
              <a:tr h="203200">
                <a:tc>
                  <a:txBody>
                    <a:bodyPr/>
                    <a:lstStyle/>
                    <a:p>
                      <a:pPr algn="l" fontAlgn="b"/>
                      <a:r>
                        <a:rPr lang="fr-FR" sz="1200" u="none" strike="noStrike" dirty="0">
                          <a:effectLst/>
                        </a:rPr>
                        <a:t>PICHARD</a:t>
                      </a:r>
                      <a:endParaRPr lang="fr-FR" sz="1200" b="0" i="0" u="none" strike="noStrike" dirty="0">
                        <a:solidFill>
                          <a:srgbClr val="4472C4"/>
                        </a:solidFill>
                        <a:effectLst/>
                        <a:latin typeface="Calibri" panose="020F0502020204030204" pitchFamily="34" charset="0"/>
                      </a:endParaRPr>
                    </a:p>
                  </a:txBody>
                  <a:tcPr marL="9525" marR="9525" marT="9525" marB="0" anchor="b"/>
                </a:tc>
                <a:tc>
                  <a:txBody>
                    <a:bodyPr/>
                    <a:lstStyle/>
                    <a:p>
                      <a:pPr algn="l" fontAlgn="ctr"/>
                      <a:r>
                        <a:rPr lang="fr-FR" sz="1100" u="none" strike="noStrike" dirty="0">
                          <a:effectLst/>
                        </a:rPr>
                        <a:t>Virginie</a:t>
                      </a:r>
                      <a:endParaRPr lang="fr-FR" sz="1100" b="0" i="0" u="none" strike="noStrike" dirty="0">
                        <a:solidFill>
                          <a:srgbClr val="4472C4"/>
                        </a:solidFill>
                        <a:effectLst/>
                        <a:latin typeface="Calibri" panose="020F0502020204030204" pitchFamily="34" charset="0"/>
                      </a:endParaRPr>
                    </a:p>
                  </a:txBody>
                  <a:tcPr marL="9525" marR="9525" marT="9525" marB="0" anchor="ctr"/>
                </a:tc>
                <a:tc>
                  <a:txBody>
                    <a:bodyPr/>
                    <a:lstStyle/>
                    <a:p>
                      <a:pPr algn="ctr" fontAlgn="b"/>
                      <a:r>
                        <a:rPr lang="fr-FR" sz="1100" u="none" strike="noStrike">
                          <a:effectLst/>
                        </a:rPr>
                        <a:t>Nantes</a:t>
                      </a:r>
                      <a:endParaRPr lang="fr-FR" sz="1100" b="0" i="0" u="none" strike="noStrike">
                        <a:solidFill>
                          <a:srgbClr val="4472C4"/>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6834195"/>
                  </a:ext>
                </a:extLst>
              </a:tr>
              <a:tr h="203200">
                <a:tc>
                  <a:txBody>
                    <a:bodyPr/>
                    <a:lstStyle/>
                    <a:p>
                      <a:pPr algn="l" fontAlgn="b"/>
                      <a:r>
                        <a:rPr lang="fr-FR" sz="1200" u="none" strike="noStrike" dirty="0">
                          <a:effectLst/>
                        </a:rPr>
                        <a:t>RABU</a:t>
                      </a:r>
                      <a:endParaRPr lang="fr-FR" sz="1200" b="0" i="0" u="none" strike="noStrike" dirty="0">
                        <a:solidFill>
                          <a:srgbClr val="4472C4"/>
                        </a:solidFill>
                        <a:effectLst/>
                        <a:latin typeface="Calibri" panose="020F0502020204030204" pitchFamily="34" charset="0"/>
                      </a:endParaRPr>
                    </a:p>
                  </a:txBody>
                  <a:tcPr marL="9525" marR="9525" marT="9525" marB="0" anchor="b"/>
                </a:tc>
                <a:tc>
                  <a:txBody>
                    <a:bodyPr/>
                    <a:lstStyle/>
                    <a:p>
                      <a:pPr algn="l" fontAlgn="ctr"/>
                      <a:r>
                        <a:rPr lang="fr-FR" sz="1100" u="none" strike="noStrike" dirty="0">
                          <a:effectLst/>
                        </a:rPr>
                        <a:t>Catherine</a:t>
                      </a:r>
                      <a:endParaRPr lang="fr-FR" sz="1100" b="0" i="0" u="none" strike="noStrike" dirty="0">
                        <a:solidFill>
                          <a:srgbClr val="4472C4"/>
                        </a:solidFill>
                        <a:effectLst/>
                        <a:latin typeface="Calibri" panose="020F0502020204030204" pitchFamily="34" charset="0"/>
                      </a:endParaRPr>
                    </a:p>
                  </a:txBody>
                  <a:tcPr marL="9525" marR="9525" marT="9525" marB="0" anchor="ctr"/>
                </a:tc>
                <a:tc>
                  <a:txBody>
                    <a:bodyPr/>
                    <a:lstStyle/>
                    <a:p>
                      <a:pPr algn="ctr" fontAlgn="b"/>
                      <a:r>
                        <a:rPr lang="fr-FR" sz="1100" u="none" strike="noStrike">
                          <a:effectLst/>
                        </a:rPr>
                        <a:t>Nantes</a:t>
                      </a:r>
                      <a:endParaRPr lang="fr-FR" sz="1100" b="0" i="0" u="none" strike="noStrike">
                        <a:solidFill>
                          <a:srgbClr val="4472C4"/>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87722257"/>
                  </a:ext>
                </a:extLst>
              </a:tr>
              <a:tr h="203200">
                <a:tc>
                  <a:txBody>
                    <a:bodyPr/>
                    <a:lstStyle/>
                    <a:p>
                      <a:pPr algn="l" fontAlgn="b"/>
                      <a:r>
                        <a:rPr lang="fr-FR" sz="1200" u="none" strike="noStrike" dirty="0">
                          <a:effectLst/>
                        </a:rPr>
                        <a:t>LOUFRANI</a:t>
                      </a:r>
                      <a:endParaRPr lang="fr-FR" sz="12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ctr"/>
                      <a:r>
                        <a:rPr lang="fr-FR" sz="1100" u="none" strike="noStrike" dirty="0">
                          <a:effectLst/>
                        </a:rPr>
                        <a:t>Laurent</a:t>
                      </a:r>
                      <a:endParaRPr lang="fr-FR"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fr-FR" sz="1100" u="none" strike="noStrike">
                          <a:effectLst/>
                        </a:rPr>
                        <a:t>Angers</a:t>
                      </a:r>
                      <a:endParaRPr lang="fr-FR"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51919871"/>
                  </a:ext>
                </a:extLst>
              </a:tr>
              <a:tr h="203200">
                <a:tc>
                  <a:txBody>
                    <a:bodyPr/>
                    <a:lstStyle/>
                    <a:p>
                      <a:pPr algn="l" fontAlgn="b"/>
                      <a:r>
                        <a:rPr lang="fr-FR" sz="1200" u="none" strike="noStrike" dirty="0">
                          <a:effectLst/>
                        </a:rPr>
                        <a:t>GARCION</a:t>
                      </a:r>
                      <a:endParaRPr lang="fr-FR" sz="12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ctr"/>
                      <a:r>
                        <a:rPr lang="fr-FR" sz="1100" u="none" strike="noStrike" dirty="0">
                          <a:effectLst/>
                        </a:rPr>
                        <a:t>Emmanuel</a:t>
                      </a:r>
                      <a:endParaRPr lang="fr-FR"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fr-FR" sz="1100" u="none" strike="noStrike">
                          <a:effectLst/>
                        </a:rPr>
                        <a:t>Angers</a:t>
                      </a:r>
                      <a:endParaRPr lang="fr-FR"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737231500"/>
                  </a:ext>
                </a:extLst>
              </a:tr>
              <a:tr h="203200">
                <a:tc>
                  <a:txBody>
                    <a:bodyPr/>
                    <a:lstStyle/>
                    <a:p>
                      <a:pPr algn="l" fontAlgn="b"/>
                      <a:r>
                        <a:rPr lang="fr-FR" sz="1200" u="none" strike="noStrike" dirty="0">
                          <a:effectLst/>
                        </a:rPr>
                        <a:t>DELNESTE</a:t>
                      </a:r>
                      <a:endParaRPr lang="fr-FR" sz="12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ctr"/>
                      <a:r>
                        <a:rPr lang="fr-FR" sz="1100" u="none" strike="noStrike" dirty="0">
                          <a:effectLst/>
                        </a:rPr>
                        <a:t>Yves</a:t>
                      </a:r>
                      <a:endParaRPr lang="fr-FR"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fr-FR" sz="1100" u="none" strike="noStrike">
                          <a:effectLst/>
                        </a:rPr>
                        <a:t>Angers</a:t>
                      </a:r>
                      <a:endParaRPr lang="fr-FR"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214421830"/>
                  </a:ext>
                </a:extLst>
              </a:tr>
              <a:tr h="203200">
                <a:tc>
                  <a:txBody>
                    <a:bodyPr/>
                    <a:lstStyle/>
                    <a:p>
                      <a:pPr algn="l" fontAlgn="b"/>
                      <a:r>
                        <a:rPr lang="fr-FR" sz="1200" u="none" strike="noStrike" dirty="0">
                          <a:effectLst/>
                        </a:rPr>
                        <a:t>BASTIAT</a:t>
                      </a:r>
                      <a:endParaRPr lang="fr-FR" sz="12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ctr"/>
                      <a:r>
                        <a:rPr lang="fr-FR" sz="1100" u="none" strike="noStrike" dirty="0">
                          <a:effectLst/>
                        </a:rPr>
                        <a:t>Guillaume</a:t>
                      </a:r>
                      <a:endParaRPr lang="fr-FR"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fr-FR" sz="1100" u="none" strike="noStrike" dirty="0">
                          <a:effectLst/>
                        </a:rPr>
                        <a:t>Angers</a:t>
                      </a:r>
                      <a:endParaRPr lang="fr-FR"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350976426"/>
                  </a:ext>
                </a:extLst>
              </a:tr>
            </a:tbl>
          </a:graphicData>
        </a:graphic>
      </p:graphicFrame>
      <p:sp>
        <p:nvSpPr>
          <p:cNvPr id="9" name="ZoneTexte 8">
            <a:extLst>
              <a:ext uri="{FF2B5EF4-FFF2-40B4-BE49-F238E27FC236}">
                <a16:creationId xmlns:a16="http://schemas.microsoft.com/office/drawing/2014/main" id="{01FF77E2-12F7-C0E8-45E8-90E4C9160D30}"/>
              </a:ext>
            </a:extLst>
          </p:cNvPr>
          <p:cNvSpPr txBox="1"/>
          <p:nvPr/>
        </p:nvSpPr>
        <p:spPr>
          <a:xfrm>
            <a:off x="9660167" y="30721"/>
            <a:ext cx="606513" cy="369332"/>
          </a:xfrm>
          <a:prstGeom prst="rect">
            <a:avLst/>
          </a:prstGeom>
          <a:noFill/>
        </p:spPr>
        <p:txBody>
          <a:bodyPr wrap="none" rtlCol="0">
            <a:spAutoFit/>
          </a:bodyPr>
          <a:lstStyle/>
          <a:p>
            <a:r>
              <a:rPr lang="fr-FR" b="1" dirty="0"/>
              <a:t>Jury</a:t>
            </a:r>
          </a:p>
        </p:txBody>
      </p:sp>
      <p:graphicFrame>
        <p:nvGraphicFramePr>
          <p:cNvPr id="10" name="Tableau 9">
            <a:extLst>
              <a:ext uri="{FF2B5EF4-FFF2-40B4-BE49-F238E27FC236}">
                <a16:creationId xmlns:a16="http://schemas.microsoft.com/office/drawing/2014/main" id="{13A178CF-E266-6A62-6169-B3C0FBCE2F04}"/>
              </a:ext>
            </a:extLst>
          </p:cNvPr>
          <p:cNvGraphicFramePr>
            <a:graphicFrameLocks noGrp="1"/>
          </p:cNvGraphicFramePr>
          <p:nvPr/>
        </p:nvGraphicFramePr>
        <p:xfrm>
          <a:off x="6268271" y="4084698"/>
          <a:ext cx="5487724" cy="1712414"/>
        </p:xfrm>
        <a:graphic>
          <a:graphicData uri="http://schemas.openxmlformats.org/drawingml/2006/table">
            <a:tbl>
              <a:tblPr>
                <a:tableStyleId>{5C22544A-7EE6-4342-B048-85BDC9FD1C3A}</a:tableStyleId>
              </a:tblPr>
              <a:tblGrid>
                <a:gridCol w="912607">
                  <a:extLst>
                    <a:ext uri="{9D8B030D-6E8A-4147-A177-3AD203B41FA5}">
                      <a16:colId xmlns:a16="http://schemas.microsoft.com/office/drawing/2014/main" val="1804168849"/>
                    </a:ext>
                  </a:extLst>
                </a:gridCol>
                <a:gridCol w="979151">
                  <a:extLst>
                    <a:ext uri="{9D8B030D-6E8A-4147-A177-3AD203B41FA5}">
                      <a16:colId xmlns:a16="http://schemas.microsoft.com/office/drawing/2014/main" val="3932347029"/>
                    </a:ext>
                  </a:extLst>
                </a:gridCol>
                <a:gridCol w="827050">
                  <a:extLst>
                    <a:ext uri="{9D8B030D-6E8A-4147-A177-3AD203B41FA5}">
                      <a16:colId xmlns:a16="http://schemas.microsoft.com/office/drawing/2014/main" val="2635643909"/>
                    </a:ext>
                  </a:extLst>
                </a:gridCol>
                <a:gridCol w="1341563">
                  <a:extLst>
                    <a:ext uri="{9D8B030D-6E8A-4147-A177-3AD203B41FA5}">
                      <a16:colId xmlns:a16="http://schemas.microsoft.com/office/drawing/2014/main" val="1652745625"/>
                    </a:ext>
                  </a:extLst>
                </a:gridCol>
                <a:gridCol w="1427353">
                  <a:extLst>
                    <a:ext uri="{9D8B030D-6E8A-4147-A177-3AD203B41FA5}">
                      <a16:colId xmlns:a16="http://schemas.microsoft.com/office/drawing/2014/main" val="90153275"/>
                    </a:ext>
                  </a:extLst>
                </a:gridCol>
              </a:tblGrid>
              <a:tr h="277314">
                <a:tc>
                  <a:txBody>
                    <a:bodyPr/>
                    <a:lstStyle/>
                    <a:p>
                      <a:pPr algn="ctr" fontAlgn="b"/>
                      <a:r>
                        <a:rPr lang="fr-FR" sz="1100" u="none" strike="noStrike" dirty="0">
                          <a:solidFill>
                            <a:schemeClr val="tx1"/>
                          </a:solidFill>
                          <a:effectLst/>
                        </a:rPr>
                        <a:t>1</a:t>
                      </a:r>
                      <a:endParaRPr lang="fr-FR" sz="1100" b="1" i="0" u="none" strike="noStrike" dirty="0">
                        <a:solidFill>
                          <a:schemeClr val="tx1"/>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fr-FR" sz="1200" b="1" u="none" strike="noStrike" dirty="0">
                          <a:solidFill>
                            <a:schemeClr val="tx1"/>
                          </a:solidFill>
                          <a:effectLst/>
                          <a:highlight>
                            <a:srgbClr val="00FFFF"/>
                          </a:highlight>
                        </a:rPr>
                        <a:t>DAVID</a:t>
                      </a:r>
                      <a:endParaRPr lang="fr-FR" sz="1200" b="1" i="0" u="none" strike="noStrike" dirty="0">
                        <a:solidFill>
                          <a:schemeClr val="tx1"/>
                        </a:solidFill>
                        <a:effectLst/>
                        <a:highlight>
                          <a:srgbClr val="00FFFF"/>
                        </a:highligh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fr-FR" sz="1200" b="1" u="none" strike="noStrike" dirty="0" err="1">
                          <a:solidFill>
                            <a:schemeClr val="tx1"/>
                          </a:solidFill>
                          <a:effectLst/>
                          <a:highlight>
                            <a:srgbClr val="00FFFF"/>
                          </a:highlight>
                        </a:rPr>
                        <a:t>Morgann</a:t>
                      </a:r>
                      <a:endParaRPr lang="fr-FR" sz="1200" b="1" i="1" u="none" strike="noStrike" dirty="0">
                        <a:solidFill>
                          <a:schemeClr val="tx1"/>
                        </a:solidFill>
                        <a:effectLst/>
                        <a:highlight>
                          <a:srgbClr val="00FFFF"/>
                        </a:highlight>
                        <a:latin typeface="Calibri" panose="020F05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fr-FR" sz="1200" u="none" strike="noStrike" dirty="0">
                          <a:solidFill>
                            <a:schemeClr val="tx1"/>
                          </a:solidFill>
                          <a:effectLst/>
                          <a:highlight>
                            <a:srgbClr val="00FFFF"/>
                          </a:highlight>
                        </a:rPr>
                        <a:t>P. Jeannin</a:t>
                      </a:r>
                      <a:endParaRPr lang="fr-FR" sz="1200" b="0" i="0" u="none" strike="noStrike" dirty="0">
                        <a:solidFill>
                          <a:schemeClr val="tx1"/>
                        </a:solidFill>
                        <a:effectLst/>
                        <a:highlight>
                          <a:srgbClr val="00FFFF"/>
                        </a:highligh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fr-FR" sz="1200" u="none" strike="noStrike" dirty="0">
                          <a:solidFill>
                            <a:schemeClr val="tx1"/>
                          </a:solidFill>
                          <a:effectLst/>
                          <a:highlight>
                            <a:srgbClr val="00FFFF"/>
                          </a:highlight>
                        </a:rPr>
                        <a:t>CRCI2NA, Eq 4</a:t>
                      </a:r>
                      <a:endParaRPr lang="fr-FR" sz="1200" b="0" i="0" u="none" strike="noStrike" dirty="0">
                        <a:solidFill>
                          <a:schemeClr val="tx1"/>
                        </a:solidFill>
                        <a:effectLst/>
                        <a:highlight>
                          <a:srgbClr val="00FFFF"/>
                        </a:highligh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78917850"/>
                  </a:ext>
                </a:extLst>
              </a:tr>
              <a:tr h="203200">
                <a:tc>
                  <a:txBody>
                    <a:bodyPr/>
                    <a:lstStyle/>
                    <a:p>
                      <a:pPr algn="ctr" fontAlgn="b"/>
                      <a:r>
                        <a:rPr lang="fr-FR" sz="1100" u="none" strike="noStrike" dirty="0">
                          <a:solidFill>
                            <a:schemeClr val="tx1"/>
                          </a:solidFill>
                          <a:effectLst/>
                        </a:rPr>
                        <a:t>2</a:t>
                      </a:r>
                      <a:endParaRPr lang="fr-FR" sz="1100" b="1" i="0" u="none" strike="noStrike" dirty="0">
                        <a:solidFill>
                          <a:schemeClr val="tx1"/>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fr-FR" sz="1200" b="1" u="none" strike="noStrike" dirty="0">
                          <a:solidFill>
                            <a:schemeClr val="tx1"/>
                          </a:solidFill>
                          <a:effectLst/>
                          <a:highlight>
                            <a:srgbClr val="00FFFF"/>
                          </a:highlight>
                        </a:rPr>
                        <a:t>DURAND</a:t>
                      </a:r>
                      <a:endParaRPr lang="fr-FR" sz="1200" b="1" i="0" u="none" strike="noStrike" dirty="0">
                        <a:solidFill>
                          <a:schemeClr val="tx1"/>
                        </a:solidFill>
                        <a:effectLst/>
                        <a:highlight>
                          <a:srgbClr val="00FFFF"/>
                        </a:highligh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fr-FR" sz="1200" b="1" u="none" strike="noStrike" dirty="0">
                          <a:solidFill>
                            <a:schemeClr val="tx1"/>
                          </a:solidFill>
                          <a:effectLst/>
                          <a:highlight>
                            <a:srgbClr val="00FFFF"/>
                          </a:highlight>
                        </a:rPr>
                        <a:t>Gwendal</a:t>
                      </a:r>
                      <a:endParaRPr lang="fr-FR" sz="1200" b="1" i="1" u="none" strike="noStrike" dirty="0">
                        <a:solidFill>
                          <a:schemeClr val="tx1"/>
                        </a:solidFill>
                        <a:effectLst/>
                        <a:highlight>
                          <a:srgbClr val="00FFFF"/>
                        </a:highlight>
                        <a:latin typeface="Calibri" panose="020F05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fr-FR" sz="1200" u="none" strike="noStrike" dirty="0">
                          <a:solidFill>
                            <a:schemeClr val="tx1"/>
                          </a:solidFill>
                          <a:effectLst/>
                          <a:highlight>
                            <a:srgbClr val="00FFFF"/>
                          </a:highlight>
                        </a:rPr>
                        <a:t>C. </a:t>
                      </a:r>
                      <a:r>
                        <a:rPr lang="fr-FR" sz="1200" u="none" strike="noStrike" dirty="0" err="1">
                          <a:solidFill>
                            <a:schemeClr val="tx1"/>
                          </a:solidFill>
                          <a:effectLst/>
                          <a:highlight>
                            <a:srgbClr val="00FFFF"/>
                          </a:highlight>
                        </a:rPr>
                        <a:t>Mattéi</a:t>
                      </a:r>
                      <a:endParaRPr lang="fr-FR" sz="1200" b="0" i="0" u="none" strike="noStrike" dirty="0">
                        <a:solidFill>
                          <a:schemeClr val="tx1"/>
                        </a:solidFill>
                        <a:effectLst/>
                        <a:highlight>
                          <a:srgbClr val="00FFFF"/>
                        </a:highligh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fr-FR" sz="1200" u="none" strike="noStrike" dirty="0">
                          <a:solidFill>
                            <a:schemeClr val="tx1"/>
                          </a:solidFill>
                          <a:effectLst/>
                          <a:highlight>
                            <a:srgbClr val="00FFFF"/>
                          </a:highlight>
                        </a:rPr>
                        <a:t>MITOVASC, CARME</a:t>
                      </a:r>
                      <a:endParaRPr lang="fr-FR" sz="1200" b="0" i="0" u="none" strike="noStrike" dirty="0">
                        <a:solidFill>
                          <a:schemeClr val="tx1"/>
                        </a:solidFill>
                        <a:effectLst/>
                        <a:highlight>
                          <a:srgbClr val="00FFFF"/>
                        </a:highligh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81342509"/>
                  </a:ext>
                </a:extLst>
              </a:tr>
              <a:tr h="203200">
                <a:tc>
                  <a:txBody>
                    <a:bodyPr/>
                    <a:lstStyle/>
                    <a:p>
                      <a:pPr algn="ctr" fontAlgn="b"/>
                      <a:r>
                        <a:rPr lang="fr-FR" sz="1100" u="none" strike="noStrike">
                          <a:solidFill>
                            <a:schemeClr val="tx1"/>
                          </a:solidFill>
                          <a:effectLst/>
                        </a:rPr>
                        <a:t>3</a:t>
                      </a:r>
                      <a:endParaRPr lang="fr-FR" sz="1100" b="1" i="0" u="none" strike="noStrike">
                        <a:solidFill>
                          <a:schemeClr val="tx1"/>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fr-FR" sz="1200" b="1" u="none" strike="noStrike" dirty="0">
                          <a:solidFill>
                            <a:srgbClr val="FF0000"/>
                          </a:solidFill>
                          <a:effectLst/>
                          <a:highlight>
                            <a:srgbClr val="00FFFF"/>
                          </a:highlight>
                        </a:rPr>
                        <a:t>DUVERGER</a:t>
                      </a:r>
                      <a:endParaRPr lang="fr-FR" sz="1200" b="1" i="0" u="none" strike="noStrike" dirty="0">
                        <a:solidFill>
                          <a:srgbClr val="FF0000"/>
                        </a:solidFill>
                        <a:effectLst/>
                        <a:highlight>
                          <a:srgbClr val="00FFFF"/>
                        </a:highligh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fr-FR" sz="1200" b="1" u="none" strike="noStrike" dirty="0">
                          <a:solidFill>
                            <a:srgbClr val="FF0000"/>
                          </a:solidFill>
                          <a:effectLst/>
                          <a:highlight>
                            <a:srgbClr val="00FFFF"/>
                          </a:highlight>
                        </a:rPr>
                        <a:t>Solène</a:t>
                      </a:r>
                      <a:endParaRPr lang="fr-FR" sz="1200" b="1" i="1" u="none" strike="noStrike" dirty="0">
                        <a:solidFill>
                          <a:srgbClr val="FF0000"/>
                        </a:solidFill>
                        <a:effectLst/>
                        <a:highlight>
                          <a:srgbClr val="00FFFF"/>
                        </a:highlight>
                        <a:latin typeface="Calibri" panose="020F05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fr-FR" sz="1200" u="none" strike="noStrike" dirty="0">
                          <a:solidFill>
                            <a:srgbClr val="FF0000"/>
                          </a:solidFill>
                          <a:effectLst/>
                          <a:highlight>
                            <a:srgbClr val="00FFFF"/>
                          </a:highlight>
                        </a:rPr>
                        <a:t>V. Dumas</a:t>
                      </a:r>
                      <a:endParaRPr lang="fr-FR" sz="1200" b="0" i="0" u="none" strike="noStrike" dirty="0">
                        <a:solidFill>
                          <a:srgbClr val="FF0000"/>
                        </a:solidFill>
                        <a:effectLst/>
                        <a:highlight>
                          <a:srgbClr val="00FFFF"/>
                        </a:highligh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fr-FR" sz="1200" u="none" strike="noStrike" dirty="0">
                          <a:solidFill>
                            <a:srgbClr val="FF0000"/>
                          </a:solidFill>
                          <a:effectLst/>
                          <a:highlight>
                            <a:srgbClr val="00FFFF"/>
                          </a:highlight>
                        </a:rPr>
                        <a:t>MITOVASC, MITOLAB</a:t>
                      </a:r>
                      <a:endParaRPr lang="fr-FR" sz="1200" b="0" i="0" u="none" strike="noStrike" dirty="0">
                        <a:solidFill>
                          <a:srgbClr val="FF0000"/>
                        </a:solidFill>
                        <a:effectLst/>
                        <a:highlight>
                          <a:srgbClr val="00FFFF"/>
                        </a:highligh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90533510"/>
                  </a:ext>
                </a:extLst>
              </a:tr>
              <a:tr h="203200">
                <a:tc>
                  <a:txBody>
                    <a:bodyPr/>
                    <a:lstStyle/>
                    <a:p>
                      <a:pPr algn="ctr" fontAlgn="b"/>
                      <a:r>
                        <a:rPr lang="fr-FR" sz="1100" u="none" strike="noStrike">
                          <a:solidFill>
                            <a:schemeClr val="tx1"/>
                          </a:solidFill>
                          <a:effectLst/>
                        </a:rPr>
                        <a:t>4</a:t>
                      </a:r>
                      <a:endParaRPr lang="fr-FR" sz="1100" b="1" i="0" u="none" strike="noStrike">
                        <a:solidFill>
                          <a:schemeClr val="tx1"/>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fr-FR" sz="1200" b="1" u="none" strike="noStrike" dirty="0">
                          <a:solidFill>
                            <a:schemeClr val="tx1"/>
                          </a:solidFill>
                          <a:effectLst/>
                          <a:highlight>
                            <a:srgbClr val="00FFFF"/>
                          </a:highlight>
                        </a:rPr>
                        <a:t>DLOZI</a:t>
                      </a:r>
                      <a:endParaRPr lang="fr-FR" sz="1200" b="1" i="0" u="none" strike="noStrike" dirty="0">
                        <a:solidFill>
                          <a:schemeClr val="tx1"/>
                        </a:solidFill>
                        <a:effectLst/>
                        <a:highlight>
                          <a:srgbClr val="00FFFF"/>
                        </a:highligh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fr-FR" sz="1200" b="1" u="none" strike="noStrike" dirty="0">
                          <a:solidFill>
                            <a:schemeClr val="tx1"/>
                          </a:solidFill>
                          <a:effectLst/>
                          <a:highlight>
                            <a:srgbClr val="00FFFF"/>
                          </a:highlight>
                        </a:rPr>
                        <a:t>Prince</a:t>
                      </a:r>
                      <a:endParaRPr lang="fr-FR" sz="1200" b="1" i="1" u="none" strike="noStrike" dirty="0">
                        <a:solidFill>
                          <a:schemeClr val="tx1"/>
                        </a:solidFill>
                        <a:effectLst/>
                        <a:highlight>
                          <a:srgbClr val="00FFFF"/>
                        </a:highlight>
                        <a:latin typeface="Calibri" panose="020F05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fr-FR" sz="1200" u="none" strike="noStrike" dirty="0">
                          <a:solidFill>
                            <a:schemeClr val="tx1"/>
                          </a:solidFill>
                          <a:effectLst/>
                          <a:highlight>
                            <a:srgbClr val="00FFFF"/>
                          </a:highlight>
                        </a:rPr>
                        <a:t>F. </a:t>
                      </a:r>
                      <a:r>
                        <a:rPr lang="fr-FR" sz="1200" u="none" strike="noStrike" dirty="0" err="1">
                          <a:solidFill>
                            <a:schemeClr val="tx1"/>
                          </a:solidFill>
                          <a:effectLst/>
                          <a:highlight>
                            <a:srgbClr val="00FFFF"/>
                          </a:highlight>
                        </a:rPr>
                        <a:t>Boury</a:t>
                      </a:r>
                      <a:endParaRPr lang="fr-FR" sz="1200" b="0" i="0" u="none" strike="noStrike" dirty="0">
                        <a:solidFill>
                          <a:schemeClr val="tx1"/>
                        </a:solidFill>
                        <a:effectLst/>
                        <a:highlight>
                          <a:srgbClr val="00FFFF"/>
                        </a:highligh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fr-FR" sz="1200" u="none" strike="noStrike" dirty="0">
                          <a:solidFill>
                            <a:schemeClr val="tx1"/>
                          </a:solidFill>
                          <a:effectLst/>
                          <a:highlight>
                            <a:srgbClr val="00FFFF"/>
                          </a:highlight>
                        </a:rPr>
                        <a:t>CRCI2NA, GLIAD</a:t>
                      </a:r>
                      <a:endParaRPr lang="fr-FR" sz="1200" b="0" i="0" u="none" strike="noStrike" dirty="0">
                        <a:solidFill>
                          <a:schemeClr val="tx1"/>
                        </a:solidFill>
                        <a:effectLst/>
                        <a:highlight>
                          <a:srgbClr val="00FFFF"/>
                        </a:highligh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28962088"/>
                  </a:ext>
                </a:extLst>
              </a:tr>
              <a:tr h="203200">
                <a:tc>
                  <a:txBody>
                    <a:bodyPr/>
                    <a:lstStyle/>
                    <a:p>
                      <a:pPr algn="ctr" fontAlgn="b"/>
                      <a:r>
                        <a:rPr lang="fr-FR" sz="1100" u="none" strike="noStrike">
                          <a:solidFill>
                            <a:schemeClr val="tx1"/>
                          </a:solidFill>
                          <a:effectLst/>
                        </a:rPr>
                        <a:t>5</a:t>
                      </a:r>
                      <a:endParaRPr lang="fr-FR" sz="1100" b="1" i="0" u="none" strike="noStrike">
                        <a:solidFill>
                          <a:schemeClr val="tx1"/>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fr-FR" sz="1200" u="none" strike="noStrike" dirty="0">
                          <a:solidFill>
                            <a:schemeClr val="tx1"/>
                          </a:solidFill>
                          <a:effectLst/>
                          <a:highlight>
                            <a:srgbClr val="00FFFF"/>
                          </a:highlight>
                        </a:rPr>
                        <a:t>MARTIN</a:t>
                      </a:r>
                      <a:endParaRPr lang="fr-FR" sz="1200" b="1" i="0" u="none" strike="noStrike" dirty="0">
                        <a:solidFill>
                          <a:schemeClr val="tx1"/>
                        </a:solidFill>
                        <a:effectLst/>
                        <a:highlight>
                          <a:srgbClr val="00FFFF"/>
                        </a:highligh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fr-FR" sz="1200" u="none" strike="noStrike" dirty="0">
                          <a:solidFill>
                            <a:schemeClr val="tx1"/>
                          </a:solidFill>
                          <a:effectLst/>
                          <a:highlight>
                            <a:srgbClr val="00FFFF"/>
                          </a:highlight>
                        </a:rPr>
                        <a:t>Naël</a:t>
                      </a:r>
                      <a:endParaRPr lang="fr-FR" sz="1200" b="0" i="1" u="none" strike="noStrike" dirty="0">
                        <a:solidFill>
                          <a:schemeClr val="tx1"/>
                        </a:solidFill>
                        <a:effectLst/>
                        <a:highlight>
                          <a:srgbClr val="00FFFF"/>
                        </a:highlight>
                        <a:latin typeface="Calibri" panose="020F05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fr-FR" sz="1200" u="none" strike="noStrike" dirty="0">
                          <a:solidFill>
                            <a:schemeClr val="tx1"/>
                          </a:solidFill>
                          <a:effectLst/>
                          <a:highlight>
                            <a:srgbClr val="00FFFF"/>
                          </a:highlight>
                        </a:rPr>
                        <a:t>M. Munier</a:t>
                      </a:r>
                      <a:endParaRPr lang="fr-FR" sz="1200" b="0" i="0" u="none" strike="noStrike" dirty="0">
                        <a:solidFill>
                          <a:schemeClr val="tx1"/>
                        </a:solidFill>
                        <a:effectLst/>
                        <a:highlight>
                          <a:srgbClr val="00FFFF"/>
                        </a:highligh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fr-FR" sz="1200" u="none" strike="noStrike" dirty="0">
                          <a:solidFill>
                            <a:schemeClr val="tx1"/>
                          </a:solidFill>
                          <a:effectLst/>
                          <a:highlight>
                            <a:srgbClr val="00FFFF"/>
                          </a:highlight>
                        </a:rPr>
                        <a:t>MITOVASC, CARME</a:t>
                      </a:r>
                      <a:endParaRPr lang="fr-FR" sz="1200" b="0" i="0" u="none" strike="noStrike" dirty="0">
                        <a:solidFill>
                          <a:schemeClr val="tx1"/>
                        </a:solidFill>
                        <a:effectLst/>
                        <a:highlight>
                          <a:srgbClr val="00FFFF"/>
                        </a:highligh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33456919"/>
                  </a:ext>
                </a:extLst>
              </a:tr>
              <a:tr h="203200">
                <a:tc>
                  <a:txBody>
                    <a:bodyPr/>
                    <a:lstStyle/>
                    <a:p>
                      <a:pPr algn="ctr" fontAlgn="b"/>
                      <a:r>
                        <a:rPr lang="fr-FR" sz="1100" u="none" strike="noStrike" dirty="0">
                          <a:solidFill>
                            <a:schemeClr val="tx1"/>
                          </a:solidFill>
                          <a:effectLst/>
                        </a:rPr>
                        <a:t>6</a:t>
                      </a:r>
                      <a:endParaRPr lang="fr-FR" sz="1100" b="1" i="0" u="none" strike="noStrike" dirty="0">
                        <a:solidFill>
                          <a:schemeClr val="tx1"/>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fr-FR" sz="1200" u="none" strike="noStrike" dirty="0">
                          <a:solidFill>
                            <a:schemeClr val="tx1"/>
                          </a:solidFill>
                          <a:effectLst/>
                        </a:rPr>
                        <a:t>VILLETTE</a:t>
                      </a:r>
                      <a:endParaRPr lang="fr-FR" sz="1200" b="1" i="0" u="none" strike="noStrike" dirty="0">
                        <a:solidFill>
                          <a:schemeClr val="tx1"/>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fr-FR" sz="1200" u="none" strike="noStrike" dirty="0">
                          <a:solidFill>
                            <a:schemeClr val="tx1"/>
                          </a:solidFill>
                          <a:effectLst/>
                        </a:rPr>
                        <a:t>Marc</a:t>
                      </a:r>
                      <a:endParaRPr lang="fr-FR" sz="1200" b="0" i="1" u="none" strike="noStrike" dirty="0">
                        <a:solidFill>
                          <a:schemeClr val="tx1"/>
                        </a:solidFill>
                        <a:effectLst/>
                        <a:latin typeface="Calibri" panose="020F05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fr-FR" sz="1200" u="none" strike="noStrike" dirty="0">
                          <a:solidFill>
                            <a:schemeClr val="tx1"/>
                          </a:solidFill>
                          <a:effectLst/>
                        </a:rPr>
                        <a:t>D. </a:t>
                      </a:r>
                      <a:r>
                        <a:rPr lang="fr-FR" sz="1200" u="none" strike="noStrike" dirty="0" err="1">
                          <a:solidFill>
                            <a:schemeClr val="tx1"/>
                          </a:solidFill>
                          <a:effectLst/>
                        </a:rPr>
                        <a:t>Luque</a:t>
                      </a:r>
                      <a:r>
                        <a:rPr lang="fr-FR" sz="1200" u="none" strike="noStrike" dirty="0">
                          <a:solidFill>
                            <a:schemeClr val="tx1"/>
                          </a:solidFill>
                          <a:effectLst/>
                        </a:rPr>
                        <a:t> Paz</a:t>
                      </a:r>
                      <a:endParaRPr lang="fr-FR" sz="1200" b="0" i="0" u="none" strike="noStrike" dirty="0">
                        <a:solidFill>
                          <a:schemeClr val="tx1"/>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fr-FR" sz="1200" u="none" strike="noStrike" dirty="0">
                          <a:solidFill>
                            <a:schemeClr val="tx1"/>
                          </a:solidFill>
                          <a:effectLst/>
                        </a:rPr>
                        <a:t>CRCI2NA, Eq 4</a:t>
                      </a:r>
                      <a:endParaRPr lang="fr-FR" sz="1200" b="0" i="0" u="none" strike="noStrike" dirty="0">
                        <a:solidFill>
                          <a:schemeClr val="tx1"/>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11389750"/>
                  </a:ext>
                </a:extLst>
              </a:tr>
              <a:tr h="215900">
                <a:tc>
                  <a:txBody>
                    <a:bodyPr/>
                    <a:lstStyle/>
                    <a:p>
                      <a:pPr algn="ctr" fontAlgn="b"/>
                      <a:r>
                        <a:rPr lang="fr-FR" sz="1100" u="none" strike="noStrike" dirty="0">
                          <a:solidFill>
                            <a:schemeClr val="tx1"/>
                          </a:solidFill>
                          <a:effectLst/>
                        </a:rPr>
                        <a:t>7</a:t>
                      </a:r>
                      <a:endParaRPr lang="fr-FR" sz="1100" b="1" i="0" u="none" strike="noStrike" dirty="0">
                        <a:solidFill>
                          <a:schemeClr val="tx1"/>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fr-FR" sz="1200" b="0" i="0" u="none" strike="noStrike" dirty="0">
                          <a:solidFill>
                            <a:schemeClr val="tx1"/>
                          </a:solidFill>
                          <a:effectLst/>
                          <a:latin typeface="Calibri" panose="020F0502020204030204" pitchFamily="34" charset="0"/>
                        </a:rPr>
                        <a:t>LAFFAITEUR</a:t>
                      </a: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fr-FR" sz="1200" u="none" strike="noStrike" dirty="0" err="1">
                          <a:solidFill>
                            <a:schemeClr val="tx1"/>
                          </a:solidFill>
                          <a:effectLst/>
                        </a:rPr>
                        <a:t>Kaisy</a:t>
                      </a:r>
                      <a:endParaRPr lang="fr-FR" sz="1200" b="0" i="1" u="none" strike="noStrike" dirty="0">
                        <a:solidFill>
                          <a:schemeClr val="tx1"/>
                        </a:solidFill>
                        <a:effectLst/>
                        <a:latin typeface="Calibri" panose="020F05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fr-FR" sz="1200" u="none" strike="noStrike" dirty="0">
                          <a:solidFill>
                            <a:schemeClr val="tx1"/>
                          </a:solidFill>
                          <a:effectLst/>
                        </a:rPr>
                        <a:t>MC </a:t>
                      </a:r>
                      <a:r>
                        <a:rPr lang="fr-FR" sz="1200" u="none" strike="noStrike" dirty="0" err="1">
                          <a:solidFill>
                            <a:schemeClr val="tx1"/>
                          </a:solidFill>
                          <a:effectLst/>
                        </a:rPr>
                        <a:t>Custaud</a:t>
                      </a:r>
                      <a:endParaRPr lang="fr-FR" sz="1200" b="0" i="0" u="none" strike="noStrike" dirty="0">
                        <a:solidFill>
                          <a:schemeClr val="tx1"/>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fr-FR" sz="1200" u="none" strike="noStrike" dirty="0">
                          <a:solidFill>
                            <a:schemeClr val="tx1"/>
                          </a:solidFill>
                          <a:effectLst/>
                        </a:rPr>
                        <a:t>MITOVASC, CARME</a:t>
                      </a:r>
                      <a:endParaRPr lang="fr-FR" sz="1200" b="0" i="0" u="none" strike="noStrike" dirty="0">
                        <a:solidFill>
                          <a:schemeClr val="tx1"/>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52372051"/>
                  </a:ext>
                </a:extLst>
              </a:tr>
              <a:tr h="203200">
                <a:tc>
                  <a:txBody>
                    <a:bodyPr/>
                    <a:lstStyle/>
                    <a:p>
                      <a:pPr algn="ctr" fontAlgn="b"/>
                      <a:r>
                        <a:rPr lang="fr-FR" sz="1100" u="none" strike="noStrike" dirty="0">
                          <a:solidFill>
                            <a:schemeClr val="tx1"/>
                          </a:solidFill>
                          <a:effectLst/>
                        </a:rPr>
                        <a:t>8</a:t>
                      </a:r>
                      <a:endParaRPr lang="fr-FR" sz="1100" b="1" i="0" u="none" strike="noStrike" dirty="0">
                        <a:solidFill>
                          <a:schemeClr val="tx1"/>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fr-FR" sz="1200" u="none" strike="noStrike" dirty="0">
                          <a:solidFill>
                            <a:schemeClr val="tx1"/>
                          </a:solidFill>
                          <a:effectLst/>
                        </a:rPr>
                        <a:t>VITRE</a:t>
                      </a:r>
                      <a:endParaRPr lang="fr-FR" sz="1200" b="1" i="0" u="none" strike="noStrike" dirty="0">
                        <a:solidFill>
                          <a:schemeClr val="tx1"/>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fr-FR" sz="1200" u="none" strike="noStrike" dirty="0">
                          <a:solidFill>
                            <a:schemeClr val="tx1"/>
                          </a:solidFill>
                          <a:effectLst/>
                        </a:rPr>
                        <a:t>Valentine</a:t>
                      </a:r>
                      <a:endParaRPr lang="fr-FR" sz="1200" b="0" i="1" u="none" strike="noStrike" dirty="0">
                        <a:solidFill>
                          <a:schemeClr val="tx1"/>
                        </a:solidFill>
                        <a:effectLst/>
                        <a:latin typeface="Calibri" panose="020F05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fr-FR" sz="1200" b="0" i="0" u="none" strike="noStrike" dirty="0">
                          <a:solidFill>
                            <a:schemeClr val="tx1"/>
                          </a:solidFill>
                          <a:effectLst/>
                          <a:latin typeface="Calibri" panose="020F0502020204030204" pitchFamily="34" charset="0"/>
                        </a:rPr>
                        <a:t>A Rousseau</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fr-FR" sz="1200" u="none" strike="noStrike" dirty="0">
                          <a:solidFill>
                            <a:schemeClr val="tx1"/>
                          </a:solidFill>
                          <a:effectLst/>
                        </a:rPr>
                        <a:t>CRCI2NA, GLIAD</a:t>
                      </a:r>
                      <a:endParaRPr lang="fr-FR" sz="1200" b="0" i="0" u="none" strike="noStrike" dirty="0">
                        <a:solidFill>
                          <a:schemeClr val="tx1"/>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40247812"/>
                  </a:ext>
                </a:extLst>
              </a:tr>
            </a:tbl>
          </a:graphicData>
        </a:graphic>
      </p:graphicFrame>
      <p:sp>
        <p:nvSpPr>
          <p:cNvPr id="11" name="ZoneTexte 10">
            <a:extLst>
              <a:ext uri="{FF2B5EF4-FFF2-40B4-BE49-F238E27FC236}">
                <a16:creationId xmlns:a16="http://schemas.microsoft.com/office/drawing/2014/main" id="{7B48A845-A31D-6F51-1471-ECD03B25EA2F}"/>
              </a:ext>
            </a:extLst>
          </p:cNvPr>
          <p:cNvSpPr txBox="1"/>
          <p:nvPr/>
        </p:nvSpPr>
        <p:spPr>
          <a:xfrm flipH="1">
            <a:off x="6221849" y="3438367"/>
            <a:ext cx="5832266" cy="646331"/>
          </a:xfrm>
          <a:prstGeom prst="rect">
            <a:avLst/>
          </a:prstGeom>
          <a:noFill/>
        </p:spPr>
        <p:txBody>
          <a:bodyPr wrap="square" rtlCol="0">
            <a:spAutoFit/>
          </a:bodyPr>
          <a:lstStyle/>
          <a:p>
            <a:pPr algn="ctr"/>
            <a:r>
              <a:rPr lang="fr-FR" b="1" dirty="0"/>
              <a:t>Classement par ordre de mérite à l’issu de l’oral (40%parcours + 60% oral) </a:t>
            </a:r>
          </a:p>
        </p:txBody>
      </p:sp>
      <p:pic>
        <p:nvPicPr>
          <p:cNvPr id="3" name="Image 2" descr="Une image contenant texte, Police, capture d’écran, Graphique&#10;&#10;Le contenu généré par l’IA peut être incorrect.">
            <a:extLst>
              <a:ext uri="{FF2B5EF4-FFF2-40B4-BE49-F238E27FC236}">
                <a16:creationId xmlns:a16="http://schemas.microsoft.com/office/drawing/2014/main" id="{2CA491AB-B5FC-870D-D0F8-CC60D8248215}"/>
              </a:ext>
            </a:extLst>
          </p:cNvPr>
          <p:cNvPicPr>
            <a:picLocks noChangeAspect="1"/>
          </p:cNvPicPr>
          <p:nvPr/>
        </p:nvPicPr>
        <p:blipFill>
          <a:blip r:embed="rId2"/>
          <a:stretch>
            <a:fillRect/>
          </a:stretch>
        </p:blipFill>
        <p:spPr>
          <a:xfrm>
            <a:off x="405678" y="293076"/>
            <a:ext cx="3696745" cy="1131782"/>
          </a:xfrm>
          <a:prstGeom prst="rect">
            <a:avLst/>
          </a:prstGeom>
        </p:spPr>
      </p:pic>
      <p:grpSp>
        <p:nvGrpSpPr>
          <p:cNvPr id="2" name="Groupe 1">
            <a:extLst>
              <a:ext uri="{FF2B5EF4-FFF2-40B4-BE49-F238E27FC236}">
                <a16:creationId xmlns:a16="http://schemas.microsoft.com/office/drawing/2014/main" id="{0C29019A-2226-3598-8FEC-B20D5EA65D56}"/>
              </a:ext>
            </a:extLst>
          </p:cNvPr>
          <p:cNvGrpSpPr/>
          <p:nvPr/>
        </p:nvGrpSpPr>
        <p:grpSpPr>
          <a:xfrm>
            <a:off x="760096" y="2515037"/>
            <a:ext cx="4930068" cy="3139321"/>
            <a:chOff x="436005" y="2027248"/>
            <a:chExt cx="4930068" cy="3139321"/>
          </a:xfrm>
        </p:grpSpPr>
        <p:sp>
          <p:nvSpPr>
            <p:cNvPr id="7" name="ZoneTexte 6">
              <a:extLst>
                <a:ext uri="{FF2B5EF4-FFF2-40B4-BE49-F238E27FC236}">
                  <a16:creationId xmlns:a16="http://schemas.microsoft.com/office/drawing/2014/main" id="{FB2AF911-A307-5BC2-7B00-5C05C43AB40E}"/>
                </a:ext>
              </a:extLst>
            </p:cNvPr>
            <p:cNvSpPr txBox="1"/>
            <p:nvPr/>
          </p:nvSpPr>
          <p:spPr>
            <a:xfrm>
              <a:off x="436005" y="2027248"/>
              <a:ext cx="4930068" cy="3139321"/>
            </a:xfrm>
            <a:prstGeom prst="rect">
              <a:avLst/>
            </a:prstGeom>
            <a:noFill/>
          </p:spPr>
          <p:txBody>
            <a:bodyPr wrap="none" rtlCol="0">
              <a:spAutoFit/>
            </a:bodyPr>
            <a:lstStyle/>
            <a:p>
              <a:r>
                <a:rPr lang="fr-FR" dirty="0"/>
                <a:t>- </a:t>
              </a:r>
              <a:r>
                <a:rPr lang="fr-FR" b="1" dirty="0"/>
                <a:t>18</a:t>
              </a:r>
              <a:r>
                <a:rPr lang="fr-FR" dirty="0"/>
                <a:t> sujets déposés</a:t>
              </a:r>
            </a:p>
            <a:p>
              <a:r>
                <a:rPr lang="fr-FR" dirty="0"/>
                <a:t>- </a:t>
              </a:r>
              <a:r>
                <a:rPr lang="fr-FR" b="1" dirty="0"/>
                <a:t>17</a:t>
              </a:r>
              <a:r>
                <a:rPr lang="fr-FR" dirty="0"/>
                <a:t> candidatures</a:t>
              </a:r>
            </a:p>
            <a:p>
              <a:endParaRPr lang="fr-FR" dirty="0"/>
            </a:p>
            <a:p>
              <a:r>
                <a:rPr lang="fr-FR" b="1" dirty="0"/>
                <a:t>- 3</a:t>
              </a:r>
              <a:r>
                <a:rPr lang="fr-FR" dirty="0"/>
                <a:t> désistements avant admissibilité</a:t>
              </a:r>
            </a:p>
            <a:p>
              <a:endParaRPr lang="fr-FR" dirty="0"/>
            </a:p>
            <a:p>
              <a:r>
                <a:rPr lang="fr-FR" dirty="0"/>
                <a:t>	Sélection de 10 candidats admissibles</a:t>
              </a:r>
            </a:p>
            <a:p>
              <a:endParaRPr lang="fr-FR" dirty="0"/>
            </a:p>
            <a:p>
              <a:pPr marL="285750" indent="-285750">
                <a:buFontTx/>
                <a:buChar char="-"/>
              </a:pPr>
              <a:r>
                <a:rPr lang="fr-FR" b="1" dirty="0"/>
                <a:t>2</a:t>
              </a:r>
              <a:r>
                <a:rPr lang="fr-FR" dirty="0"/>
                <a:t> désistements après admissibilité</a:t>
              </a:r>
            </a:p>
            <a:p>
              <a:endParaRPr lang="fr-FR" dirty="0"/>
            </a:p>
            <a:p>
              <a:r>
                <a:rPr lang="fr-FR" dirty="0"/>
                <a:t>	Audition de 8 candidats</a:t>
              </a:r>
            </a:p>
            <a:p>
              <a:endParaRPr lang="fr-FR" dirty="0"/>
            </a:p>
          </p:txBody>
        </p:sp>
        <p:sp>
          <p:nvSpPr>
            <p:cNvPr id="14" name="Flèche vers la droite 13">
              <a:extLst>
                <a:ext uri="{FF2B5EF4-FFF2-40B4-BE49-F238E27FC236}">
                  <a16:creationId xmlns:a16="http://schemas.microsoft.com/office/drawing/2014/main" id="{AC2734C2-2C00-0EBD-0166-320733A69A81}"/>
                </a:ext>
              </a:extLst>
            </p:cNvPr>
            <p:cNvSpPr/>
            <p:nvPr/>
          </p:nvSpPr>
          <p:spPr>
            <a:xfrm>
              <a:off x="768744" y="3520035"/>
              <a:ext cx="534074" cy="153749"/>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Flèche vers la droite 14">
              <a:extLst>
                <a:ext uri="{FF2B5EF4-FFF2-40B4-BE49-F238E27FC236}">
                  <a16:creationId xmlns:a16="http://schemas.microsoft.com/office/drawing/2014/main" id="{58E7E3BA-1AFA-BFA6-6B95-F8105ECABFDF}"/>
                </a:ext>
              </a:extLst>
            </p:cNvPr>
            <p:cNvSpPr/>
            <p:nvPr/>
          </p:nvSpPr>
          <p:spPr>
            <a:xfrm>
              <a:off x="768744" y="4603020"/>
              <a:ext cx="534074" cy="153749"/>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12" name="ZoneTexte 11">
            <a:extLst>
              <a:ext uri="{FF2B5EF4-FFF2-40B4-BE49-F238E27FC236}">
                <a16:creationId xmlns:a16="http://schemas.microsoft.com/office/drawing/2014/main" id="{8A9945A5-40EA-CC55-4B16-0EB630C284C8}"/>
              </a:ext>
            </a:extLst>
          </p:cNvPr>
          <p:cNvSpPr txBox="1"/>
          <p:nvPr/>
        </p:nvSpPr>
        <p:spPr>
          <a:xfrm>
            <a:off x="6190767" y="6041704"/>
            <a:ext cx="4180149" cy="523220"/>
          </a:xfrm>
          <a:prstGeom prst="rect">
            <a:avLst/>
          </a:prstGeom>
          <a:noFill/>
        </p:spPr>
        <p:txBody>
          <a:bodyPr wrap="square">
            <a:spAutoFit/>
          </a:bodyPr>
          <a:lstStyle/>
          <a:p>
            <a:pPr algn="just"/>
            <a:r>
              <a:rPr lang="fr-FR" sz="1400" i="1" dirty="0">
                <a:solidFill>
                  <a:srgbClr val="000000"/>
                </a:solidFill>
                <a:effectLst/>
              </a:rPr>
              <a:t>Allocations jeunes chercheurs en ophtalmologie et neuro-ophtalmologie 2025 » – </a:t>
            </a:r>
            <a:r>
              <a:rPr lang="fr-FR" sz="1400" b="1" i="1" dirty="0">
                <a:solidFill>
                  <a:srgbClr val="000000"/>
                </a:solidFill>
                <a:effectLst/>
              </a:rPr>
              <a:t>Fondation de France</a:t>
            </a:r>
          </a:p>
        </p:txBody>
      </p:sp>
      <p:sp>
        <p:nvSpPr>
          <p:cNvPr id="16" name="Demi-tour 15">
            <a:extLst>
              <a:ext uri="{FF2B5EF4-FFF2-40B4-BE49-F238E27FC236}">
                <a16:creationId xmlns:a16="http://schemas.microsoft.com/office/drawing/2014/main" id="{0566DE82-0256-9B03-8A47-1C667939437A}"/>
              </a:ext>
            </a:extLst>
          </p:cNvPr>
          <p:cNvSpPr/>
          <p:nvPr/>
        </p:nvSpPr>
        <p:spPr>
          <a:xfrm rot="16200000">
            <a:off x="5015117" y="5225151"/>
            <a:ext cx="1817226" cy="534073"/>
          </a:xfrm>
          <a:prstGeom prst="uturnArrow">
            <a:avLst>
              <a:gd name="adj1" fmla="val 18498"/>
              <a:gd name="adj2" fmla="val 25000"/>
              <a:gd name="adj3" fmla="val 38538"/>
              <a:gd name="adj4" fmla="val 61462"/>
              <a:gd name="adj5" fmla="val 100000"/>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Tree>
    <p:extLst>
      <p:ext uri="{BB962C8B-B14F-4D97-AF65-F5344CB8AC3E}">
        <p14:creationId xmlns:p14="http://schemas.microsoft.com/office/powerpoint/2010/main" val="1379004534"/>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34142</TotalTime>
  <Words>2260</Words>
  <Application>Microsoft Macintosh PowerPoint</Application>
  <PresentationFormat>Grand écran</PresentationFormat>
  <Paragraphs>472</Paragraphs>
  <Slides>28</Slides>
  <Notes>5</Notes>
  <HiddenSlides>0</HiddenSlides>
  <MMClips>0</MMClips>
  <ScaleCrop>false</ScaleCrop>
  <HeadingPairs>
    <vt:vector size="6" baseType="variant">
      <vt:variant>
        <vt:lpstr>Polices utilisées</vt:lpstr>
      </vt:variant>
      <vt:variant>
        <vt:i4>9</vt:i4>
      </vt:variant>
      <vt:variant>
        <vt:lpstr>Thème</vt:lpstr>
      </vt:variant>
      <vt:variant>
        <vt:i4>1</vt:i4>
      </vt:variant>
      <vt:variant>
        <vt:lpstr>Titres des diapositives</vt:lpstr>
      </vt:variant>
      <vt:variant>
        <vt:i4>28</vt:i4>
      </vt:variant>
    </vt:vector>
  </HeadingPairs>
  <TitlesOfParts>
    <vt:vector size="38" baseType="lpstr">
      <vt:lpstr>Arial</vt:lpstr>
      <vt:lpstr>Calibri</vt:lpstr>
      <vt:lpstr>Calibri Light</vt:lpstr>
      <vt:lpstr>CIDFont+F1</vt:lpstr>
      <vt:lpstr>CIDFont+F2</vt:lpstr>
      <vt:lpstr>CIDFont+F3</vt:lpstr>
      <vt:lpstr>Helvetica</vt:lpstr>
      <vt:lpstr>Noto Music</vt:lpstr>
      <vt:lpstr>Source Sans Pro</vt:lpstr>
      <vt:lpstr>Thème Office</vt:lpstr>
      <vt:lpstr>Conseil de l’ED biologie santé</vt:lpstr>
      <vt:lpstr>Ordre du jour</vt:lpstr>
      <vt:lpstr>Ordre du jour</vt:lpstr>
      <vt:lpstr>Composition du conseil changement</vt:lpstr>
      <vt:lpstr>Ordre du jour</vt:lpstr>
      <vt:lpstr>Présentation PowerPoint</vt:lpstr>
      <vt:lpstr>Présentation PowerPoint</vt:lpstr>
      <vt:lpstr>Présentation PowerPoint</vt:lpstr>
      <vt:lpstr>Présentation PowerPoint</vt:lpstr>
      <vt:lpstr>Ordre du jour</vt:lpstr>
      <vt:lpstr>Compte rendu de la Journée Scientifique de l’école doctorale Biologie-Santé 2025 (JBS 2025)</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Ordre du jour</vt:lpstr>
      <vt:lpstr>Modules de formations à la Bioanalyse  Version 2025</vt:lpstr>
      <vt:lpstr>Cycle de formation Bioinfo 2025</vt:lpstr>
      <vt:lpstr>Ordre du jour</vt:lpstr>
      <vt:lpstr>Présentation PowerPoint</vt:lpstr>
      <vt:lpstr>Ordre du jour</vt:lpstr>
      <vt:lpstr>La genèse de la prise de décision</vt:lpstr>
      <vt:lpstr>La suite?</vt:lpstr>
      <vt:lpstr>Échéances à venir</vt:lpstr>
      <vt:lpstr>Prochain conseil</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de l’ED biologie santé</dc:title>
  <dc:creator>Xavier Prieur</dc:creator>
  <cp:lastModifiedBy>Xavier Prieur</cp:lastModifiedBy>
  <cp:revision>64</cp:revision>
  <dcterms:created xsi:type="dcterms:W3CDTF">2023-06-20T16:56:49Z</dcterms:created>
  <dcterms:modified xsi:type="dcterms:W3CDTF">2025-07-02T09:50:02Z</dcterms:modified>
</cp:coreProperties>
</file>