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13" r:id="rId4"/>
    <p:sldId id="311" r:id="rId5"/>
    <p:sldId id="312" r:id="rId6"/>
    <p:sldId id="314" r:id="rId7"/>
    <p:sldId id="292" r:id="rId8"/>
    <p:sldId id="293" r:id="rId9"/>
    <p:sldId id="261" r:id="rId10"/>
    <p:sldId id="259" r:id="rId11"/>
    <p:sldId id="260" r:id="rId12"/>
    <p:sldId id="262" r:id="rId13"/>
    <p:sldId id="263" r:id="rId14"/>
    <p:sldId id="315" r:id="rId15"/>
    <p:sldId id="316" r:id="rId16"/>
    <p:sldId id="264" r:id="rId17"/>
    <p:sldId id="317" r:id="rId18"/>
    <p:sldId id="310" r:id="rId19"/>
    <p:sldId id="302" r:id="rId20"/>
    <p:sldId id="291" r:id="rId21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23"/>
    <p:restoredTop sz="96405"/>
  </p:normalViewPr>
  <p:slideViewPr>
    <p:cSldViewPr snapToGrid="0">
      <p:cViewPr varScale="1">
        <p:scale>
          <a:sx n="111" d="100"/>
          <a:sy n="111" d="100"/>
        </p:scale>
        <p:origin x="9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Base_Fond-fon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04625" name="Titre 1"/>
          <p:cNvSpPr>
            <a:spLocks noGrp="1"/>
          </p:cNvSpPr>
          <p:nvPr>
            <p:ph type="title"/>
          </p:nvPr>
        </p:nvSpPr>
        <p:spPr bwMode="auto">
          <a:xfrm>
            <a:off x="838200" y="118904"/>
            <a:ext cx="10515600" cy="759619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dirty="0"/>
          </a:p>
        </p:txBody>
      </p:sp>
      <p:sp>
        <p:nvSpPr>
          <p:cNvPr id="349132688" name="Espace réservé du pied de page 3"/>
          <p:cNvSpPr>
            <a:spLocks noGrp="1"/>
          </p:cNvSpPr>
          <p:nvPr>
            <p:ph type="ftr" sz="quarter" idx="10"/>
          </p:nvPr>
        </p:nvSpPr>
        <p:spPr bwMode="auto">
          <a:xfrm rot="16199999">
            <a:off x="-2289619" y="3573345"/>
            <a:ext cx="5317885" cy="25399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r>
              <a:rPr lang="fr-FR"/>
              <a:t>Nantes Université                    Nom du projet    </a:t>
            </a:r>
            <a:endParaRPr lang="fr-FR" dirty="0"/>
          </a:p>
        </p:txBody>
      </p:sp>
      <p:sp>
        <p:nvSpPr>
          <p:cNvPr id="580744286" name="AutoShape 32"/>
          <p:cNvSpPr/>
          <p:nvPr userDrawn="1"/>
        </p:nvSpPr>
        <p:spPr bwMode="auto">
          <a:xfrm flipH="1">
            <a:off x="679449" y="498715"/>
            <a:ext cx="0" cy="5860571"/>
          </a:xfrm>
          <a:prstGeom prst="line">
            <a:avLst/>
          </a:prstGeom>
          <a:ln w="19050" cap="flat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9433511" name="Espace réservé du numéro de diapositive 5"/>
          <p:cNvSpPr txBox="1"/>
          <p:nvPr userDrawn="1"/>
        </p:nvSpPr>
        <p:spPr bwMode="auto">
          <a:xfrm rot="16199999">
            <a:off x="97982" y="643060"/>
            <a:ext cx="542687" cy="253997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fr-FR"/>
            </a:defPPr>
            <a:lvl1pPr marL="0" algn="r" defTabSz="914400" rtl="0">
              <a:defRPr sz="1200" b="0" i="0">
                <a:solidFill>
                  <a:schemeClr val="tx1"/>
                </a:solidFill>
                <a:latin typeface="Beatrice"/>
                <a:ea typeface="Beatrice"/>
                <a:cs typeface="+mn-cs"/>
              </a:defRPr>
            </a:lvl1pPr>
            <a:lvl2pPr marL="4572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83FF787-A0E9-8545-AF30-C69AB53EDF6E}" type="slidenum">
              <a:rPr lang="fr-FR" sz="1200" b="0" i="0">
                <a:solidFill>
                  <a:schemeClr val="tx1"/>
                </a:solidFill>
                <a:latin typeface="Source Sans Pro"/>
                <a:ea typeface="Source Sans Pro"/>
              </a:rPr>
              <a:t>‹N°›</a:t>
            </a:fld>
            <a:endParaRPr lang="fr-FR" sz="1200" b="0" i="0" dirty="0">
              <a:solidFill>
                <a:schemeClr val="tx1"/>
              </a:solidFill>
              <a:latin typeface="Source Sans Pro"/>
              <a:ea typeface="Source Sans Pro"/>
            </a:endParaRPr>
          </a:p>
        </p:txBody>
      </p:sp>
      <p:sp>
        <p:nvSpPr>
          <p:cNvPr id="2" name="Espace réservé du contenu 6">
            <a:extLst>
              <a:ext uri="{FF2B5EF4-FFF2-40B4-BE49-F238E27FC236}">
                <a16:creationId xmlns:a16="http://schemas.microsoft.com/office/drawing/2014/main" id="{97A6EF4E-4151-D9D2-2EB3-ADF8935131D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 bwMode="auto">
          <a:xfrm>
            <a:off x="865829" y="1124744"/>
            <a:ext cx="10515597" cy="5234542"/>
          </a:xfrm>
          <a:prstGeom prst="rect">
            <a:avLst/>
          </a:prstGeom>
        </p:spPr>
        <p:txBody>
          <a:bodyPr>
            <a:normAutofit/>
          </a:bodyPr>
          <a:lstStyle>
            <a:lvl1pPr marL="228611" indent="-228611">
              <a:buClrTx/>
              <a:buFont typeface="Wingdings" panose="05000000000000000000" pitchFamily="2" charset="2"/>
              <a:buChar char="§"/>
              <a:defRPr sz="2800" b="1" i="0">
                <a:solidFill>
                  <a:schemeClr val="tx1"/>
                </a:solidFill>
                <a:latin typeface="Source Sans Pro"/>
              </a:defRPr>
            </a:lvl1pPr>
            <a:lvl2pPr marL="685834" indent="-228611">
              <a:buClrTx/>
              <a:buFont typeface="Courier New" panose="02070309020205020404" pitchFamily="49" charset="0"/>
              <a:buChar char="o"/>
              <a:defRPr sz="2400" b="1" i="0">
                <a:solidFill>
                  <a:schemeClr val="tx1"/>
                </a:solidFill>
                <a:latin typeface="Source Sans Pro"/>
              </a:defRPr>
            </a:lvl2pPr>
            <a:lvl3pPr>
              <a:defRPr sz="1800" b="1" i="0">
                <a:solidFill>
                  <a:schemeClr val="tx1"/>
                </a:solidFill>
                <a:latin typeface="Source Sans Pro"/>
              </a:defRPr>
            </a:lvl3pPr>
          </a:lstStyle>
          <a:p>
            <a:pPr lvl="0">
              <a:defRPr/>
            </a:pPr>
            <a:r>
              <a:rPr lang="fr-FR" dirty="0"/>
              <a:t> Cliquez pour 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 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916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r>
              <a:rPr lang="fr-FR" dirty="0"/>
              <a:t>01/07/2026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87FE1C9-3637-1D05-4BB9-3929D605F4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7"/>
          <a:stretch>
            <a:fillRect/>
          </a:stretch>
        </p:blipFill>
        <p:spPr>
          <a:xfrm>
            <a:off x="35011" y="49162"/>
            <a:ext cx="12121978" cy="67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42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FA11517-C904-AF62-A483-B201CB6512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1206182"/>
            <a:ext cx="5926455" cy="4445635"/>
          </a:xfrm>
          <a:prstGeom prst="rect">
            <a:avLst/>
          </a:prstGeom>
          <a:noFill/>
          <a:ln w="25400">
            <a:solidFill>
              <a:sysClr val="windowText" lastClr="000000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B6A24CA-0CE9-F931-9C60-1410B31962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4" t="6781" r="17596" b="8327"/>
          <a:stretch>
            <a:fillRect/>
          </a:stretch>
        </p:blipFill>
        <p:spPr bwMode="auto">
          <a:xfrm>
            <a:off x="106702" y="214699"/>
            <a:ext cx="2795270" cy="2793365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C272D1-3154-1FC0-E01A-408A282DF0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5" t="8254" r="18151"/>
          <a:stretch>
            <a:fillRect/>
          </a:stretch>
        </p:blipFill>
        <p:spPr bwMode="auto">
          <a:xfrm>
            <a:off x="9243673" y="207079"/>
            <a:ext cx="2756535" cy="2800985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5B7105-1EC2-490F-77A9-2A26197E13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3" t="4018" r="12652" b="7231"/>
          <a:stretch>
            <a:fillRect/>
          </a:stretch>
        </p:blipFill>
        <p:spPr bwMode="auto">
          <a:xfrm>
            <a:off x="106701" y="3663816"/>
            <a:ext cx="2795270" cy="2834005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5C160C-643E-DB7D-83E1-1059E0E828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6" t="9071" r="19088" b="13007"/>
          <a:stretch>
            <a:fillRect/>
          </a:stretch>
        </p:blipFill>
        <p:spPr bwMode="auto">
          <a:xfrm>
            <a:off x="9158584" y="3714953"/>
            <a:ext cx="2926715" cy="284480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6831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799087" y="478127"/>
          <a:ext cx="8128000" cy="3642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6179842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64863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A conserver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Propositions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5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Durée</a:t>
                      </a:r>
                      <a:r>
                        <a:rPr lang="fr-FR" sz="1400" baseline="0" dirty="0"/>
                        <a:t> : 1 jour (Jeudis 1</a:t>
                      </a:r>
                      <a:r>
                        <a:rPr lang="fr-FR" sz="1400" baseline="30000" dirty="0"/>
                        <a:t>er</a:t>
                      </a:r>
                      <a:r>
                        <a:rPr lang="fr-FR" sz="1400" baseline="0" dirty="0"/>
                        <a:t> ou 8 avril 2027)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ONIRIS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825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6 volontaires en thèse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aseline="0" dirty="0"/>
                        <a:t>Valoriser avec un message « Formez-vous à l’organisation d’un événement scientifique 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624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Communications</a:t>
                      </a:r>
                      <a:r>
                        <a:rPr lang="fr-FR" sz="1400" baseline="0" dirty="0"/>
                        <a:t> orales des doctorants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8 minutes + 2 minutes de questions</a:t>
                      </a:r>
                      <a:endParaRPr lang="fr-FR" sz="1400" baseline="0" dirty="0"/>
                    </a:p>
                    <a:p>
                      <a:r>
                        <a:rPr lang="fr-FR" sz="1400" baseline="0" dirty="0"/>
                        <a:t>Représentation des labos (24)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182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Posters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Une « vraie » session avec jury, plus de temps par poster, représentation des labos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90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Un</a:t>
                      </a:r>
                      <a:r>
                        <a:rPr lang="fr-FR" sz="1400" baseline="0" dirty="0"/>
                        <a:t> seul conférencier scientifique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261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Ateliers ou tables rondes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Expérimentation animale (modèle spontané), table-ronde (CR, MCF, privé, valo, post-doc), cabinet de recrutement?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80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Retour</a:t>
                      </a:r>
                      <a:r>
                        <a:rPr lang="fr-FR" sz="1400" baseline="0" dirty="0"/>
                        <a:t> aux doctorants sur la JS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Mot du</a:t>
                      </a:r>
                      <a:r>
                        <a:rPr lang="fr-FR" sz="1400" baseline="0" dirty="0"/>
                        <a:t> Dr de l’ED par mail avec la </a:t>
                      </a:r>
                      <a:r>
                        <a:rPr lang="fr-FR" sz="1400" baseline="0" dirty="0" err="1"/>
                        <a:t>mind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map</a:t>
                      </a:r>
                      <a:endParaRPr lang="fr-FR" sz="1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302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196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84" y="394924"/>
            <a:ext cx="6096000" cy="25508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membres de la commission animation de l’ED BS :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Linda Grimaud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Stéphanie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Regere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Florence Adam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Laetitia Rolland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Amandine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Gastebois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Loufrani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Florian </a:t>
            </a:r>
            <a:r>
              <a:rPr lang="fr-FR" dirty="0" err="1">
                <a:solidFill>
                  <a:srgbClr val="000000"/>
                </a:solidFill>
                <a:latin typeface="Arial" panose="020B0604020202020204" pitchFamily="34" charset="0"/>
              </a:rPr>
              <a:t>Chocteau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0085688" y="10912370"/>
            <a:ext cx="1285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PhAN</a:t>
            </a:r>
            <a:r>
              <a:rPr lang="fr-FR" dirty="0"/>
              <a:t>, UMR 1280, NU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6908B7-AF64-A910-4DBF-25DC90CBBEFA}"/>
              </a:ext>
            </a:extLst>
          </p:cNvPr>
          <p:cNvSpPr txBox="1"/>
          <p:nvPr/>
        </p:nvSpPr>
        <p:spPr>
          <a:xfrm>
            <a:off x="183011" y="5395880"/>
            <a:ext cx="1811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Claire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Lalevée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CRCINA équipe 7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F70FB1-8848-081E-215D-55348F94F37A}"/>
              </a:ext>
            </a:extLst>
          </p:cNvPr>
          <p:cNvSpPr txBox="1"/>
          <p:nvPr/>
        </p:nvSpPr>
        <p:spPr>
          <a:xfrm>
            <a:off x="1994052" y="5395880"/>
            <a:ext cx="1434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Mathis Brier RmeS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F7FDA8-5591-0A78-ABEE-A98AA44E9AA4}"/>
              </a:ext>
            </a:extLst>
          </p:cNvPr>
          <p:cNvSpPr txBox="1"/>
          <p:nvPr/>
        </p:nvSpPr>
        <p:spPr>
          <a:xfrm>
            <a:off x="3586134" y="5395880"/>
            <a:ext cx="2339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Abdourahmane Ndiaye</a:t>
            </a:r>
          </a:p>
          <a:p>
            <a:pPr algn="ctr"/>
            <a:r>
              <a:rPr lang="fr-FR" dirty="0"/>
              <a:t>MINT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A98994F-16D2-2B21-A36E-70981B93457A}"/>
              </a:ext>
            </a:extLst>
          </p:cNvPr>
          <p:cNvSpPr txBox="1"/>
          <p:nvPr/>
        </p:nvSpPr>
        <p:spPr>
          <a:xfrm>
            <a:off x="6252630" y="5395880"/>
            <a:ext cx="1595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 err="1"/>
              <a:t>Beriot</a:t>
            </a:r>
            <a:r>
              <a:rPr lang="fr-FR" dirty="0"/>
              <a:t> </a:t>
            </a:r>
            <a:r>
              <a:rPr lang="fr-FR" dirty="0" err="1"/>
              <a:t>Jiometio</a:t>
            </a:r>
            <a:endParaRPr lang="fr-FR" dirty="0"/>
          </a:p>
          <a:p>
            <a:pPr algn="ctr"/>
            <a:r>
              <a:rPr lang="fr-FR" dirty="0"/>
              <a:t>POPS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5B918B-628E-69E2-CC5A-15061D7A8409}"/>
              </a:ext>
            </a:extLst>
          </p:cNvPr>
          <p:cNvSpPr txBox="1"/>
          <p:nvPr/>
        </p:nvSpPr>
        <p:spPr>
          <a:xfrm>
            <a:off x="8005735" y="5395880"/>
            <a:ext cx="1918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Georges Baraka, Institut du Thorax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E317DB5-04E0-C60E-8A49-8F498628C839}"/>
              </a:ext>
            </a:extLst>
          </p:cNvPr>
          <p:cNvSpPr txBox="1"/>
          <p:nvPr/>
        </p:nvSpPr>
        <p:spPr>
          <a:xfrm>
            <a:off x="10179083" y="5395880"/>
            <a:ext cx="1918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Stelios Papazoglou</a:t>
            </a:r>
          </a:p>
          <a:p>
            <a:pPr algn="ctr"/>
            <a:r>
              <a:rPr lang="fr-FR" dirty="0"/>
              <a:t>LABERCA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E842813-E57B-4E1C-34CF-6830493FF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87" y="4281785"/>
            <a:ext cx="952500" cy="9525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257ED83-3B0C-85E0-B79B-6909D5F8E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845" y="4281785"/>
            <a:ext cx="961470" cy="984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2F4813A-BB2A-F20C-6A62-04DFBD5C9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7524" y="4297755"/>
            <a:ext cx="952500" cy="9525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A67F9ED-2FB6-4372-67A9-3F699D875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896" y="4229097"/>
            <a:ext cx="1037127" cy="103712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6D2AFF6-AB68-A108-3C8C-260FE7179E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1222" y="4281785"/>
            <a:ext cx="952500" cy="9525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FA13838-28A1-11C4-20FF-242FDC971D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9119" y="4271410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25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3E73-EEC3-C324-65E0-C3B593DEA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CEFEEC-286F-E347-660B-AC014784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790D18-3177-DDF7-C289-93AC2435F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sélection CDE</a:t>
            </a:r>
          </a:p>
          <a:p>
            <a:r>
              <a:rPr lang="fr-FR" dirty="0"/>
              <a:t>Bilan Journées scientifiques</a:t>
            </a:r>
          </a:p>
          <a:p>
            <a:r>
              <a:rPr lang="fr-FR" dirty="0">
                <a:solidFill>
                  <a:srgbClr val="0070C0"/>
                </a:solidFill>
              </a:rPr>
              <a:t>Point Commission internationale</a:t>
            </a:r>
          </a:p>
          <a:p>
            <a:r>
              <a:rPr lang="fr-FR" dirty="0"/>
              <a:t>VAE</a:t>
            </a:r>
          </a:p>
          <a:p>
            <a:r>
              <a:rPr lang="fr-FR" dirty="0"/>
              <a:t>Point future ED Nantes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410332-8A3B-C642-9FE9-0BAC3DF12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19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F07EA-D4EC-3510-21BD-34048284C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41011B-BEBD-FCD1-10E9-619C75D3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2AB30B-AA6F-ACC6-4CD3-B2001E1AB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sélection CDE</a:t>
            </a:r>
          </a:p>
          <a:p>
            <a:r>
              <a:rPr lang="fr-FR" dirty="0"/>
              <a:t>Bilan Journées scientifiques</a:t>
            </a:r>
          </a:p>
          <a:p>
            <a:r>
              <a:rPr lang="fr-FR" dirty="0"/>
              <a:t>Point Commission internationale</a:t>
            </a:r>
          </a:p>
          <a:p>
            <a:r>
              <a:rPr lang="fr-FR" dirty="0">
                <a:solidFill>
                  <a:srgbClr val="0070C0"/>
                </a:solidFill>
              </a:rPr>
              <a:t>VAE</a:t>
            </a:r>
          </a:p>
          <a:p>
            <a:r>
              <a:rPr lang="fr-FR" dirty="0"/>
              <a:t>Point future ED Nantes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AAE83A-7D19-39B4-E301-8C8499F81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04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E9A1F-4D39-85EE-2F0B-5FB89A50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Isabelle Girault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7F9B76-6EA5-EA99-638B-220192165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Ingénieur de recherche, foration </a:t>
            </a:r>
            <a:r>
              <a:rPr lang="fr-FR" dirty="0" err="1"/>
              <a:t>polytech</a:t>
            </a:r>
            <a:r>
              <a:rPr lang="fr-FR" dirty="0"/>
              <a:t> Clermont </a:t>
            </a:r>
            <a:r>
              <a:rPr lang="fr-FR" dirty="0" err="1"/>
              <a:t>ferrand</a:t>
            </a:r>
            <a:endParaRPr lang="fr-FR" dirty="0"/>
          </a:p>
          <a:p>
            <a:r>
              <a:rPr lang="fr-FR" dirty="0"/>
              <a:t>DU de bio-informatique </a:t>
            </a:r>
            <a:r>
              <a:rPr lang="fr-FR" dirty="0" err="1"/>
              <a:t>Integrative</a:t>
            </a:r>
            <a:endParaRPr lang="fr-FR" dirty="0"/>
          </a:p>
          <a:p>
            <a:r>
              <a:rPr lang="fr-FR" dirty="0"/>
              <a:t>1 AO en 1, 6 en 2 e, 27 AO, 7 brevets</a:t>
            </a:r>
          </a:p>
          <a:p>
            <a:r>
              <a:rPr lang="fr-FR" dirty="0"/>
              <a:t>IR de 2002 à 2020 dans des équipes académiques</a:t>
            </a:r>
          </a:p>
          <a:p>
            <a:r>
              <a:rPr lang="fr-FR" dirty="0"/>
              <a:t>Lead bio-informaticienne, chez OSE </a:t>
            </a:r>
            <a:r>
              <a:rPr lang="fr-FR" dirty="0" err="1"/>
              <a:t>immunotherapeutics</a:t>
            </a:r>
            <a:r>
              <a:rPr lang="fr-FR" dirty="0"/>
              <a:t> </a:t>
            </a:r>
          </a:p>
          <a:p>
            <a:r>
              <a:rPr lang="fr-FR" dirty="0"/>
              <a:t>Spécialiste d’immunologie : approches cellulaires et analyse de données</a:t>
            </a:r>
          </a:p>
          <a:p>
            <a:r>
              <a:rPr lang="fr-FR" dirty="0"/>
              <a:t>Dans l’académique, principalement des projets expérimentaux</a:t>
            </a:r>
          </a:p>
          <a:p>
            <a:r>
              <a:rPr lang="fr-FR" dirty="0"/>
              <a:t>À OSE, projet d’analyse de données (transcriptomiques)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257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2E3E7-ACEF-E4B7-EF39-77A16B039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7B6AB6-522C-03FE-4353-346432E8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BFF51-6494-46EC-3D63-F4222FDA3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sélection CDE</a:t>
            </a:r>
          </a:p>
          <a:p>
            <a:r>
              <a:rPr lang="fr-FR" dirty="0"/>
              <a:t>Bilan Journées scientifiques</a:t>
            </a:r>
          </a:p>
          <a:p>
            <a:r>
              <a:rPr lang="fr-FR" dirty="0"/>
              <a:t>Point Commission internationale</a:t>
            </a:r>
          </a:p>
          <a:p>
            <a:r>
              <a:rPr lang="fr-FR" dirty="0"/>
              <a:t>VAE</a:t>
            </a:r>
          </a:p>
          <a:p>
            <a:r>
              <a:rPr lang="fr-FR" dirty="0">
                <a:solidFill>
                  <a:srgbClr val="0070C0"/>
                </a:solidFill>
              </a:rPr>
              <a:t>Point future ED Nantes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C7444F-8E9C-B7EA-6537-FC604D27B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92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A496122-1789-8D40-AF7C-0EF931146466}"/>
              </a:ext>
            </a:extLst>
          </p:cNvPr>
          <p:cNvSpPr/>
          <p:nvPr/>
        </p:nvSpPr>
        <p:spPr>
          <a:xfrm>
            <a:off x="972918" y="5155304"/>
            <a:ext cx="10678212" cy="162873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028C9D31-DFC8-5A3B-CEBF-E806C709F1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 rot="16199999">
            <a:off x="-2289619" y="3573345"/>
            <a:ext cx="5317885" cy="25399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r>
              <a:rPr lang="fr-FR" dirty="0">
                <a:solidFill>
                  <a:schemeClr val="tx1"/>
                </a:solidFill>
              </a:rPr>
              <a:t>Nantes Université                   Réunions directions d’ED Site de Nantes 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B12AB9F-2D96-6FDB-E9FB-EF5472E62CDC}"/>
              </a:ext>
            </a:extLst>
          </p:cNvPr>
          <p:cNvSpPr/>
          <p:nvPr/>
        </p:nvSpPr>
        <p:spPr>
          <a:xfrm>
            <a:off x="983432" y="2132855"/>
            <a:ext cx="10678212" cy="288031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04629FE-1C54-457E-96E4-C860C320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Prochains temps forts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A277CC3-3914-9FEE-3216-B14BDB80085B}"/>
              </a:ext>
            </a:extLst>
          </p:cNvPr>
          <p:cNvCxnSpPr/>
          <p:nvPr/>
        </p:nvCxnSpPr>
        <p:spPr>
          <a:xfrm>
            <a:off x="983432" y="1916832"/>
            <a:ext cx="1065718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0662D1E-55C1-AF2D-99AF-2564426559BA}"/>
              </a:ext>
            </a:extLst>
          </p:cNvPr>
          <p:cNvSpPr txBox="1"/>
          <p:nvPr/>
        </p:nvSpPr>
        <p:spPr>
          <a:xfrm>
            <a:off x="9048329" y="2236592"/>
            <a:ext cx="2160240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Février 2027 : </a:t>
            </a:r>
            <a:br>
              <a:rPr lang="fr-FR" b="1" dirty="0"/>
            </a:br>
            <a:r>
              <a:rPr lang="fr-FR" dirty="0"/>
              <a:t>VISITES HCERES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1E3256-EFC7-4961-DCF4-915118043EAF}"/>
              </a:ext>
            </a:extLst>
          </p:cNvPr>
          <p:cNvSpPr txBox="1"/>
          <p:nvPr/>
        </p:nvSpPr>
        <p:spPr>
          <a:xfrm>
            <a:off x="1438091" y="2286991"/>
            <a:ext cx="2060431" cy="2227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Octobre 2026 : </a:t>
            </a:r>
            <a:r>
              <a:rPr lang="fr-FR" dirty="0"/>
              <a:t>dépôt du bilan HCERES formation de l’établissement intégrant le bilan Doctorat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D7E566-61BC-0F7D-6A54-10C1883A4228}"/>
              </a:ext>
            </a:extLst>
          </p:cNvPr>
          <p:cNvSpPr txBox="1"/>
          <p:nvPr/>
        </p:nvSpPr>
        <p:spPr>
          <a:xfrm>
            <a:off x="3345468" y="5171534"/>
            <a:ext cx="2390492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Novembre 2026 : </a:t>
            </a:r>
          </a:p>
          <a:p>
            <a:r>
              <a:rPr lang="fr-FR" dirty="0"/>
              <a:t>Elections centrales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76CAC1-1076-BD07-85D1-BFF5182F15B2}"/>
              </a:ext>
            </a:extLst>
          </p:cNvPr>
          <p:cNvSpPr txBox="1"/>
          <p:nvPr/>
        </p:nvSpPr>
        <p:spPr>
          <a:xfrm>
            <a:off x="5447928" y="5155304"/>
            <a:ext cx="4680520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Décembre 2026 / </a:t>
            </a:r>
            <a:r>
              <a:rPr lang="fr-FR" b="1"/>
              <a:t>Janvier 2027 </a:t>
            </a:r>
            <a:r>
              <a:rPr lang="fr-FR" b="1" dirty="0"/>
              <a:t>: </a:t>
            </a:r>
          </a:p>
          <a:p>
            <a:r>
              <a:rPr lang="fr-FR" dirty="0"/>
              <a:t>Election de la nouvelle présidence Nantes U et installation de la nouvelle équipe politique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611F50C-AA4C-FCFA-F02A-915F1B1ACD8F}"/>
              </a:ext>
            </a:extLst>
          </p:cNvPr>
          <p:cNvSpPr txBox="1"/>
          <p:nvPr/>
        </p:nvSpPr>
        <p:spPr>
          <a:xfrm>
            <a:off x="9048329" y="3141567"/>
            <a:ext cx="2500241" cy="1634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Février 2027 : </a:t>
            </a:r>
          </a:p>
          <a:p>
            <a:r>
              <a:rPr lang="fr-FR" dirty="0"/>
              <a:t>Lancement des recrutements des </a:t>
            </a:r>
            <a:r>
              <a:rPr lang="fr-FR" dirty="0" err="1"/>
              <a:t>porteurs.euses</a:t>
            </a:r>
            <a:r>
              <a:rPr lang="fr-FR" dirty="0"/>
              <a:t> </a:t>
            </a:r>
            <a:r>
              <a:rPr lang="fr-FR" dirty="0" err="1"/>
              <a:t>nouvellesED</a:t>
            </a:r>
            <a:endParaRPr lang="fr-FR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6C95BE0-2363-4F07-98BA-612B9A40E271}"/>
              </a:ext>
            </a:extLst>
          </p:cNvPr>
          <p:cNvSpPr/>
          <p:nvPr/>
        </p:nvSpPr>
        <p:spPr>
          <a:xfrm>
            <a:off x="1954040" y="1758611"/>
            <a:ext cx="432048" cy="295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26440FB-C4EB-B894-4727-872C1327803F}"/>
              </a:ext>
            </a:extLst>
          </p:cNvPr>
          <p:cNvSpPr/>
          <p:nvPr/>
        </p:nvSpPr>
        <p:spPr>
          <a:xfrm>
            <a:off x="3943636" y="1769204"/>
            <a:ext cx="432048" cy="295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71B9907F-C404-65B3-F70C-EE326C5D81D5}"/>
              </a:ext>
            </a:extLst>
          </p:cNvPr>
          <p:cNvSpPr/>
          <p:nvPr/>
        </p:nvSpPr>
        <p:spPr>
          <a:xfrm>
            <a:off x="5833401" y="1758610"/>
            <a:ext cx="432048" cy="295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6D1F055-9349-85B2-F0CD-8F843C393A77}"/>
              </a:ext>
            </a:extLst>
          </p:cNvPr>
          <p:cNvSpPr/>
          <p:nvPr/>
        </p:nvSpPr>
        <p:spPr>
          <a:xfrm>
            <a:off x="7723166" y="1729585"/>
            <a:ext cx="432048" cy="295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4376418-A7F0-84F2-7265-35FBDCB91DEC}"/>
              </a:ext>
            </a:extLst>
          </p:cNvPr>
          <p:cNvSpPr/>
          <p:nvPr/>
        </p:nvSpPr>
        <p:spPr>
          <a:xfrm>
            <a:off x="9612931" y="1725311"/>
            <a:ext cx="432048" cy="295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183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028C9D31-DFC8-5A3B-CEBF-E806C709F1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 rot="16199999">
            <a:off x="-2289619" y="3573345"/>
            <a:ext cx="5317885" cy="25399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r>
              <a:rPr lang="fr-FR" dirty="0">
                <a:solidFill>
                  <a:schemeClr val="tx1"/>
                </a:solidFill>
              </a:rPr>
              <a:t>Nantes Université                   Réunions directions d’ED Site de Nantes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04629FE-1C54-457E-96E4-C860C320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Nomination </a:t>
            </a:r>
            <a:r>
              <a:rPr lang="fr-FR" dirty="0" err="1"/>
              <a:t>porteurs.euses</a:t>
            </a:r>
            <a:r>
              <a:rPr lang="fr-FR" dirty="0"/>
              <a:t> nouvelles ED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6CCE6B4-FA7E-4819-841F-302A95F34B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1424" y="1988840"/>
            <a:ext cx="10442376" cy="4370446"/>
          </a:xfrm>
        </p:spPr>
        <p:txBody>
          <a:bodyPr/>
          <a:lstStyle/>
          <a:p>
            <a:r>
              <a:rPr lang="fr-FR" dirty="0"/>
              <a:t>Décision de Nantes U de rattacher les directions d’ED aux pôles :</a:t>
            </a:r>
          </a:p>
          <a:p>
            <a:pPr lvl="1"/>
            <a:r>
              <a:rPr lang="fr-FR" b="0" dirty="0"/>
              <a:t>= seront intégrés à l’organigramme</a:t>
            </a:r>
          </a:p>
          <a:p>
            <a:r>
              <a:rPr lang="fr-FR" dirty="0"/>
              <a:t>Décision de reporter le recrutement des </a:t>
            </a:r>
            <a:r>
              <a:rPr lang="fr-FR" dirty="0" err="1"/>
              <a:t>porteurs.euses</a:t>
            </a:r>
            <a:r>
              <a:rPr lang="fr-FR" dirty="0"/>
              <a:t> d’ED à début 2027</a:t>
            </a:r>
          </a:p>
          <a:p>
            <a:pPr lvl="1"/>
            <a:r>
              <a:rPr lang="fr-FR" b="0" dirty="0"/>
              <a:t>Les nouvelles directions de pôles participeront au recrutement selon leurs périmètres.</a:t>
            </a:r>
          </a:p>
          <a:p>
            <a:r>
              <a:rPr lang="fr-FR" b="0" dirty="0"/>
              <a:t>Fiche de mission finalisée, elle sera diffusée début 2027 dans les laboratoires et pôles</a:t>
            </a:r>
          </a:p>
        </p:txBody>
      </p:sp>
    </p:spTree>
    <p:extLst>
      <p:ext uri="{BB962C8B-B14F-4D97-AF65-F5344CB8AC3E}">
        <p14:creationId xmlns:p14="http://schemas.microsoft.com/office/powerpoint/2010/main" val="335685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sélection CDE</a:t>
            </a:r>
          </a:p>
          <a:p>
            <a:r>
              <a:rPr lang="fr-FR" dirty="0"/>
              <a:t>Bilan Journées scientifiques</a:t>
            </a:r>
          </a:p>
          <a:p>
            <a:r>
              <a:rPr lang="fr-FR" dirty="0"/>
              <a:t>Point Commission internationale</a:t>
            </a:r>
          </a:p>
          <a:p>
            <a:r>
              <a:rPr lang="fr-FR" dirty="0"/>
              <a:t>VAE</a:t>
            </a:r>
          </a:p>
          <a:p>
            <a:r>
              <a:rPr lang="fr-FR" dirty="0"/>
              <a:t>Point future ED Nantes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FFD1A5-59AC-B65B-E937-897FC143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Prochain conseil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A480C1-C8D4-BACA-788D-464110C9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3810" algn="just"/>
            <a:r>
              <a:rPr lang="fr-FR" sz="2400" dirty="0">
                <a:solidFill>
                  <a:srgbClr val="000000"/>
                </a:solidFill>
                <a:effectLst/>
                <a:latin typeface="Helvetica" pitchFamily="2" charset="0"/>
                <a:ea typeface="ヒラギノ角ゴ Pro W3"/>
                <a:cs typeface="Arial" panose="020B0604020202020204" pitchFamily="34" charset="0"/>
              </a:rPr>
              <a:t>Lundi 12/10 Nantes à 14h</a:t>
            </a:r>
          </a:p>
          <a:p>
            <a:pPr marL="457200" marR="3810" algn="just"/>
            <a:r>
              <a:rPr lang="fr-FR" sz="2400" dirty="0">
                <a:solidFill>
                  <a:srgbClr val="000000"/>
                </a:solidFill>
                <a:latin typeface="Helvetica" pitchFamily="2" charset="0"/>
                <a:ea typeface="ヒラギノ角ゴ Pro W3"/>
                <a:cs typeface="Arial" panose="020B0604020202020204" pitchFamily="34" charset="0"/>
              </a:rPr>
              <a:t>Lundi 11/01 Visio à 14h</a:t>
            </a:r>
          </a:p>
          <a:p>
            <a:pPr marL="457200" marR="3810" algn="just"/>
            <a:r>
              <a:rPr lang="fr-FR" sz="2400" dirty="0">
                <a:solidFill>
                  <a:srgbClr val="000000"/>
                </a:solidFill>
                <a:latin typeface="Helvetica" pitchFamily="2" charset="0"/>
                <a:ea typeface="ヒラギノ角ゴ Pro W3"/>
                <a:cs typeface="Arial" panose="020B0604020202020204" pitchFamily="34" charset="0"/>
              </a:rPr>
              <a:t>Lundi 8/03 Visio à 14h</a:t>
            </a:r>
          </a:p>
          <a:p>
            <a:pPr marL="457200" marR="3810" algn="just"/>
            <a:r>
              <a:rPr lang="fr-FR" sz="2400" dirty="0">
                <a:solidFill>
                  <a:srgbClr val="000000"/>
                </a:solidFill>
                <a:effectLst/>
                <a:latin typeface="Helvetica" pitchFamily="2" charset="0"/>
                <a:ea typeface="ヒラギノ角ゴ Pro W3"/>
                <a:cs typeface="Arial" panose="020B0604020202020204" pitchFamily="34" charset="0"/>
              </a:rPr>
              <a:t>Mercredi </a:t>
            </a:r>
            <a:r>
              <a:rPr lang="fr-FR" sz="2400">
                <a:solidFill>
                  <a:srgbClr val="000000"/>
                </a:solidFill>
                <a:effectLst/>
                <a:latin typeface="Helvetica" pitchFamily="2" charset="0"/>
                <a:ea typeface="ヒラギノ角ゴ Pro W3"/>
                <a:cs typeface="Arial" panose="020B0604020202020204" pitchFamily="34" charset="0"/>
              </a:rPr>
              <a:t>30/06 Angers à 10h</a:t>
            </a:r>
            <a:endParaRPr lang="fr-FR" sz="2400" dirty="0">
              <a:solidFill>
                <a:srgbClr val="000000"/>
              </a:solidFill>
              <a:effectLst/>
              <a:latin typeface="Helvetica" pitchFamily="2" charset="0"/>
              <a:ea typeface="ヒラギノ角ゴ Pro W3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15466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F9A5A-9CA1-DFF1-92B1-E508B69F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21CB1B-FE51-E6BC-2016-13BE8E013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3B8A4B-66C8-EDAB-9FE1-6F47AC092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Procédure sélection CDE</a:t>
            </a:r>
          </a:p>
          <a:p>
            <a:r>
              <a:rPr lang="fr-FR" dirty="0"/>
              <a:t>Bilan Journées scientifiques</a:t>
            </a:r>
          </a:p>
          <a:p>
            <a:r>
              <a:rPr lang="fr-FR" dirty="0"/>
              <a:t>Point Commission internationale</a:t>
            </a:r>
          </a:p>
          <a:p>
            <a:r>
              <a:rPr lang="fr-FR" dirty="0"/>
              <a:t>VAE</a:t>
            </a:r>
          </a:p>
          <a:p>
            <a:r>
              <a:rPr lang="fr-FR" dirty="0"/>
              <a:t>Point future ED Nantes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853D3B-4FD1-69E3-5E91-ADC63BA65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8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0D75F5E-C6E5-B031-8100-D2B06BD00749}"/>
              </a:ext>
            </a:extLst>
          </p:cNvPr>
          <p:cNvSpPr txBox="1"/>
          <p:nvPr/>
        </p:nvSpPr>
        <p:spPr>
          <a:xfrm>
            <a:off x="213523" y="175020"/>
            <a:ext cx="117649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venir Book" panose="02000503020000020003" pitchFamily="2" charset="0"/>
              </a:rPr>
              <a:t>Site Nantes</a:t>
            </a:r>
          </a:p>
          <a:p>
            <a:r>
              <a:rPr lang="fr-FR" b="1" dirty="0">
                <a:latin typeface="Avenir Book" panose="02000503020000020003" pitchFamily="2" charset="0"/>
              </a:rPr>
              <a:t>Jury: </a:t>
            </a:r>
            <a:r>
              <a:rPr lang="fr-FR" dirty="0">
                <a:latin typeface="Avenir Book" panose="02000503020000020003" pitchFamily="2" charset="0"/>
              </a:rPr>
              <a:t>Anne Camus Nathalie Gaborit Julie </a:t>
            </a:r>
            <a:r>
              <a:rPr lang="fr-FR" dirty="0" err="1">
                <a:latin typeface="Avenir Book" panose="02000503020000020003" pitchFamily="2" charset="0"/>
              </a:rPr>
              <a:t>Gavard</a:t>
            </a:r>
            <a:r>
              <a:rPr lang="fr-FR" dirty="0">
                <a:latin typeface="Avenir Book" panose="02000503020000020003" pitchFamily="2" charset="0"/>
              </a:rPr>
              <a:t> Salim </a:t>
            </a:r>
            <a:r>
              <a:rPr lang="fr-FR" dirty="0" err="1">
                <a:latin typeface="Avenir Book" panose="02000503020000020003" pitchFamily="2" charset="0"/>
              </a:rPr>
              <a:t>Khiati</a:t>
            </a:r>
            <a:r>
              <a:rPr lang="fr-FR" dirty="0">
                <a:latin typeface="Avenir Book" panose="02000503020000020003" pitchFamily="2" charset="0"/>
              </a:rPr>
              <a:t> </a:t>
            </a:r>
            <a:r>
              <a:rPr lang="fr-FR" dirty="0" err="1">
                <a:latin typeface="Avenir Book" panose="02000503020000020003" pitchFamily="2" charset="0"/>
              </a:rPr>
              <a:t>Eric</a:t>
            </a:r>
            <a:r>
              <a:rPr lang="fr-FR" dirty="0">
                <a:latin typeface="Avenir Book" panose="02000503020000020003" pitchFamily="2" charset="0"/>
              </a:rPr>
              <a:t> Lelievre Maxime Mahe Emilie Roger</a:t>
            </a:r>
          </a:p>
          <a:p>
            <a:r>
              <a:rPr lang="fr-FR" dirty="0">
                <a:latin typeface="Avenir Book" panose="02000503020000020003" pitchFamily="2" charset="0"/>
              </a:rPr>
              <a:t>Nicolas Vince</a:t>
            </a:r>
          </a:p>
          <a:p>
            <a:endParaRPr lang="fr-FR" dirty="0">
              <a:latin typeface="Avenir Book" panose="02000503020000020003" pitchFamily="2" charset="0"/>
            </a:endParaRPr>
          </a:p>
          <a:p>
            <a:endParaRPr lang="fr-FR" dirty="0">
              <a:latin typeface="Avenir Book" panose="02000503020000020003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0DFA1D-0F97-7BC3-62BB-AF3B87B2ECA8}"/>
              </a:ext>
            </a:extLst>
          </p:cNvPr>
          <p:cNvSpPr txBox="1"/>
          <p:nvPr/>
        </p:nvSpPr>
        <p:spPr>
          <a:xfrm>
            <a:off x="213522" y="1224740"/>
            <a:ext cx="649207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Avenir Book" panose="02000503020000020003" pitchFamily="2" charset="0"/>
              </a:rPr>
              <a:t>48 candidatures complètes</a:t>
            </a:r>
          </a:p>
          <a:p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29 auditions avec note académique harmonisée A – B – C  (/8) 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2 désistements pour autres financements 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oral noté sur 12 (percentile moyen du classement)</a:t>
            </a:r>
          </a:p>
          <a:p>
            <a:pPr marL="285750" indent="-285750">
              <a:buFont typeface="Wingdings" pitchFamily="2" charset="2"/>
              <a:buChar char="è"/>
            </a:pP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15 CDE fléchés : 6 </a:t>
            </a:r>
            <a:r>
              <a:rPr lang="fr-FR" dirty="0" err="1">
                <a:latin typeface="Avenir Book" panose="02000503020000020003" pitchFamily="2" charset="0"/>
              </a:rPr>
              <a:t>candidat.es</a:t>
            </a:r>
            <a:r>
              <a:rPr lang="fr-FR" dirty="0">
                <a:latin typeface="Avenir Book" panose="02000503020000020003" pitchFamily="2" charset="0"/>
              </a:rPr>
              <a:t> avec un CDE dans la deuxième moitié</a:t>
            </a:r>
          </a:p>
          <a:p>
            <a:pPr marL="285750" indent="-285750">
              <a:buFont typeface="Wingdings" pitchFamily="2" charset="2"/>
              <a:buChar char="è"/>
            </a:pP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financement M4R pour </a:t>
            </a:r>
            <a:r>
              <a:rPr lang="fr-FR" dirty="0" err="1">
                <a:latin typeface="Avenir Book" panose="02000503020000020003" pitchFamily="2" charset="0"/>
              </a:rPr>
              <a:t>Augot</a:t>
            </a:r>
            <a:r>
              <a:rPr lang="fr-FR" dirty="0">
                <a:latin typeface="Avenir Book" panose="02000503020000020003" pitchFamily="2" charset="0"/>
              </a:rPr>
              <a:t> et OHNU pour </a:t>
            </a:r>
            <a:r>
              <a:rPr lang="fr-FR" dirty="0" err="1">
                <a:latin typeface="Avenir Book" panose="02000503020000020003" pitchFamily="2" charset="0"/>
              </a:rPr>
              <a:t>Sepré</a:t>
            </a: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Niveau excellent </a:t>
            </a:r>
          </a:p>
          <a:p>
            <a:pPr marL="285750" indent="-285750">
              <a:buFont typeface="Wingdings" pitchFamily="2" charset="2"/>
              <a:buChar char="è"/>
            </a:pP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fr-FR" dirty="0">
                <a:latin typeface="Avenir Book" panose="02000503020000020003" pitchFamily="2" charset="0"/>
              </a:rPr>
              <a:t>Contrat FRM: 3 candidatures, 1 lauréate mais refusée (FRT)</a:t>
            </a:r>
          </a:p>
          <a:p>
            <a:pPr marL="285750" indent="-285750">
              <a:buFont typeface="Wingdings" pitchFamily="2" charset="2"/>
              <a:buChar char="è"/>
            </a:pP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 typeface="Wingdings" pitchFamily="2" charset="2"/>
              <a:buChar char="è"/>
            </a:pPr>
            <a:endParaRPr lang="fr-FR" dirty="0">
              <a:latin typeface="Avenir Book" panose="0200050302000002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B166E8-2B55-F81E-97A6-0BFEBCEAB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35" y="980592"/>
            <a:ext cx="5560812" cy="562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95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6976165-5271-651D-2DEB-4CDA7655C476}"/>
              </a:ext>
            </a:extLst>
          </p:cNvPr>
          <p:cNvSpPr txBox="1"/>
          <p:nvPr/>
        </p:nvSpPr>
        <p:spPr>
          <a:xfrm>
            <a:off x="4551355" y="293076"/>
            <a:ext cx="388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/>
              <a:t>Concours 2026 site Angers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FFEE5E-1A3A-C88E-DD9F-1C536C0F9183}"/>
              </a:ext>
            </a:extLst>
          </p:cNvPr>
          <p:cNvSpPr txBox="1"/>
          <p:nvPr/>
        </p:nvSpPr>
        <p:spPr>
          <a:xfrm>
            <a:off x="4740072" y="969994"/>
            <a:ext cx="33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/>
              <a:t>4 CDE / 6 candidats auditionnés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6B70488-A003-0BAA-E509-62BFF522CA6F}"/>
              </a:ext>
            </a:extLst>
          </p:cNvPr>
          <p:cNvGraphicFramePr>
            <a:graphicFrameLocks noGrp="1"/>
          </p:cNvGraphicFramePr>
          <p:nvPr/>
        </p:nvGraphicFramePr>
        <p:xfrm>
          <a:off x="9320270" y="400053"/>
          <a:ext cx="2533879" cy="162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9821">
                  <a:extLst>
                    <a:ext uri="{9D8B030D-6E8A-4147-A177-3AD203B41FA5}">
                      <a16:colId xmlns:a16="http://schemas.microsoft.com/office/drawing/2014/main" val="454587767"/>
                    </a:ext>
                  </a:extLst>
                </a:gridCol>
                <a:gridCol w="716097">
                  <a:extLst>
                    <a:ext uri="{9D8B030D-6E8A-4147-A177-3AD203B41FA5}">
                      <a16:colId xmlns:a16="http://schemas.microsoft.com/office/drawing/2014/main" val="3530186409"/>
                    </a:ext>
                  </a:extLst>
                </a:gridCol>
                <a:gridCol w="627961">
                  <a:extLst>
                    <a:ext uri="{9D8B030D-6E8A-4147-A177-3AD203B41FA5}">
                      <a16:colId xmlns:a16="http://schemas.microsoft.com/office/drawing/2014/main" val="347396189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FRADIN</a:t>
                      </a:r>
                      <a:endParaRPr lang="fr-FR" sz="12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Delphine</a:t>
                      </a:r>
                      <a:endParaRPr lang="fr-FR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Nantes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97185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MARRIONNEAU</a:t>
                      </a:r>
                      <a:endParaRPr lang="fr-FR" sz="12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Céline</a:t>
                      </a:r>
                      <a:endParaRPr lang="fr-FR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Nantes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8341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GERNOUX</a:t>
                      </a:r>
                      <a:endParaRPr lang="fr-FR" sz="12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Gwladys</a:t>
                      </a:r>
                      <a:endParaRPr lang="fr-FR" sz="1100" b="0" i="0" u="none" strike="noStrike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Nantes</a:t>
                      </a:r>
                      <a:endParaRPr lang="fr-FR" sz="11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772225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LIMOU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Sophie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Nantes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91987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LUQUE PAZ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Damien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Angers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72315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BEAUVILLAIN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Céline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Angers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442183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BOURY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Frank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Angers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097642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MATTEI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César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Angers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2383080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1FF77E2-12F7-C0E8-45E8-90E4C9160D30}"/>
              </a:ext>
            </a:extLst>
          </p:cNvPr>
          <p:cNvSpPr txBox="1"/>
          <p:nvPr/>
        </p:nvSpPr>
        <p:spPr>
          <a:xfrm>
            <a:off x="9660167" y="30721"/>
            <a:ext cx="606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Jury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3A178CF-E266-6A62-6169-B3C0FBCE2F04}"/>
              </a:ext>
            </a:extLst>
          </p:cNvPr>
          <p:cNvGraphicFramePr>
            <a:graphicFrameLocks noGrp="1"/>
          </p:cNvGraphicFramePr>
          <p:nvPr/>
        </p:nvGraphicFramePr>
        <p:xfrm>
          <a:off x="6366425" y="4768655"/>
          <a:ext cx="5487724" cy="12933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218">
                  <a:extLst>
                    <a:ext uri="{9D8B030D-6E8A-4147-A177-3AD203B41FA5}">
                      <a16:colId xmlns:a16="http://schemas.microsoft.com/office/drawing/2014/main" val="1804168849"/>
                    </a:ext>
                  </a:extLst>
                </a:gridCol>
                <a:gridCol w="1498294">
                  <a:extLst>
                    <a:ext uri="{9D8B030D-6E8A-4147-A177-3AD203B41FA5}">
                      <a16:colId xmlns:a16="http://schemas.microsoft.com/office/drawing/2014/main" val="3932347029"/>
                    </a:ext>
                  </a:extLst>
                </a:gridCol>
                <a:gridCol w="635296">
                  <a:extLst>
                    <a:ext uri="{9D8B030D-6E8A-4147-A177-3AD203B41FA5}">
                      <a16:colId xmlns:a16="http://schemas.microsoft.com/office/drawing/2014/main" val="2635643909"/>
                    </a:ext>
                  </a:extLst>
                </a:gridCol>
                <a:gridCol w="1341563">
                  <a:extLst>
                    <a:ext uri="{9D8B030D-6E8A-4147-A177-3AD203B41FA5}">
                      <a16:colId xmlns:a16="http://schemas.microsoft.com/office/drawing/2014/main" val="1652745625"/>
                    </a:ext>
                  </a:extLst>
                </a:gridCol>
                <a:gridCol w="1427353">
                  <a:extLst>
                    <a:ext uri="{9D8B030D-6E8A-4147-A177-3AD203B41FA5}">
                      <a16:colId xmlns:a16="http://schemas.microsoft.com/office/drawing/2014/main" val="90153275"/>
                    </a:ext>
                  </a:extLst>
                </a:gridCol>
              </a:tblGrid>
              <a:tr h="277314">
                <a:tc>
                  <a:txBody>
                    <a:bodyPr/>
                    <a:lstStyle/>
                    <a:p>
                      <a:pPr algn="ctr" fontAlgn="b"/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BESSON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Sara</a:t>
                      </a:r>
                      <a:endParaRPr lang="fr-FR" sz="1200" b="1" i="1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Y. DELNESTE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CRCI2NA, Eq 4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89178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OUERDANE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Lisa</a:t>
                      </a:r>
                      <a:endParaRPr lang="fr-FR" sz="1200" b="1" i="1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I. TOURNIER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CRCI2NA, Eq 4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3425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PRIETO-MARTINEZ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</a:rPr>
                        <a:t>Roxana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E. ROGER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MINT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5335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TOMAZ DE OLIVEIRA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Morgane</a:t>
                      </a:r>
                      <a:endParaRPr lang="fr-FR" sz="1200" b="1" i="1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A. ROUSSEAU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CRCI2NA, Eq 5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96208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11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PLANCHE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Enora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C. LEGROS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MITOVASC, CARME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4569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PAINBLANC</a:t>
                      </a: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Solène</a:t>
                      </a:r>
                      <a:endParaRPr lang="fr-FR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M. MUNIER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MITOVASC, CARME</a:t>
                      </a:r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389750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B48A845-A31D-6F51-1471-ECD03B25EA2F}"/>
              </a:ext>
            </a:extLst>
          </p:cNvPr>
          <p:cNvSpPr txBox="1"/>
          <p:nvPr/>
        </p:nvSpPr>
        <p:spPr>
          <a:xfrm flipH="1">
            <a:off x="6194154" y="3497743"/>
            <a:ext cx="5832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Classement final : les 4 premiers par ordre alphabétique et les 2 derniers par ordre de mérite (liste complémentaire)</a:t>
            </a:r>
          </a:p>
        </p:txBody>
      </p:sp>
      <p:pic>
        <p:nvPicPr>
          <p:cNvPr id="3" name="Image 2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2CA491AB-B5FC-870D-D0F8-CC60D8248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78" y="293076"/>
            <a:ext cx="3696745" cy="1131782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C29019A-2226-3598-8FEC-B20D5EA65D56}"/>
              </a:ext>
            </a:extLst>
          </p:cNvPr>
          <p:cNvGrpSpPr/>
          <p:nvPr/>
        </p:nvGrpSpPr>
        <p:grpSpPr>
          <a:xfrm>
            <a:off x="760096" y="2515037"/>
            <a:ext cx="4990709" cy="3416320"/>
            <a:chOff x="436005" y="2027248"/>
            <a:chExt cx="4990709" cy="341632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B2AF911-A307-5BC2-7B00-5C05C43AB40E}"/>
                </a:ext>
              </a:extLst>
            </p:cNvPr>
            <p:cNvSpPr txBox="1"/>
            <p:nvPr/>
          </p:nvSpPr>
          <p:spPr>
            <a:xfrm>
              <a:off x="436005" y="2027248"/>
              <a:ext cx="4990709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- </a:t>
              </a:r>
              <a:r>
                <a:rPr lang="fr-FR" b="1" dirty="0"/>
                <a:t>7</a:t>
              </a:r>
              <a:r>
                <a:rPr lang="fr-FR" dirty="0"/>
                <a:t> sujets déposés</a:t>
              </a:r>
            </a:p>
            <a:p>
              <a:r>
                <a:rPr lang="fr-FR" dirty="0"/>
                <a:t>- </a:t>
              </a:r>
              <a:r>
                <a:rPr lang="fr-FR" b="1" dirty="0"/>
                <a:t>6</a:t>
              </a:r>
              <a:r>
                <a:rPr lang="fr-FR" dirty="0"/>
                <a:t> candidatures</a:t>
              </a:r>
            </a:p>
            <a:p>
              <a:endParaRPr lang="fr-FR" dirty="0"/>
            </a:p>
            <a:p>
              <a:endParaRPr lang="fr-FR" dirty="0"/>
            </a:p>
            <a:p>
              <a:r>
                <a:rPr lang="fr-FR" dirty="0"/>
                <a:t>	6 candidats admissibles (1</a:t>
              </a:r>
              <a:r>
                <a:rPr lang="fr-FR" baseline="30000" dirty="0"/>
                <a:t>er</a:t>
              </a:r>
              <a:r>
                <a:rPr lang="fr-FR" dirty="0"/>
                <a:t> de promo)</a:t>
              </a:r>
            </a:p>
            <a:p>
              <a:endParaRPr lang="fr-FR" dirty="0"/>
            </a:p>
            <a:p>
              <a:pPr algn="just"/>
              <a:r>
                <a:rPr lang="fr-FR" dirty="0">
                  <a:solidFill>
                    <a:srgbClr val="FF0000"/>
                  </a:solidFill>
                </a:rPr>
                <a:t>Tous les candidats ont eu la même note pour leur cursus universitaire, seule le concours les a départagés</a:t>
              </a:r>
            </a:p>
            <a:p>
              <a:pPr algn="just"/>
              <a:endParaRPr lang="fr-FR" dirty="0">
                <a:solidFill>
                  <a:srgbClr val="FF0000"/>
                </a:solidFill>
              </a:endParaRPr>
            </a:p>
            <a:p>
              <a:r>
                <a:rPr lang="fr-FR" dirty="0"/>
                <a:t>	Audition des 6 candidats</a:t>
              </a:r>
            </a:p>
            <a:p>
              <a:endParaRPr lang="fr-FR" dirty="0"/>
            </a:p>
          </p:txBody>
        </p:sp>
        <p:sp>
          <p:nvSpPr>
            <p:cNvPr id="14" name="Flèche vers la droite 13">
              <a:extLst>
                <a:ext uri="{FF2B5EF4-FFF2-40B4-BE49-F238E27FC236}">
                  <a16:creationId xmlns:a16="http://schemas.microsoft.com/office/drawing/2014/main" id="{AC2734C2-2C00-0EBD-0166-320733A69A81}"/>
                </a:ext>
              </a:extLst>
            </p:cNvPr>
            <p:cNvSpPr/>
            <p:nvPr/>
          </p:nvSpPr>
          <p:spPr>
            <a:xfrm>
              <a:off x="501707" y="3260166"/>
              <a:ext cx="534074" cy="153749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lèche vers la droite 14">
              <a:extLst>
                <a:ext uri="{FF2B5EF4-FFF2-40B4-BE49-F238E27FC236}">
                  <a16:creationId xmlns:a16="http://schemas.microsoft.com/office/drawing/2014/main" id="{58E7E3BA-1AFA-BFA6-6B95-F8105ECABFDF}"/>
                </a:ext>
              </a:extLst>
            </p:cNvPr>
            <p:cNvSpPr/>
            <p:nvPr/>
          </p:nvSpPr>
          <p:spPr>
            <a:xfrm>
              <a:off x="501707" y="4850649"/>
              <a:ext cx="534074" cy="153749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79004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9D34C-8FB3-6B2E-7FA4-B3788F15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51C357-AD27-CFCB-AB82-BCB3276E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39808B-C101-1561-DA2A-C4137970B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sélection CDE</a:t>
            </a:r>
          </a:p>
          <a:p>
            <a:r>
              <a:rPr lang="fr-FR" dirty="0">
                <a:solidFill>
                  <a:srgbClr val="0070C0"/>
                </a:solidFill>
              </a:rPr>
              <a:t>Bilan Journées scientifiques</a:t>
            </a:r>
          </a:p>
          <a:p>
            <a:r>
              <a:rPr lang="fr-FR" dirty="0"/>
              <a:t>Point Commission internationale</a:t>
            </a:r>
          </a:p>
          <a:p>
            <a:r>
              <a:rPr lang="fr-FR" dirty="0"/>
              <a:t>VAE</a:t>
            </a:r>
          </a:p>
          <a:p>
            <a:r>
              <a:rPr lang="fr-FR" dirty="0"/>
              <a:t>Point future ED Nantes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F2CA3F-A8D8-B94E-4D54-43A707772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76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3496" y="3160816"/>
            <a:ext cx="7825774" cy="1855976"/>
          </a:xfrm>
        </p:spPr>
        <p:txBody>
          <a:bodyPr anchor="b">
            <a:normAutofit/>
          </a:bodyPr>
          <a:lstStyle/>
          <a:p>
            <a:r>
              <a:rPr lang="fr-FR" sz="3800" b="1" dirty="0">
                <a:solidFill>
                  <a:srgbClr val="56A891"/>
                </a:solidFill>
              </a:rPr>
              <a:t>Compte rendu de la Journée Scientifique de l’école doctorale Biologie-Santé 2026 (JBS 2026)</a:t>
            </a:r>
            <a:endParaRPr lang="fr-FR" sz="3800" dirty="0">
              <a:solidFill>
                <a:srgbClr val="56A89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79" r="45088" b="26036"/>
          <a:stretch/>
        </p:blipFill>
        <p:spPr>
          <a:xfrm>
            <a:off x="2271503" y="5241120"/>
            <a:ext cx="4621153" cy="44535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t="43243" r="52255" b="20050"/>
          <a:stretch/>
        </p:blipFill>
        <p:spPr>
          <a:xfrm>
            <a:off x="7755922" y="5025047"/>
            <a:ext cx="795471" cy="79020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/>
          <a:srcRect t="21436" r="48159" b="57439"/>
          <a:stretch/>
        </p:blipFill>
        <p:spPr>
          <a:xfrm>
            <a:off x="6892656" y="5187904"/>
            <a:ext cx="897781" cy="47269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/>
          <a:srcRect t="84240" r="56025" b="-1872"/>
          <a:stretch/>
        </p:blipFill>
        <p:spPr>
          <a:xfrm>
            <a:off x="8605085" y="5306914"/>
            <a:ext cx="732673" cy="37956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0"/>
          <a:stretch/>
        </p:blipFill>
        <p:spPr>
          <a:xfrm>
            <a:off x="2911249" y="5660599"/>
            <a:ext cx="2355011" cy="97775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E725C31-B1FD-BF93-18F8-0C6B4CC62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790"/>
            <a:ext cx="5791200" cy="2895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19A6873-3B1F-4FEE-B5C1-C695F39F11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0"/>
          <a:stretch>
            <a:fillRect/>
          </a:stretch>
        </p:blipFill>
        <p:spPr bwMode="auto">
          <a:xfrm>
            <a:off x="6553824" y="53790"/>
            <a:ext cx="5567867" cy="28041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5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4020" y="1898181"/>
            <a:ext cx="7394713" cy="346774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144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doctorants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112</a:t>
            </a:r>
            <a:r>
              <a:rPr lang="fr-FR" b="1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résumés déposés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15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présentations orales 8 minutes + 2 minutes de questions 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31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communications commentées de posters sur 2 sessions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2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intervenants extérieurs (Conférencières invitées)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7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intervenants extérieurs (Session « Après-thèse »)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Coût total 3027 €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500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euros de prix donnés par la SFR ICAT et la SFR </a:t>
            </a:r>
            <a:r>
              <a:rPr lang="fr-FR" dirty="0" err="1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Bonamy</a:t>
            </a:r>
            <a:endParaRPr lang="fr-FR" dirty="0"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	goodies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par l’Inserm Grand ouest 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•	</a:t>
            </a:r>
            <a:r>
              <a:rPr lang="fr-FR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34%</a:t>
            </a:r>
            <a:r>
              <a:rPr lang="fr-FR" dirty="0">
                <a:latin typeface="Calibri" panose="020F050202020403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de réponses à l’enquête de satisfaction (48 réponses)</a:t>
            </a:r>
          </a:p>
          <a:p>
            <a:pPr lvl="0" algn="just">
              <a:lnSpc>
                <a:spcPct val="107000"/>
              </a:lnSpc>
              <a:spcBef>
                <a:spcPts val="125"/>
              </a:spcBef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endParaRPr lang="fr-FR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2274020" y="394324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Quelques chiffres</a:t>
            </a:r>
            <a:endParaRPr lang="fr-FR" sz="3800" dirty="0">
              <a:solidFill>
                <a:srgbClr val="56A89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0"/>
          <a:stretch/>
        </p:blipFill>
        <p:spPr>
          <a:xfrm>
            <a:off x="9527709" y="303595"/>
            <a:ext cx="2355011" cy="9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F61FBB8-D65F-BFF5-6FFA-9938D2B47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42" y="277320"/>
            <a:ext cx="6058746" cy="59158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F3E7D39-52D1-27DD-93C6-D99846F3A3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91"/>
          <a:stretch>
            <a:fillRect/>
          </a:stretch>
        </p:blipFill>
        <p:spPr>
          <a:xfrm>
            <a:off x="6642750" y="191729"/>
            <a:ext cx="5002499" cy="64745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F4686BC-300A-E5E5-9BA7-96DB9C34B6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308"/>
          <a:stretch>
            <a:fillRect/>
          </a:stretch>
        </p:blipFill>
        <p:spPr>
          <a:xfrm>
            <a:off x="433678" y="6193171"/>
            <a:ext cx="5002499" cy="39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232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34987</TotalTime>
  <Words>866</Words>
  <Application>Microsoft Office PowerPoint</Application>
  <PresentationFormat>Grand écran</PresentationFormat>
  <Paragraphs>201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Arial</vt:lpstr>
      <vt:lpstr>Avenir Book</vt:lpstr>
      <vt:lpstr>Calibri</vt:lpstr>
      <vt:lpstr>Calibri Light</vt:lpstr>
      <vt:lpstr>Courier New</vt:lpstr>
      <vt:lpstr>Helvetica</vt:lpstr>
      <vt:lpstr>Source Sans Pro</vt:lpstr>
      <vt:lpstr>Wingdings</vt:lpstr>
      <vt:lpstr>Thème Office</vt:lpstr>
      <vt:lpstr>Conseil de l’ED biologie santé</vt:lpstr>
      <vt:lpstr>Ordre du jour</vt:lpstr>
      <vt:lpstr>Ordre du jour</vt:lpstr>
      <vt:lpstr>Présentation PowerPoint</vt:lpstr>
      <vt:lpstr>Présentation PowerPoint</vt:lpstr>
      <vt:lpstr>Ordre du jour</vt:lpstr>
      <vt:lpstr>Compte rendu de la Journée Scientifique de l’école doctorale Biologie-Santé 2026 (JBS 2026)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Ordre du jour</vt:lpstr>
      <vt:lpstr>Ordre du jour</vt:lpstr>
      <vt:lpstr>Isabelle Girault</vt:lpstr>
      <vt:lpstr>Ordre du jour</vt:lpstr>
      <vt:lpstr>Prochains temps forts</vt:lpstr>
      <vt:lpstr>Nomination porteurs.euses nouvelles ED</vt:lpstr>
      <vt:lpstr>Prochain conseil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72</cp:revision>
  <dcterms:created xsi:type="dcterms:W3CDTF">2023-06-20T16:56:49Z</dcterms:created>
  <dcterms:modified xsi:type="dcterms:W3CDTF">2026-08-26T08:52:32Z</dcterms:modified>
</cp:coreProperties>
</file>